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94" r:id="rId4"/>
    <p:sldId id="293" r:id="rId5"/>
    <p:sldId id="259" r:id="rId6"/>
    <p:sldId id="271" r:id="rId7"/>
    <p:sldId id="296" r:id="rId8"/>
    <p:sldId id="274" r:id="rId9"/>
    <p:sldId id="297" r:id="rId10"/>
    <p:sldId id="275" r:id="rId11"/>
    <p:sldId id="298" r:id="rId12"/>
    <p:sldId id="312" r:id="rId13"/>
    <p:sldId id="306" r:id="rId14"/>
    <p:sldId id="292" r:id="rId15"/>
    <p:sldId id="307" r:id="rId16"/>
    <p:sldId id="308" r:id="rId17"/>
    <p:sldId id="280" r:id="rId18"/>
    <p:sldId id="316" r:id="rId19"/>
    <p:sldId id="300" r:id="rId20"/>
    <p:sldId id="288" r:id="rId21"/>
    <p:sldId id="301" r:id="rId22"/>
    <p:sldId id="305" r:id="rId23"/>
    <p:sldId id="302" r:id="rId24"/>
    <p:sldId id="313" r:id="rId25"/>
    <p:sldId id="289" r:id="rId26"/>
    <p:sldId id="303" r:id="rId27"/>
    <p:sldId id="291" r:id="rId28"/>
    <p:sldId id="315" r:id="rId29"/>
    <p:sldId id="314" r:id="rId30"/>
    <p:sldId id="318" r:id="rId31"/>
    <p:sldId id="319" r:id="rId32"/>
    <p:sldId id="317" r:id="rId33"/>
    <p:sldId id="304" r:id="rId34"/>
    <p:sldId id="311" r:id="rId35"/>
    <p:sldId id="27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63" autoAdjust="0"/>
    <p:restoredTop sz="73800"/>
  </p:normalViewPr>
  <p:slideViewPr>
    <p:cSldViewPr snapToGrid="0">
      <p:cViewPr varScale="1">
        <p:scale>
          <a:sx n="47" d="100"/>
          <a:sy n="47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8058A-7ED5-BC4B-A88E-C9EB48E5A524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B231-6485-2B42-9466-B8010447E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8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804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1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3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7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825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464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654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524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59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33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870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542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14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68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7302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947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736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971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391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856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246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3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681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44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43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0838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66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6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28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3B231-6485-2B42-9466-B8010447E50E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48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D00D36-FCC9-4E7F-9327-72A286A61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4AB0AD6-8A61-4484-83BC-9ACFBBFE7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D3DAEA-6A24-407D-829B-494195A6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AEA72E9-DD9E-404F-9BB4-E271132E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FCB27B-38AC-4C41-9043-79EBB331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73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9B190F-BDA2-4797-8AA6-398B51A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9044024-62DC-4AE9-BDC7-3F4367D8B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01EBB5-5121-489C-8C64-F7E6A04B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5BC832-AB65-4B74-8248-8F44865D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181447-E8A0-40AA-A0BE-06FE188D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3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22C87F7-3D02-4F46-B49E-0BE7B10B6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3995654-3887-4500-B54D-B00877087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D4EBC9-C403-4263-8195-6F80EA02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22A52B-8478-4F7E-A058-48821E84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FF339B-824E-4857-A320-D6F6F98E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9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2C4ACF-332C-404E-9A5B-C253248A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1B72A2-58DB-4210-BA78-0A0E9277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2501BA-3C41-4E16-9E62-A23B97D8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7D1CBC-CC35-4A83-B7BA-13125F27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52E40B-1B62-44EC-BBF0-A9DAC870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51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BE3E4F-537E-4887-8CF1-16DE0ADC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BA5F58-0A50-4C96-8BCD-815CA13B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D6ECC1-5087-4058-AF21-7B5E2FB5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53211C-074E-4EE0-A474-2B06F2C2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D656A9-1B3A-4245-B9C9-32F8EC65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22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1ABB4F-0066-4652-B1E9-84D165C9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342AF7-201D-4E0C-A0DE-3EE38906A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28A159-CE7E-4BF2-AC64-BF63D01B9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FE2F8A-81ED-4759-B964-F81518F1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28AE23A-F633-4163-BE19-4E0BA7BC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DE808AA-BB71-43AC-B5BC-41735AFB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95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2BC8E5-AB74-490F-9570-8573F02B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61CFCB-558D-41ED-8328-5D4F74067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2FEBFEF-AB33-494E-80C4-1C1757738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BD3A82D-48D6-43D9-A3B1-F1F5FD312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221E65-A7D2-4E74-A6C0-3FD0E541E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CC124A-3981-4B9D-848B-F0F6585E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EBAFFE9-1499-4BAA-AFDF-F33E5C0F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8B885F1-9515-42A5-9F6E-93ABB79B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04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658098-82F8-47BC-B8ED-902B8F47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F59BA7E-6FA0-4B2A-8B7F-5BC46F6D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A1DF6D0-95D5-4F13-9D71-6F023E45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389E67-D8A3-4E94-8C4C-9386FF6F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77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1171EE0-6965-498F-95BD-725AD70A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14D76A-1592-4F63-9D69-FC187D58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282855-E301-49BE-BC07-78F57BB8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81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5DCC27-0C84-439C-A7AB-4D457B7A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920A96-BA2A-4680-A14C-AC684811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BF07D3C-6AB6-4996-9DCD-13EE42337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E9BD714-0A45-4634-93BB-1A51CBE9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7B4357A-3589-43A5-A8D5-A6B8F11C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D6EC03-2859-43B1-B550-C849CB8F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47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26BEC5-C8F6-42FD-A44E-EC73349B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15B7035-BD68-4E37-B8F4-48DF973DC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8679459-BA3B-45C7-862F-B446FE2CE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7E391A3-87E2-441C-8CC3-F32F49DB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266647-06FA-4A2D-BC22-7D793790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B81CEB-6D6E-4C34-A517-67FD6133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18544B4-CE85-4F15-9354-FD1D7689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2389BD-19C4-4E60-B74E-939C65C5E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53FCBD-649F-4A35-B2FA-98E007E13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83EC-97CE-4F83-9295-094DA8EAAF19}" type="datetimeFigureOut">
              <a:rPr lang="tr-TR" smtClean="0"/>
              <a:t>16.01.2024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1E6701-E53F-44BD-B34A-0E7B35A24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4A9265-7ADC-4F28-B1E2-0F33D0D30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C28C-8226-47F6-9CD3-4B5D2D1E0A6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59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DBEF656-DFFE-4B5B-AE4F-29BE29B53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6" y="557189"/>
            <a:ext cx="4899039" cy="3346901"/>
          </a:xfrm>
          <a:noFill/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tr-TR" sz="5200" b="1" dirty="0">
                <a:latin typeface="Century Gothic" panose="020B0502020202020204" pitchFamily="34" charset="0"/>
              </a:rPr>
              <a:t>Takım Çalışması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CFF3EB-59F4-481E-9724-6268DFE9F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6" y="4068287"/>
            <a:ext cx="4899039" cy="2060799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tr-TR" dirty="0">
                <a:latin typeface="Century Gothic" panose="020B0502020202020204" pitchFamily="34" charset="0"/>
              </a:rPr>
              <a:t>Edanur ŞEKER</a:t>
            </a:r>
          </a:p>
        </p:txBody>
      </p:sp>
      <p:pic>
        <p:nvPicPr>
          <p:cNvPr id="4" name="Resim 3" descr="kişi, şahıs, parmak, bilek, baş parmak içeren bir resim&#10;&#10;Açıklama otomatik olarak oluşturuldu">
            <a:extLst>
              <a:ext uri="{FF2B5EF4-FFF2-40B4-BE49-F238E27FC236}">
                <a16:creationId xmlns:a16="http://schemas.microsoft.com/office/drawing/2014/main" id="{062B86EC-8CB3-5889-022F-1C717F9B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r="16668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0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542919"/>
            <a:ext cx="9772650" cy="5357813"/>
          </a:xfrm>
        </p:spPr>
        <p:txBody>
          <a:bodyPr anchor="ctr"/>
          <a:lstStyle/>
          <a:p>
            <a:pPr marL="412750" indent="-412750"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 Ruhunu Geliştirir,</a:t>
            </a:r>
          </a:p>
          <a:p>
            <a:pPr marL="412750" indent="-412750"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İş Motivasyonunu Arttırır,</a:t>
            </a:r>
          </a:p>
          <a:p>
            <a:pPr marL="412750" indent="-412750"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Güven Ortamı Yaratır,</a:t>
            </a:r>
          </a:p>
          <a:p>
            <a:pPr marL="412750" indent="-412750"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İletişimi Kuvvetlendirir,</a:t>
            </a:r>
          </a:p>
          <a:p>
            <a:pPr marL="412750" indent="-412750">
              <a:lnSpc>
                <a:spcPct val="20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Ortak Hedef Belirlenmesine Yardımcı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92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NASIL TAKIM OLUNUR?</a:t>
            </a:r>
          </a:p>
        </p:txBody>
      </p:sp>
    </p:spTree>
    <p:extLst>
      <p:ext uri="{BB962C8B-B14F-4D97-AF65-F5344CB8AC3E}">
        <p14:creationId xmlns:p14="http://schemas.microsoft.com/office/powerpoint/2010/main" val="227677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B6C365-1A5C-8522-2ECA-E2B42C5BF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Çalışması</a:t>
            </a:r>
          </a:p>
        </p:txBody>
      </p:sp>
    </p:spTree>
    <p:extLst>
      <p:ext uri="{BB962C8B-B14F-4D97-AF65-F5344CB8AC3E}">
        <p14:creationId xmlns:p14="http://schemas.microsoft.com/office/powerpoint/2010/main" val="408756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558571-EB4B-EE62-453A-5D9D498C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415925" indent="-415925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</a:rPr>
              <a:t>Google </a:t>
            </a:r>
          </a:p>
          <a:p>
            <a:pPr marL="415925" indent="-415925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 err="1">
                <a:latin typeface="Century Gothic" panose="020B0502020202020204" pitchFamily="34" charset="0"/>
              </a:rPr>
              <a:t>Make</a:t>
            </a:r>
            <a:r>
              <a:rPr lang="tr-TR" sz="3600" dirty="0">
                <a:latin typeface="Century Gothic" panose="020B0502020202020204" pitchFamily="34" charset="0"/>
              </a:rPr>
              <a:t> </a:t>
            </a:r>
            <a:r>
              <a:rPr lang="tr-TR" sz="3600" dirty="0" err="1">
                <a:latin typeface="Century Gothic" panose="020B0502020202020204" pitchFamily="34" charset="0"/>
              </a:rPr>
              <a:t>Work</a:t>
            </a:r>
            <a:r>
              <a:rPr lang="tr-TR" sz="3600" dirty="0">
                <a:latin typeface="Century Gothic" panose="020B0502020202020204" pitchFamily="34" charset="0"/>
              </a:rPr>
              <a:t> </a:t>
            </a:r>
            <a:r>
              <a:rPr lang="tr-TR" sz="3600" dirty="0" err="1">
                <a:latin typeface="Century Gothic" panose="020B0502020202020204" pitchFamily="34" charset="0"/>
              </a:rPr>
              <a:t>Better</a:t>
            </a:r>
            <a:endParaRPr lang="tr-TR" sz="3600" dirty="0">
              <a:latin typeface="Century Gothic" panose="020B0502020202020204" pitchFamily="34" charset="0"/>
            </a:endParaRPr>
          </a:p>
          <a:p>
            <a:pPr marL="415925" indent="-415925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</a:rPr>
              <a:t>Project </a:t>
            </a:r>
            <a:r>
              <a:rPr lang="tr-TR" sz="3600" dirty="0" err="1">
                <a:latin typeface="Century Gothic" panose="020B0502020202020204" pitchFamily="34" charset="0"/>
              </a:rPr>
              <a:t>Aristotle</a:t>
            </a:r>
            <a:endParaRPr lang="tr-TR" sz="3600" dirty="0">
              <a:latin typeface="Century Gothic" panose="020B0502020202020204" pitchFamily="34" charset="0"/>
            </a:endParaRPr>
          </a:p>
          <a:p>
            <a:pPr marL="415925" indent="-415925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3600" dirty="0">
                <a:latin typeface="Century Gothic" panose="020B0502020202020204" pitchFamily="34" charset="0"/>
              </a:rPr>
              <a:t>Psikolog, Sosyolog, İstatistik Uzmanları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792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2450" y="1196970"/>
            <a:ext cx="11307856" cy="5392188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Psikolojik Güvenlik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sz="3600" dirty="0" err="1">
                <a:latin typeface="Century Gothic" panose="020B0502020202020204" pitchFamily="34" charset="0"/>
              </a:rPr>
              <a:t>Güvenilebilirlik</a:t>
            </a:r>
            <a:endParaRPr lang="tr-TR" sz="3600" dirty="0">
              <a:latin typeface="Century Gothic" panose="020B0502020202020204" pitchFamily="34" charset="0"/>
            </a:endParaRP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Yapı ve şeffaflık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 Anlam</a:t>
            </a:r>
          </a:p>
          <a:p>
            <a:pPr marL="514350" lvl="0" indent="-514350">
              <a:lnSpc>
                <a:spcPct val="160000"/>
              </a:lnSpc>
              <a:buFont typeface="+mj-lt"/>
              <a:buAutoNum type="arabicPeriod"/>
            </a:pPr>
            <a:r>
              <a:rPr lang="tr-TR" sz="3600" dirty="0">
                <a:latin typeface="Century Gothic" panose="020B0502020202020204" pitchFamily="34" charset="0"/>
              </a:rPr>
              <a:t>Etki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38B0410-CE54-F892-CD3E-9EAC03DF0C4F}"/>
              </a:ext>
            </a:extLst>
          </p:cNvPr>
          <p:cNvSpPr txBox="1"/>
          <p:nvPr/>
        </p:nvSpPr>
        <p:spPr>
          <a:xfrm>
            <a:off x="128587" y="268842"/>
            <a:ext cx="717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atin typeface="Century Gothic" panose="020B0502020202020204" pitchFamily="34" charset="0"/>
              </a:rPr>
              <a:t>NASIL TAKIM OLUNUR?</a:t>
            </a:r>
          </a:p>
        </p:txBody>
      </p:sp>
    </p:spTree>
    <p:extLst>
      <p:ext uri="{BB962C8B-B14F-4D97-AF65-F5344CB8AC3E}">
        <p14:creationId xmlns:p14="http://schemas.microsoft.com/office/powerpoint/2010/main" val="25236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C4C80-9D88-E707-6EAB-819457DA5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2055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Psikolojik Güvenlik</a:t>
            </a:r>
          </a:p>
        </p:txBody>
      </p:sp>
    </p:spTree>
    <p:extLst>
      <p:ext uri="{BB962C8B-B14F-4D97-AF65-F5344CB8AC3E}">
        <p14:creationId xmlns:p14="http://schemas.microsoft.com/office/powerpoint/2010/main" val="16291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F789DD-C9FC-5ADF-A086-BD27196B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latin typeface="Century Gothic" panose="020B0502020202020204" pitchFamily="34" charset="0"/>
              </a:rPr>
              <a:t>Savaş ya da Kaç !</a:t>
            </a:r>
          </a:p>
        </p:txBody>
      </p:sp>
    </p:spTree>
    <p:extLst>
      <p:ext uri="{BB962C8B-B14F-4D97-AF65-F5344CB8AC3E}">
        <p14:creationId xmlns:p14="http://schemas.microsoft.com/office/powerpoint/2010/main" val="351514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4389" y="292894"/>
            <a:ext cx="7015162" cy="6272212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Ortak Amaç, Vizyon ve Misyon,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Güçlü Bir Takım İletişimi ve Sinerji,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Aitlik Duygusu,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Ortaklaşa Başarı,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Yetki ve Sorumluluk Paylaşımı,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Yenilikçilik ve Yaratıcılık,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 Ruhu,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Güven,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Doğru Üye.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</a:pP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sebze, doğal gıdalar, üretmek, mahsul, balkabağı içeren bir resim&#10;&#10;Açıklama otomatik olarak oluşturuldu">
            <a:extLst>
              <a:ext uri="{FF2B5EF4-FFF2-40B4-BE49-F238E27FC236}">
                <a16:creationId xmlns:a16="http://schemas.microsoft.com/office/drawing/2014/main" id="{4F13E83F-E59E-50F6-5DF9-627B9B482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10015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TAKIM VE GRUP ARASINDAKİ FARKLAR</a:t>
            </a:r>
          </a:p>
        </p:txBody>
      </p:sp>
    </p:spTree>
    <p:extLst>
      <p:ext uri="{BB962C8B-B14F-4D97-AF65-F5344CB8AC3E}">
        <p14:creationId xmlns:p14="http://schemas.microsoft.com/office/powerpoint/2010/main" val="213065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D2F02A-0D34-434B-B087-20322EFA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90945"/>
            <a:ext cx="10515600" cy="540039"/>
          </a:xfrm>
        </p:spPr>
        <p:txBody>
          <a:bodyPr>
            <a:noAutofit/>
          </a:bodyPr>
          <a:lstStyle/>
          <a:p>
            <a:r>
              <a:rPr lang="tr-TR" sz="4800" b="1" dirty="0">
                <a:latin typeface="Century Gothic" panose="020B0502020202020204" pitchFamily="34" charset="0"/>
              </a:rPr>
              <a:t>İçerik;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0C70FF-A0FB-4DAC-BBF2-59DBEE165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42" y="1175368"/>
            <a:ext cx="10653156" cy="5682632"/>
          </a:xfrm>
        </p:spPr>
        <p:txBody>
          <a:bodyPr>
            <a:noAutofit/>
          </a:bodyPr>
          <a:lstStyle/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 Çalışması Nedir?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 Çalışmasının Tarihçesi?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Neden Takım Çalışması ?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 İle Grup Arasındaki Farklar Nelerdir?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Takımı Zedeleyen Hareketler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Takım Üyesi Nasıl Olmalı?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Nasıl Takım Olunur?</a:t>
            </a:r>
          </a:p>
          <a:p>
            <a:pPr marL="363538" indent="-363538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3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2509" y="203303"/>
            <a:ext cx="11550445" cy="6551458"/>
          </a:xfrm>
        </p:spPr>
        <p:txBody>
          <a:bodyPr>
            <a:noAutofit/>
          </a:bodyPr>
          <a:lstStyle/>
          <a:p>
            <a:pPr marL="452438" indent="-452438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Gruplar idari amaçlarla bir araya gelirler ancak takımlar bir amacı gerçekleştirmek üzere çalıştırılırlar.</a:t>
            </a:r>
          </a:p>
          <a:p>
            <a:pPr marL="452438" indent="-452438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Gruplar bağımsız çalışırlar, takımlar ise birlikle çalışır ve kazanmak için birbirlerini desteklerler.</a:t>
            </a:r>
          </a:p>
          <a:p>
            <a:pPr marL="452438" indent="-452438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Grup hedeflerin belirlenmesine aktif olarak katılmazlar, takımlar ise hedeflerin tespitinde aktif rol alırlar.</a:t>
            </a:r>
          </a:p>
          <a:p>
            <a:pPr marL="452438" indent="-452438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Gruplarda görevler ve iletişim açık değildir, bunun aksine takımların en önemli özelliklerinden biri açık görev ve iletişime sahip olmalarıdır.</a:t>
            </a:r>
          </a:p>
        </p:txBody>
      </p:sp>
    </p:spTree>
    <p:extLst>
      <p:ext uri="{BB962C8B-B14F-4D97-AF65-F5344CB8AC3E}">
        <p14:creationId xmlns:p14="http://schemas.microsoft.com/office/powerpoint/2010/main" val="33070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8878" y="1161948"/>
            <a:ext cx="11474244" cy="5224103"/>
          </a:xfrm>
        </p:spPr>
        <p:txBody>
          <a:bodyPr>
            <a:noAutofit/>
          </a:bodyPr>
          <a:lstStyle/>
          <a:p>
            <a:pPr marL="452438" indent="-452438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Anlaşmazlık durumlarında isteklerin yerine gelmesi gruplar için zordur. Problemleri amir çözer. Takımlarda ise anlaşmazlıklar yeni fikirlerin oluşturulduğu fırsatlar olarak görülürler.</a:t>
            </a:r>
          </a:p>
          <a:p>
            <a:pPr marL="452438" indent="-452438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Gruplar kendilerini ilgilendiren kararlara katılmazlar, uyuşmazlık beklenen bir sonuçtur. Takımlarda, takım  lideri elemanlarını kendi kararlarını vermek için teşvik eder, yeteneklerine ve deneyimlerine güven duyarlar.</a:t>
            </a:r>
          </a:p>
        </p:txBody>
      </p:sp>
    </p:spTree>
    <p:extLst>
      <p:ext uri="{BB962C8B-B14F-4D97-AF65-F5344CB8AC3E}">
        <p14:creationId xmlns:p14="http://schemas.microsoft.com/office/powerpoint/2010/main" val="26161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AFC8E8-40DC-F21D-B35F-C2453DBB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Grup Çalışması</a:t>
            </a:r>
          </a:p>
        </p:txBody>
      </p:sp>
    </p:spTree>
    <p:extLst>
      <p:ext uri="{BB962C8B-B14F-4D97-AF65-F5344CB8AC3E}">
        <p14:creationId xmlns:p14="http://schemas.microsoft.com/office/powerpoint/2010/main" val="261591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NEDEN TAKIM OLAMIYORUZ?</a:t>
            </a:r>
          </a:p>
        </p:txBody>
      </p:sp>
    </p:spTree>
    <p:extLst>
      <p:ext uri="{BB962C8B-B14F-4D97-AF65-F5344CB8AC3E}">
        <p14:creationId xmlns:p14="http://schemas.microsoft.com/office/powerpoint/2010/main" val="2792375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2359FE-E72C-4D97-B25B-F26764FA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8000" b="1" dirty="0">
                <a:latin typeface="Century Gothic" panose="020B0502020202020204" pitchFamily="34" charset="0"/>
              </a:rPr>
              <a:t>Dinlemiyoruz !</a:t>
            </a:r>
          </a:p>
        </p:txBody>
      </p:sp>
    </p:spTree>
    <p:extLst>
      <p:ext uri="{BB962C8B-B14F-4D97-AF65-F5344CB8AC3E}">
        <p14:creationId xmlns:p14="http://schemas.microsoft.com/office/powerpoint/2010/main" val="37189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98990" y="1484814"/>
            <a:ext cx="5356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Ekip Kimliği Eksikliği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Düşük Katılım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Zayıf İletişim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Etkin Olmayan Ekip Liderliği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Yıkıcı Çatışma </a:t>
            </a:r>
          </a:p>
          <a:p>
            <a:pPr>
              <a:lnSpc>
                <a:spcPct val="150000"/>
              </a:lnSpc>
            </a:pPr>
            <a:endParaRPr lang="tr-TR" sz="2800" dirty="0">
              <a:latin typeface="Century Gothic" panose="020B0502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A1DC49-1546-9E5B-D940-61D0A99847E5}"/>
              </a:ext>
            </a:extLst>
          </p:cNvPr>
          <p:cNvSpPr txBox="1"/>
          <p:nvPr/>
        </p:nvSpPr>
        <p:spPr>
          <a:xfrm>
            <a:off x="280218" y="294968"/>
            <a:ext cx="73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latin typeface="Century Gothic" panose="020B0502020202020204" pitchFamily="34" charset="0"/>
              </a:rPr>
              <a:t>NEDEN TAKIM OLAMIYORUZ?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43EDABB-FEB9-CAE2-CA23-A150904C2E3B}"/>
              </a:ext>
            </a:extLst>
          </p:cNvPr>
          <p:cNvSpPr/>
          <p:nvPr/>
        </p:nvSpPr>
        <p:spPr>
          <a:xfrm>
            <a:off x="6096000" y="1484814"/>
            <a:ext cx="55920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Yaratıcılık Yoksunluğu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Etkin Olmayan Karar Alma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Sosyal Kaytarma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Sosyal Etki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latin typeface="Century Gothic" panose="020B0502020202020204" pitchFamily="34" charset="0"/>
              </a:rPr>
              <a:t>Uyma Davranışı </a:t>
            </a:r>
          </a:p>
        </p:txBody>
      </p:sp>
    </p:spTree>
    <p:extLst>
      <p:ext uri="{BB962C8B-B14F-4D97-AF65-F5344CB8AC3E}">
        <p14:creationId xmlns:p14="http://schemas.microsoft.com/office/powerpoint/2010/main" val="29472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TAKIM ÜYESİ NASIL OLMALI?</a:t>
            </a:r>
          </a:p>
        </p:txBody>
      </p:sp>
    </p:spTree>
    <p:extLst>
      <p:ext uri="{BB962C8B-B14F-4D97-AF65-F5344CB8AC3E}">
        <p14:creationId xmlns:p14="http://schemas.microsoft.com/office/powerpoint/2010/main" val="211782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2206" y="278296"/>
            <a:ext cx="11135968" cy="6400800"/>
          </a:xfrm>
        </p:spPr>
        <p:txBody>
          <a:bodyPr>
            <a:noAutofit/>
          </a:bodyPr>
          <a:lstStyle/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Güvenilirliğini kanıtlayabilmeli,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Aktif bir dinleyici olup, yapıcı şekilde iletişim kurmalı,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Aktif bir katılımcı olarak hareket etmeli,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Açık ve gönüllü bir şekilde bildiklerini paylaşmalı,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İşbirliği yapmalı ve yardım etmeye açık olmalı,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Esnek olmalı,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Takıma bağlı olmalı,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Sorun çözmede başarılı olmalı,</a:t>
            </a:r>
          </a:p>
          <a:p>
            <a:pPr marL="369888" indent="-369888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600" dirty="0">
                <a:latin typeface="Century Gothic" panose="020B0502020202020204" pitchFamily="34" charset="0"/>
              </a:rPr>
              <a:t>Başkalarına saygılı ve destekleyici olmalı.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insan yüzü, giyim, ekran görüntüsü, kadın içeren bir resim&#10;&#10;Açıklama otomatik olarak oluşturuldu">
            <a:extLst>
              <a:ext uri="{FF2B5EF4-FFF2-40B4-BE49-F238E27FC236}">
                <a16:creationId xmlns:a16="http://schemas.microsoft.com/office/drawing/2014/main" id="{F8ADECD2-CF55-26E6-6F62-79B910CB3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2170" r="14548" b="20930"/>
          <a:stretch/>
        </p:blipFill>
        <p:spPr>
          <a:xfrm>
            <a:off x="2874336" y="1"/>
            <a:ext cx="6056058" cy="6858000"/>
          </a:xfrm>
        </p:spPr>
      </p:pic>
    </p:spTree>
    <p:extLst>
      <p:ext uri="{BB962C8B-B14F-4D97-AF65-F5344CB8AC3E}">
        <p14:creationId xmlns:p14="http://schemas.microsoft.com/office/powerpoint/2010/main" val="1165076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D22B01-99E2-FEB1-204D-61DA3E832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tr-TR" dirty="0">
                <a:latin typeface="Century Gothic" panose="020B0502020202020204" pitchFamily="34" charset="0"/>
              </a:rPr>
              <a:t>Takım ile ilgili film sahnesi</a:t>
            </a:r>
          </a:p>
        </p:txBody>
      </p:sp>
    </p:spTree>
    <p:extLst>
      <p:ext uri="{BB962C8B-B14F-4D97-AF65-F5344CB8AC3E}">
        <p14:creationId xmlns:p14="http://schemas.microsoft.com/office/powerpoint/2010/main" val="196859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TAKIM NEDİR?</a:t>
            </a:r>
          </a:p>
        </p:txBody>
      </p:sp>
    </p:spTree>
    <p:extLst>
      <p:ext uri="{BB962C8B-B14F-4D97-AF65-F5344CB8AC3E}">
        <p14:creationId xmlns:p14="http://schemas.microsoft.com/office/powerpoint/2010/main" val="3820724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karınca, omurgasız, dış mekan, yer içeren bir resim&#10;&#10;Açıklama otomatik olarak oluşturuldu">
            <a:extLst>
              <a:ext uri="{FF2B5EF4-FFF2-40B4-BE49-F238E27FC236}">
                <a16:creationId xmlns:a16="http://schemas.microsoft.com/office/drawing/2014/main" id="{574C9948-FE49-B56E-AFD1-4EFE5120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r="-3" b="-3"/>
          <a:stretch/>
        </p:blipFill>
        <p:spPr>
          <a:xfrm>
            <a:off x="643467" y="1654303"/>
            <a:ext cx="5294716" cy="35493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omurgasız, karınca, haşere, zararlı böcek, böcek içeren bir resim&#10;&#10;Açıklama otomatik olarak oluşturuldu">
            <a:extLst>
              <a:ext uri="{FF2B5EF4-FFF2-40B4-BE49-F238E27FC236}">
                <a16:creationId xmlns:a16="http://schemas.microsoft.com/office/drawing/2014/main" id="{19B33141-11E2-B497-2879-2EF52F3856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" r="-2" b="3690"/>
          <a:stretch/>
        </p:blipFill>
        <p:spPr>
          <a:xfrm>
            <a:off x="6253817" y="1654294"/>
            <a:ext cx="5294715" cy="35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C065D1-BBE2-8EBD-D307-F08E8725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372140"/>
            <a:ext cx="11979349" cy="6358270"/>
          </a:xfrm>
        </p:spPr>
        <p:txBody>
          <a:bodyPr/>
          <a:lstStyle/>
          <a:p>
            <a:pPr marL="498475" indent="-498475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3E3E3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Karıncaların hayatını devam ettirebilmesi” gibi ortak bir amacın varlığı,</a:t>
            </a:r>
            <a:endParaRPr lang="tr-T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98475" indent="-498475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3E3E3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“Yaprak taşıyan savunmasız üyelere “korumalık yapmak” gibi ekip üyeleri arasında karşılıklı bağımlılık,</a:t>
            </a:r>
            <a:endParaRPr lang="tr-T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98475" indent="-498475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3E3E3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“Antibiyotikli sıvı ile ortamın temizlenmesi” gibi ekip üyelerinin “uzmanlığına” duyulan karşılıklı ihtiyaç,</a:t>
            </a:r>
            <a:endParaRPr lang="tr-TR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98475" indent="-498475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>
                <a:solidFill>
                  <a:srgbClr val="3E3E3E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“Bir ekip yaprakları keserken, diğerinin ekim yerini hazırlaması” gibi birbirine bağlı işlevlerin tam bir uyum içinde gerçekleşmesiyle yaratılan sinerji.</a:t>
            </a:r>
            <a:endParaRPr lang="tr-TR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F3B577-8646-468E-B079-6A0D3FC8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Century Gothic" panose="020B0502020202020204" pitchFamily="34" charset="0"/>
              </a:rPr>
              <a:t>Amazon karıncalar video</a:t>
            </a:r>
          </a:p>
        </p:txBody>
      </p:sp>
    </p:spTree>
    <p:extLst>
      <p:ext uri="{BB962C8B-B14F-4D97-AF65-F5344CB8AC3E}">
        <p14:creationId xmlns:p14="http://schemas.microsoft.com/office/powerpoint/2010/main" val="2676269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0236B0-01F5-10B9-957C-751009F1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1" y="712033"/>
            <a:ext cx="11617377" cy="614596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Bütün, Parçaların Tamamından Büyüktür.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tr-T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Aristoteles</a:t>
            </a:r>
          </a:p>
        </p:txBody>
      </p:sp>
    </p:spTree>
    <p:extLst>
      <p:ext uri="{BB962C8B-B14F-4D97-AF65-F5344CB8AC3E}">
        <p14:creationId xmlns:p14="http://schemas.microsoft.com/office/powerpoint/2010/main" val="2405787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Resim 63" descr="çim, ekran görüntüsü, oyun alanı, çocuk bahçesi, dış mekan içeren bir resim&#10;&#10;Açıklama otomatik olarak oluşturuldu">
            <a:extLst>
              <a:ext uri="{FF2B5EF4-FFF2-40B4-BE49-F238E27FC236}">
                <a16:creationId xmlns:a16="http://schemas.microsoft.com/office/drawing/2014/main" id="{8294076A-E82D-347F-AC92-536D4E9B1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-780" b="8810"/>
          <a:stretch/>
        </p:blipFill>
        <p:spPr>
          <a:xfrm>
            <a:off x="-1231272" y="0"/>
            <a:ext cx="13786687" cy="6858000"/>
          </a:xfrm>
          <a:prstGeom prst="rect">
            <a:avLst/>
          </a:prstGeom>
        </p:spPr>
      </p:pic>
      <p:sp>
        <p:nvSpPr>
          <p:cNvPr id="62" name="Serbest Form 61">
            <a:extLst>
              <a:ext uri="{FF2B5EF4-FFF2-40B4-BE49-F238E27FC236}">
                <a16:creationId xmlns:a16="http://schemas.microsoft.com/office/drawing/2014/main" id="{39AB120E-230F-A2AE-6A31-7F766F0E4670}"/>
              </a:ext>
            </a:extLst>
          </p:cNvPr>
          <p:cNvSpPr/>
          <p:nvPr/>
        </p:nvSpPr>
        <p:spPr>
          <a:xfrm>
            <a:off x="-808891" y="2"/>
            <a:ext cx="13364306" cy="6857999"/>
          </a:xfrm>
          <a:custGeom>
            <a:avLst/>
            <a:gdLst>
              <a:gd name="connsiteX0" fmla="*/ 0 w 13364306"/>
              <a:gd name="connsiteY0" fmla="*/ 0 h 6857999"/>
              <a:gd name="connsiteX1" fmla="*/ 808891 w 13364306"/>
              <a:gd name="connsiteY1" fmla="*/ 0 h 6857999"/>
              <a:gd name="connsiteX2" fmla="*/ 808891 w 13364306"/>
              <a:gd name="connsiteY2" fmla="*/ 4111624 h 6857999"/>
              <a:gd name="connsiteX3" fmla="*/ 1408966 w 13364306"/>
              <a:gd name="connsiteY3" fmla="*/ 4711699 h 6857999"/>
              <a:gd name="connsiteX4" fmla="*/ 2009041 w 13364306"/>
              <a:gd name="connsiteY4" fmla="*/ 4111624 h 6857999"/>
              <a:gd name="connsiteX5" fmla="*/ 2009041 w 13364306"/>
              <a:gd name="connsiteY5" fmla="*/ 0 h 6857999"/>
              <a:gd name="connsiteX6" fmla="*/ 2087438 w 13364306"/>
              <a:gd name="connsiteY6" fmla="*/ 0 h 6857999"/>
              <a:gd name="connsiteX7" fmla="*/ 2087438 w 13364306"/>
              <a:gd name="connsiteY7" fmla="*/ 3408239 h 6857999"/>
              <a:gd name="connsiteX8" fmla="*/ 2687514 w 13364306"/>
              <a:gd name="connsiteY8" fmla="*/ 4008314 h 6857999"/>
              <a:gd name="connsiteX9" fmla="*/ 3287589 w 13364306"/>
              <a:gd name="connsiteY9" fmla="*/ 3408239 h 6857999"/>
              <a:gd name="connsiteX10" fmla="*/ 3287589 w 13364306"/>
              <a:gd name="connsiteY10" fmla="*/ 0 h 6857999"/>
              <a:gd name="connsiteX11" fmla="*/ 3377711 w 13364306"/>
              <a:gd name="connsiteY11" fmla="*/ 0 h 6857999"/>
              <a:gd name="connsiteX12" fmla="*/ 3377711 w 13364306"/>
              <a:gd name="connsiteY12" fmla="*/ 4111624 h 6857999"/>
              <a:gd name="connsiteX13" fmla="*/ 3977786 w 13364306"/>
              <a:gd name="connsiteY13" fmla="*/ 4711699 h 6857999"/>
              <a:gd name="connsiteX14" fmla="*/ 4577861 w 13364306"/>
              <a:gd name="connsiteY14" fmla="*/ 4111624 h 6857999"/>
              <a:gd name="connsiteX15" fmla="*/ 4577861 w 13364306"/>
              <a:gd name="connsiteY15" fmla="*/ 0 h 6857999"/>
              <a:gd name="connsiteX16" fmla="*/ 4656258 w 13364306"/>
              <a:gd name="connsiteY16" fmla="*/ 0 h 6857999"/>
              <a:gd name="connsiteX17" fmla="*/ 4656258 w 13364306"/>
              <a:gd name="connsiteY17" fmla="*/ 3408239 h 6857999"/>
              <a:gd name="connsiteX18" fmla="*/ 5256333 w 13364306"/>
              <a:gd name="connsiteY18" fmla="*/ 4008314 h 6857999"/>
              <a:gd name="connsiteX19" fmla="*/ 5856408 w 13364306"/>
              <a:gd name="connsiteY19" fmla="*/ 3408239 h 6857999"/>
              <a:gd name="connsiteX20" fmla="*/ 5856408 w 13364306"/>
              <a:gd name="connsiteY20" fmla="*/ 0 h 6857999"/>
              <a:gd name="connsiteX21" fmla="*/ 5953857 w 13364306"/>
              <a:gd name="connsiteY21" fmla="*/ 0 h 6857999"/>
              <a:gd name="connsiteX22" fmla="*/ 5953857 w 13364306"/>
              <a:gd name="connsiteY22" fmla="*/ 4111624 h 6857999"/>
              <a:gd name="connsiteX23" fmla="*/ 6553934 w 13364306"/>
              <a:gd name="connsiteY23" fmla="*/ 4711699 h 6857999"/>
              <a:gd name="connsiteX24" fmla="*/ 7154006 w 13364306"/>
              <a:gd name="connsiteY24" fmla="*/ 4111624 h 6857999"/>
              <a:gd name="connsiteX25" fmla="*/ 7154006 w 13364306"/>
              <a:gd name="connsiteY25" fmla="*/ 0 h 6857999"/>
              <a:gd name="connsiteX26" fmla="*/ 7261590 w 13364306"/>
              <a:gd name="connsiteY26" fmla="*/ 0 h 6857999"/>
              <a:gd name="connsiteX27" fmla="*/ 7256216 w 13364306"/>
              <a:gd name="connsiteY27" fmla="*/ 53304 h 6857999"/>
              <a:gd name="connsiteX28" fmla="*/ 7256216 w 13364306"/>
              <a:gd name="connsiteY28" fmla="*/ 4858785 h 6857999"/>
              <a:gd name="connsiteX29" fmla="*/ 7907397 w 13364306"/>
              <a:gd name="connsiteY29" fmla="*/ 5509966 h 6857999"/>
              <a:gd name="connsiteX30" fmla="*/ 7907396 w 13364306"/>
              <a:gd name="connsiteY30" fmla="*/ 5509967 h 6857999"/>
              <a:gd name="connsiteX31" fmla="*/ 8558577 w 13364306"/>
              <a:gd name="connsiteY31" fmla="*/ 4858786 h 6857999"/>
              <a:gd name="connsiteX32" fmla="*/ 8558578 w 13364306"/>
              <a:gd name="connsiteY32" fmla="*/ 53304 h 6857999"/>
              <a:gd name="connsiteX33" fmla="*/ 8553205 w 13364306"/>
              <a:gd name="connsiteY33" fmla="*/ 0 h 6857999"/>
              <a:gd name="connsiteX34" fmla="*/ 8676051 w 13364306"/>
              <a:gd name="connsiteY34" fmla="*/ 0 h 6857999"/>
              <a:gd name="connsiteX35" fmla="*/ 8670677 w 13364306"/>
              <a:gd name="connsiteY35" fmla="*/ 53304 h 6857999"/>
              <a:gd name="connsiteX36" fmla="*/ 8670677 w 13364306"/>
              <a:gd name="connsiteY36" fmla="*/ 5663893 h 6857999"/>
              <a:gd name="connsiteX37" fmla="*/ 9321858 w 13364306"/>
              <a:gd name="connsiteY37" fmla="*/ 6315074 h 6857999"/>
              <a:gd name="connsiteX38" fmla="*/ 9321857 w 13364306"/>
              <a:gd name="connsiteY38" fmla="*/ 6315075 h 6857999"/>
              <a:gd name="connsiteX39" fmla="*/ 9973038 w 13364306"/>
              <a:gd name="connsiteY39" fmla="*/ 5663894 h 6857999"/>
              <a:gd name="connsiteX40" fmla="*/ 9973039 w 13364306"/>
              <a:gd name="connsiteY40" fmla="*/ 53304 h 6857999"/>
              <a:gd name="connsiteX41" fmla="*/ 9967666 w 13364306"/>
              <a:gd name="connsiteY41" fmla="*/ 0 h 6857999"/>
              <a:gd name="connsiteX42" fmla="*/ 13364306 w 13364306"/>
              <a:gd name="connsiteY42" fmla="*/ 0 h 6857999"/>
              <a:gd name="connsiteX43" fmla="*/ 13364306 w 13364306"/>
              <a:gd name="connsiteY43" fmla="*/ 6857999 h 6857999"/>
              <a:gd name="connsiteX44" fmla="*/ 0 w 13364306"/>
              <a:gd name="connsiteY4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364306" h="6857999">
                <a:moveTo>
                  <a:pt x="0" y="0"/>
                </a:moveTo>
                <a:lnTo>
                  <a:pt x="808891" y="0"/>
                </a:lnTo>
                <a:lnTo>
                  <a:pt x="808891" y="4111624"/>
                </a:lnTo>
                <a:cubicBezTo>
                  <a:pt x="808891" y="4443036"/>
                  <a:pt x="1077554" y="4711699"/>
                  <a:pt x="1408966" y="4711699"/>
                </a:cubicBezTo>
                <a:cubicBezTo>
                  <a:pt x="1740378" y="4711699"/>
                  <a:pt x="2009041" y="4443036"/>
                  <a:pt x="2009041" y="4111624"/>
                </a:cubicBezTo>
                <a:lnTo>
                  <a:pt x="2009041" y="0"/>
                </a:lnTo>
                <a:lnTo>
                  <a:pt x="2087438" y="0"/>
                </a:lnTo>
                <a:lnTo>
                  <a:pt x="2087438" y="3408239"/>
                </a:lnTo>
                <a:cubicBezTo>
                  <a:pt x="2087438" y="3739651"/>
                  <a:pt x="2356101" y="4008314"/>
                  <a:pt x="2687514" y="4008314"/>
                </a:cubicBezTo>
                <a:cubicBezTo>
                  <a:pt x="3018925" y="4008314"/>
                  <a:pt x="3287589" y="3739651"/>
                  <a:pt x="3287589" y="3408239"/>
                </a:cubicBezTo>
                <a:lnTo>
                  <a:pt x="3287589" y="0"/>
                </a:lnTo>
                <a:lnTo>
                  <a:pt x="3377711" y="0"/>
                </a:lnTo>
                <a:lnTo>
                  <a:pt x="3377711" y="4111624"/>
                </a:lnTo>
                <a:cubicBezTo>
                  <a:pt x="3377711" y="4443036"/>
                  <a:pt x="3646374" y="4711699"/>
                  <a:pt x="3977786" y="4711699"/>
                </a:cubicBezTo>
                <a:cubicBezTo>
                  <a:pt x="4309198" y="4711699"/>
                  <a:pt x="4577861" y="4443036"/>
                  <a:pt x="4577861" y="4111624"/>
                </a:cubicBezTo>
                <a:lnTo>
                  <a:pt x="4577861" y="0"/>
                </a:lnTo>
                <a:lnTo>
                  <a:pt x="4656258" y="0"/>
                </a:lnTo>
                <a:lnTo>
                  <a:pt x="4656258" y="3408239"/>
                </a:lnTo>
                <a:cubicBezTo>
                  <a:pt x="4656258" y="3739651"/>
                  <a:pt x="4924921" y="4008314"/>
                  <a:pt x="5256333" y="4008314"/>
                </a:cubicBezTo>
                <a:cubicBezTo>
                  <a:pt x="5587745" y="4008314"/>
                  <a:pt x="5856408" y="3739651"/>
                  <a:pt x="5856408" y="3408239"/>
                </a:cubicBezTo>
                <a:lnTo>
                  <a:pt x="5856408" y="0"/>
                </a:lnTo>
                <a:lnTo>
                  <a:pt x="5953857" y="0"/>
                </a:lnTo>
                <a:lnTo>
                  <a:pt x="5953857" y="4111624"/>
                </a:lnTo>
                <a:cubicBezTo>
                  <a:pt x="5953857" y="4443036"/>
                  <a:pt x="6222520" y="4711699"/>
                  <a:pt x="6553934" y="4711699"/>
                </a:cubicBezTo>
                <a:cubicBezTo>
                  <a:pt x="6885343" y="4711699"/>
                  <a:pt x="7154006" y="4443036"/>
                  <a:pt x="7154006" y="4111624"/>
                </a:cubicBezTo>
                <a:lnTo>
                  <a:pt x="7154006" y="0"/>
                </a:lnTo>
                <a:lnTo>
                  <a:pt x="7261590" y="0"/>
                </a:lnTo>
                <a:lnTo>
                  <a:pt x="7256216" y="53304"/>
                </a:lnTo>
                <a:lnTo>
                  <a:pt x="7256216" y="4858785"/>
                </a:lnTo>
                <a:cubicBezTo>
                  <a:pt x="7256216" y="5218422"/>
                  <a:pt x="7547760" y="5509966"/>
                  <a:pt x="7907397" y="5509966"/>
                </a:cubicBezTo>
                <a:lnTo>
                  <a:pt x="7907396" y="5509967"/>
                </a:lnTo>
                <a:cubicBezTo>
                  <a:pt x="8267033" y="5509967"/>
                  <a:pt x="8558577" y="5218423"/>
                  <a:pt x="8558577" y="4858786"/>
                </a:cubicBezTo>
                <a:cubicBezTo>
                  <a:pt x="8558577" y="3256958"/>
                  <a:pt x="8558578" y="1655132"/>
                  <a:pt x="8558578" y="53304"/>
                </a:cubicBezTo>
                <a:lnTo>
                  <a:pt x="8553205" y="0"/>
                </a:lnTo>
                <a:lnTo>
                  <a:pt x="8676051" y="0"/>
                </a:lnTo>
                <a:lnTo>
                  <a:pt x="8670677" y="53304"/>
                </a:lnTo>
                <a:lnTo>
                  <a:pt x="8670677" y="5663893"/>
                </a:lnTo>
                <a:cubicBezTo>
                  <a:pt x="8670677" y="6023530"/>
                  <a:pt x="8962221" y="6315074"/>
                  <a:pt x="9321858" y="6315074"/>
                </a:cubicBezTo>
                <a:lnTo>
                  <a:pt x="9321857" y="6315075"/>
                </a:lnTo>
                <a:cubicBezTo>
                  <a:pt x="9681494" y="6315075"/>
                  <a:pt x="9973038" y="6023531"/>
                  <a:pt x="9973038" y="5663894"/>
                </a:cubicBezTo>
                <a:cubicBezTo>
                  <a:pt x="9973038" y="3793697"/>
                  <a:pt x="9973039" y="1923501"/>
                  <a:pt x="9973039" y="53304"/>
                </a:cubicBezTo>
                <a:lnTo>
                  <a:pt x="9967666" y="0"/>
                </a:lnTo>
                <a:lnTo>
                  <a:pt x="13364306" y="0"/>
                </a:lnTo>
                <a:lnTo>
                  <a:pt x="1336430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CEE59BD4-3AD4-0337-FAF0-01F2A7B8F742}"/>
              </a:ext>
            </a:extLst>
          </p:cNvPr>
          <p:cNvSpPr txBox="1"/>
          <p:nvPr/>
        </p:nvSpPr>
        <p:spPr>
          <a:xfrm>
            <a:off x="5855677" y="1809250"/>
            <a:ext cx="9601200" cy="3411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5000" dirty="0">
                <a:latin typeface="Century Gothic" panose="020B0502020202020204" pitchFamily="34" charset="0"/>
              </a:rPr>
              <a:t>Teşekkür </a:t>
            </a:r>
          </a:p>
          <a:p>
            <a:pPr algn="ctr">
              <a:lnSpc>
                <a:spcPct val="150000"/>
              </a:lnSpc>
            </a:pPr>
            <a:r>
              <a:rPr lang="tr-TR" sz="5000" dirty="0">
                <a:latin typeface="Century Gothic" panose="020B0502020202020204" pitchFamily="34" charset="0"/>
              </a:rPr>
              <a:t>Ederim </a:t>
            </a:r>
          </a:p>
          <a:p>
            <a:pPr algn="ctr">
              <a:lnSpc>
                <a:spcPct val="150000"/>
              </a:lnSpc>
            </a:pPr>
            <a:r>
              <a:rPr lang="tr-TR" sz="5000" dirty="0">
                <a:latin typeface="Century Gothic" panose="020B0502020202020204" pitchFamily="34" charset="0"/>
                <a:sym typeface="Wingdings" pitchFamily="2" charset="2"/>
              </a:rPr>
              <a:t></a:t>
            </a:r>
            <a:endParaRPr lang="tr-TR" sz="5000" dirty="0">
              <a:latin typeface="Century Gothic" panose="020B0502020202020204" pitchFamily="34" charset="0"/>
            </a:endParaRP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05DD60A3-7C9F-6A66-9DB8-B3B3BC9D6457}"/>
              </a:ext>
            </a:extLst>
          </p:cNvPr>
          <p:cNvSpPr txBox="1"/>
          <p:nvPr/>
        </p:nvSpPr>
        <p:spPr>
          <a:xfrm>
            <a:off x="1266088" y="4976366"/>
            <a:ext cx="8897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entury Gothic" panose="020B0502020202020204" pitchFamily="34" charset="0"/>
              </a:rPr>
              <a:t>Edanur ŞEKER</a:t>
            </a:r>
          </a:p>
          <a:p>
            <a:r>
              <a:rPr lang="tr-TR" sz="3600" dirty="0" err="1">
                <a:latin typeface="Century Gothic" panose="020B0502020202020204" pitchFamily="34" charset="0"/>
              </a:rPr>
              <a:t>eseker@amesia.com.tr</a:t>
            </a:r>
            <a:endParaRPr lang="tr-T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24505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BEF656-DFFE-4B5B-AE4F-29BE29B53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94181"/>
            <a:ext cx="12192000" cy="722281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Teşekkür Ederim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0CFF3EB-59F4-481E-9724-6268DFE9F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0641" y="4271739"/>
            <a:ext cx="9144000" cy="1482516"/>
          </a:xfrm>
        </p:spPr>
        <p:txBody>
          <a:bodyPr>
            <a:normAutofit lnSpcReduction="10000"/>
          </a:bodyPr>
          <a:lstStyle/>
          <a:p>
            <a:r>
              <a:rPr lang="tr-TR" sz="2800" b="1" dirty="0">
                <a:latin typeface="Century Gothic" panose="020B0502020202020204" pitchFamily="34" charset="0"/>
              </a:rPr>
              <a:t>EDANUR ŞEKER</a:t>
            </a:r>
          </a:p>
          <a:p>
            <a:endParaRPr lang="tr-TR" sz="2800" b="1" dirty="0">
              <a:latin typeface="Century Gothic" panose="020B0502020202020204" pitchFamily="34" charset="0"/>
            </a:endParaRPr>
          </a:p>
          <a:p>
            <a:r>
              <a:rPr lang="tr-TR" sz="2800" b="1" dirty="0">
                <a:latin typeface="Century Gothic" panose="020B0502020202020204" pitchFamily="34" charset="0"/>
              </a:rPr>
              <a:t>eseker@amesia.com.tr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79" y="262825"/>
            <a:ext cx="4042442" cy="19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1FE6DD-3921-4F57-BE7A-A423ECCB9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28023"/>
          </a:xfrm>
        </p:spPr>
        <p:txBody>
          <a:bodyPr anchor="ctr">
            <a:normAutofit/>
          </a:bodyPr>
          <a:lstStyle/>
          <a:p>
            <a:pPr marL="0" indent="0" algn="ctr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3600" dirty="0">
                <a:latin typeface="Century Gothic" panose="020B0502020202020204" pitchFamily="34" charset="0"/>
              </a:rPr>
              <a:t>Bir hedefe ulaşmak için sürekli etkileşim ve yardımlaşma içinde bulunan iki veya daha çok bireyden oluşan, aynı görevde işleri paylaşmış kişiler topluluğudur.</a:t>
            </a:r>
          </a:p>
        </p:txBody>
      </p:sp>
    </p:spTree>
    <p:extLst>
      <p:ext uri="{BB962C8B-B14F-4D97-AF65-F5344CB8AC3E}">
        <p14:creationId xmlns:p14="http://schemas.microsoft.com/office/powerpoint/2010/main" val="128479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7B5F58-7D8B-4C55-ABBA-7EF48C18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4000" dirty="0">
                <a:latin typeface="Century Gothic" panose="020B0502020202020204" pitchFamily="34" charset="0"/>
              </a:rPr>
              <a:t>F</a:t>
            </a:r>
            <a:r>
              <a:rPr lang="tr-TR" sz="4000" b="0" i="0" dirty="0">
                <a:effectLst/>
                <a:latin typeface="Century Gothic" panose="020B0502020202020204" pitchFamily="34" charset="0"/>
              </a:rPr>
              <a:t>arklı bilgi, yetenek ve deneyime sahip insanların bir araya gelmesi ve “akılların buluşmasını” sağlayarak birlikte değer yaratmasıdır.</a:t>
            </a:r>
          </a:p>
        </p:txBody>
      </p:sp>
    </p:spTree>
    <p:extLst>
      <p:ext uri="{BB962C8B-B14F-4D97-AF65-F5344CB8AC3E}">
        <p14:creationId xmlns:p14="http://schemas.microsoft.com/office/powerpoint/2010/main" val="294459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4C23500-1402-46FA-9B90-6931E9175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3" y="1"/>
            <a:ext cx="11282899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66" y="6190166"/>
            <a:ext cx="1114934" cy="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TAKIM ÇALIŞMASININ TARİHÇESİ</a:t>
            </a:r>
          </a:p>
        </p:txBody>
      </p:sp>
    </p:spTree>
    <p:extLst>
      <p:ext uri="{BB962C8B-B14F-4D97-AF65-F5344CB8AC3E}">
        <p14:creationId xmlns:p14="http://schemas.microsoft.com/office/powerpoint/2010/main" val="249248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7211" y="671513"/>
            <a:ext cx="11472863" cy="5300662"/>
          </a:xfrm>
        </p:spPr>
        <p:txBody>
          <a:bodyPr>
            <a:normAutofit/>
          </a:bodyPr>
          <a:lstStyle/>
          <a:p>
            <a:pPr marL="412750" indent="-412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1980</a:t>
            </a:r>
          </a:p>
          <a:p>
            <a:pPr marL="412750" indent="-412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Uluslararası ekonomik faaliyetlerin artması,</a:t>
            </a:r>
          </a:p>
          <a:p>
            <a:pPr marL="412750" indent="-412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Küresel düzlemdeki rekabetin yoğunlaşması, </a:t>
            </a:r>
          </a:p>
          <a:p>
            <a:pPr marL="412750" indent="-412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Bilgi teknolojilerindeki hızlı gelişme, </a:t>
            </a:r>
          </a:p>
          <a:p>
            <a:pPr marL="412750" indent="-412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Hizmette toplam kalite anlayışının esas alınması, </a:t>
            </a:r>
          </a:p>
          <a:p>
            <a:pPr marL="412750" indent="-412750">
              <a:lnSpc>
                <a:spcPct val="150000"/>
              </a:lnSpc>
              <a:buFont typeface="Wingdings" pitchFamily="2" charset="2"/>
              <a:buChar char="ü"/>
            </a:pPr>
            <a:r>
              <a:rPr lang="tr-TR" dirty="0">
                <a:latin typeface="Century Gothic" panose="020B0502020202020204" pitchFamily="34" charset="0"/>
              </a:rPr>
              <a:t>Yönetimlerin modern örgüt teorileri çerçevesinde çalışanlarına ve müşterilerine ilişkin yaklaşımlarının değişmesi.</a:t>
            </a:r>
          </a:p>
        </p:txBody>
      </p:sp>
    </p:spTree>
    <p:extLst>
      <p:ext uri="{BB962C8B-B14F-4D97-AF65-F5344CB8AC3E}">
        <p14:creationId xmlns:p14="http://schemas.microsoft.com/office/powerpoint/2010/main" val="76252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54CA7-046F-A3F4-5F4D-0A8B0B6F6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NEDEN TAKIM ÇALIŞMASI</a:t>
            </a:r>
          </a:p>
        </p:txBody>
      </p:sp>
    </p:spTree>
    <p:extLst>
      <p:ext uri="{BB962C8B-B14F-4D97-AF65-F5344CB8AC3E}">
        <p14:creationId xmlns:p14="http://schemas.microsoft.com/office/powerpoint/2010/main" val="3107485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576</Words>
  <Application>Microsoft Office PowerPoint</Application>
  <PresentationFormat>Geniş ekran</PresentationFormat>
  <Paragraphs>127</Paragraphs>
  <Slides>35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Wingdings</vt:lpstr>
      <vt:lpstr>Office Teması</vt:lpstr>
      <vt:lpstr>Takım Çalışması </vt:lpstr>
      <vt:lpstr>İçerik;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 Ederim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TAKIM ÇALIŞMASI VE PLANLAMA</dc:title>
  <dc:creator>PC</dc:creator>
  <cp:lastModifiedBy>Oguzhan</cp:lastModifiedBy>
  <cp:revision>54</cp:revision>
  <dcterms:created xsi:type="dcterms:W3CDTF">2023-04-07T07:39:23Z</dcterms:created>
  <dcterms:modified xsi:type="dcterms:W3CDTF">2024-01-16T10:55:37Z</dcterms:modified>
</cp:coreProperties>
</file>