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2" r:id="rId3"/>
    <p:sldId id="265" r:id="rId4"/>
    <p:sldId id="273" r:id="rId5"/>
    <p:sldId id="268" r:id="rId6"/>
    <p:sldId id="274" r:id="rId7"/>
    <p:sldId id="271" r:id="rId8"/>
    <p:sldId id="269" r:id="rId9"/>
    <p:sldId id="270" r:id="rId10"/>
    <p:sldId id="290" r:id="rId11"/>
    <p:sldId id="291" r:id="rId12"/>
    <p:sldId id="275" r:id="rId13"/>
    <p:sldId id="276" r:id="rId14"/>
    <p:sldId id="295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2" r:id="rId23"/>
    <p:sldId id="292" r:id="rId24"/>
    <p:sldId id="285" r:id="rId25"/>
    <p:sldId id="287" r:id="rId26"/>
    <p:sldId id="286" r:id="rId27"/>
    <p:sldId id="288" r:id="rId28"/>
    <p:sldId id="289" r:id="rId29"/>
    <p:sldId id="293" r:id="rId30"/>
    <p:sldId id="297" r:id="rId31"/>
    <p:sldId id="294" r:id="rId32"/>
    <p:sldId id="296" r:id="rId33"/>
    <p:sldId id="298" r:id="rId34"/>
    <p:sldId id="263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41"/>
    <p:restoredTop sz="76818"/>
  </p:normalViewPr>
  <p:slideViewPr>
    <p:cSldViewPr snapToGrid="0">
      <p:cViewPr varScale="1">
        <p:scale>
          <a:sx n="49" d="100"/>
          <a:sy n="49" d="100"/>
        </p:scale>
        <p:origin x="10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057BB-A49F-A44A-B2E3-7B930AE94B77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D9BE-D2E1-D44A-8BD5-44BA90E71F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44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90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502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44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9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283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50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54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916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664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972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45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40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55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32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HASSAS TARIM DEYİNCE AKLINIZA NELER GELİYOR?</a:t>
            </a:r>
          </a:p>
          <a:p>
            <a:r>
              <a:rPr lang="tr-T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SİZCE NASIL YAPILIR BU HASSAS TARIM?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52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28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36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92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023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D9BE-D2E1-D44A-8BD5-44BA90E71F6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87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47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5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72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49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96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07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88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95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7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85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573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FED3-8352-4218-B49B-719DF40D61F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2D22-6AFE-4843-BFDB-F7EA7BFE4A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97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8" y="608762"/>
            <a:ext cx="2074650" cy="207465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313426"/>
            <a:ext cx="9144000" cy="2621341"/>
          </a:xfrm>
        </p:spPr>
        <p:txBody>
          <a:bodyPr>
            <a:normAutofit fontScale="55000" lnSpcReduction="20000"/>
          </a:bodyPr>
          <a:lstStyle/>
          <a:p>
            <a:r>
              <a:rPr lang="tr-TR" sz="6300" b="1" cap="all" dirty="0">
                <a:ln w="3175" cmpd="sng">
                  <a:noFill/>
                </a:ln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HASSAS TARIM ve OTOMATİK DÜMENLEME</a:t>
            </a:r>
          </a:p>
          <a:p>
            <a:endParaRPr lang="tr-TR" sz="3200" b="1" cap="all" dirty="0">
              <a:ln w="3175" cmpd="sng">
                <a:noFill/>
              </a:ln>
              <a:solidFill>
                <a:prstClr val="black"/>
              </a:solidFill>
              <a:latin typeface="Century Gothic" panose="020B0502020202020204"/>
              <a:ea typeface="+mj-ea"/>
              <a:cs typeface="+mj-cs"/>
            </a:endParaRPr>
          </a:p>
          <a:p>
            <a:endParaRPr lang="tr-TR" sz="3200" b="1" cap="all" dirty="0">
              <a:ln w="3175" cmpd="sng">
                <a:noFill/>
              </a:ln>
              <a:solidFill>
                <a:prstClr val="black"/>
              </a:solidFill>
              <a:latin typeface="Century Gothic" panose="020B0502020202020204"/>
              <a:ea typeface="+mj-ea"/>
              <a:cs typeface="+mj-cs"/>
            </a:endParaRPr>
          </a:p>
          <a:p>
            <a:pPr lvl="0"/>
            <a:r>
              <a:rPr lang="tr-TR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Emrah Yıldırım</a:t>
            </a:r>
          </a:p>
          <a:p>
            <a:pPr lvl="0"/>
            <a:r>
              <a:rPr lang="tr-TR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eyildirim@amasyadsyb.org</a:t>
            </a:r>
          </a:p>
          <a:p>
            <a:endParaRPr lang="tr-TR" b="1" cap="all" dirty="0">
              <a:ln w="3175" cmpd="sng">
                <a:noFill/>
              </a:ln>
              <a:solidFill>
                <a:prstClr val="black"/>
              </a:solidFill>
              <a:latin typeface="Century Gothic" panose="020B0502020202020204"/>
              <a:ea typeface="+mj-ea"/>
              <a:cs typeface="+mj-cs"/>
            </a:endParaRPr>
          </a:p>
          <a:p>
            <a:r>
              <a:rPr lang="tr-TR" sz="3200" b="1" cap="all" dirty="0">
                <a:ln w="3175" cmpd="sng">
                  <a:noFill/>
                </a:ln>
                <a:solidFill>
                  <a:prstClr val="black"/>
                </a:solidFill>
                <a:latin typeface="Century Gothic" panose="020B0502020202020204"/>
                <a:ea typeface="+mj-ea"/>
                <a:cs typeface="+mj-cs"/>
              </a:rPr>
              <a:t> </a:t>
            </a:r>
            <a:endParaRPr lang="tr-TR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076B71C-0A5D-82A5-D9B0-32E93CA5D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99" y="1049845"/>
            <a:ext cx="2689708" cy="11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çiftlik makinesi içeren bir resim&#10;&#10;Açıklama otomatik olarak oluşturuldu">
            <a:extLst>
              <a:ext uri="{FF2B5EF4-FFF2-40B4-BE49-F238E27FC236}">
                <a16:creationId xmlns:a16="http://schemas.microsoft.com/office/drawing/2014/main" id="{6DC0F333-F20E-917F-3E09-C367191A5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37" y="-1"/>
            <a:ext cx="12301838" cy="5535827"/>
          </a:xfrm>
        </p:spPr>
      </p:pic>
    </p:spTree>
    <p:extLst>
      <p:ext uri="{BB962C8B-B14F-4D97-AF65-F5344CB8AC3E}">
        <p14:creationId xmlns:p14="http://schemas.microsoft.com/office/powerpoint/2010/main" val="68737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60114C5-CD47-BFD2-26F4-A252255C0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9" y="4821"/>
            <a:ext cx="10305534" cy="6853180"/>
          </a:xfrm>
        </p:spPr>
      </p:pic>
    </p:spTree>
    <p:extLst>
      <p:ext uri="{BB962C8B-B14F-4D97-AF65-F5344CB8AC3E}">
        <p14:creationId xmlns:p14="http://schemas.microsoft.com/office/powerpoint/2010/main" val="141252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2CC9F79-5528-7D5E-6268-F4BD69B17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016197" cy="6903055"/>
          </a:xfrm>
        </p:spPr>
      </p:pic>
    </p:spTree>
    <p:extLst>
      <p:ext uri="{BB962C8B-B14F-4D97-AF65-F5344CB8AC3E}">
        <p14:creationId xmlns:p14="http://schemas.microsoft.com/office/powerpoint/2010/main" val="171174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55FE607-D3E1-B4DA-A1E6-ECDD16768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6164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249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Nesnelerin İnterneti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C14025A7-D9BB-0527-8230-B8548A25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37" y="1178829"/>
            <a:ext cx="11022037" cy="450034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200" dirty="0">
                <a:latin typeface="Century Gothic" panose="020B0502020202020204" pitchFamily="34" charset="0"/>
              </a:rPr>
              <a:t>İnternete bağlanabilen ve belirli bir miktar veriyi hafızasında tutabilen  nesnelere ‘</a:t>
            </a:r>
            <a:r>
              <a:rPr lang="tr-TR" sz="3200" b="1" dirty="0">
                <a:latin typeface="Century Gothic" panose="020B0502020202020204" pitchFamily="34" charset="0"/>
              </a:rPr>
              <a:t>Nesnelerin İnterneti</a:t>
            </a:r>
            <a:r>
              <a:rPr lang="tr-TR" sz="3200" dirty="0">
                <a:latin typeface="Century Gothic" panose="020B0502020202020204" pitchFamily="34" charset="0"/>
              </a:rPr>
              <a:t>’ diyoruz.</a:t>
            </a:r>
          </a:p>
        </p:txBody>
      </p:sp>
    </p:spTree>
    <p:extLst>
      <p:ext uri="{BB962C8B-B14F-4D97-AF65-F5344CB8AC3E}">
        <p14:creationId xmlns:p14="http://schemas.microsoft.com/office/powerpoint/2010/main" val="292050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25ACC69-AD39-81CF-B572-8C9EF21E4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5" y="0"/>
            <a:ext cx="11783929" cy="6868216"/>
          </a:xfrm>
        </p:spPr>
      </p:pic>
    </p:spTree>
    <p:extLst>
      <p:ext uri="{BB962C8B-B14F-4D97-AF65-F5344CB8AC3E}">
        <p14:creationId xmlns:p14="http://schemas.microsoft.com/office/powerpoint/2010/main" val="170578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1B47112-9346-5F7E-5FD7-12D25CF0A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80" y="1"/>
            <a:ext cx="6888062" cy="6875308"/>
          </a:xfrm>
        </p:spPr>
      </p:pic>
    </p:spTree>
    <p:extLst>
      <p:ext uri="{BB962C8B-B14F-4D97-AF65-F5344CB8AC3E}">
        <p14:creationId xmlns:p14="http://schemas.microsoft.com/office/powerpoint/2010/main" val="171995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249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Verim Haritalama 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C14025A7-D9BB-0527-8230-B8548A25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37" y="1178829"/>
            <a:ext cx="11022037" cy="450034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5528877-FA26-1885-34AC-46238C516457}"/>
              </a:ext>
            </a:extLst>
          </p:cNvPr>
          <p:cNvSpPr txBox="1"/>
          <p:nvPr/>
        </p:nvSpPr>
        <p:spPr>
          <a:xfrm>
            <a:off x="0" y="2225579"/>
            <a:ext cx="119083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3600" dirty="0">
                <a:latin typeface="Century Gothic" panose="020B0502020202020204" pitchFamily="34" charset="0"/>
              </a:rPr>
              <a:t>Arazinin her metrekaresinden aldığımız verim miktarını görebildiğimiz ve hesaplayabildiğimiz bir harita sistemi.</a:t>
            </a:r>
          </a:p>
        </p:txBody>
      </p:sp>
    </p:spTree>
    <p:extLst>
      <p:ext uri="{BB962C8B-B14F-4D97-AF65-F5344CB8AC3E}">
        <p14:creationId xmlns:p14="http://schemas.microsoft.com/office/powerpoint/2010/main" val="330826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61B5D48-BA05-59C5-29DF-675A47593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48" y="-48482"/>
            <a:ext cx="7343858" cy="69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813E0E3-C2CB-BC7A-24A8-559540B4E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8" y="15632"/>
            <a:ext cx="10996123" cy="6842368"/>
          </a:xfrm>
        </p:spPr>
      </p:pic>
    </p:spTree>
    <p:extLst>
      <p:ext uri="{BB962C8B-B14F-4D97-AF65-F5344CB8AC3E}">
        <p14:creationId xmlns:p14="http://schemas.microsoft.com/office/powerpoint/2010/main" val="417915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FBF9F1-FF71-E009-8C21-23F71BB8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34" y="83242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entury Gothic" panose="020B0502020202020204" pitchFamily="34" charset="0"/>
              </a:rPr>
              <a:t>İçerik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D494DA-1957-F9E3-04B1-BDD25550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858"/>
            <a:ext cx="10515600" cy="530148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3200" dirty="0">
                <a:latin typeface="Century Gothic" panose="020B0502020202020204" pitchFamily="34" charset="0"/>
              </a:rPr>
              <a:t>Hassas Tarım Nedir?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3200" dirty="0">
                <a:latin typeface="Century Gothic" panose="020B0502020202020204" pitchFamily="34" charset="0"/>
              </a:rPr>
              <a:t>Neden Hassas Tarım?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3200" dirty="0">
                <a:latin typeface="Century Gothic" panose="020B0502020202020204" pitchFamily="34" charset="0"/>
              </a:rPr>
              <a:t>Hassas Tarım Deyince;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300" b="1" dirty="0">
                <a:latin typeface="Century Gothic" panose="020B0502020202020204" pitchFamily="34" charset="0"/>
              </a:rPr>
              <a:t>Akıllı </a:t>
            </a:r>
            <a:r>
              <a:rPr lang="tr-TR" sz="2300" b="1" dirty="0" err="1">
                <a:latin typeface="Century Gothic" panose="020B0502020202020204" pitchFamily="34" charset="0"/>
              </a:rPr>
              <a:t>Sensörler</a:t>
            </a:r>
            <a:endParaRPr lang="tr-TR" sz="2300" b="1" dirty="0">
              <a:latin typeface="Century Gothic" panose="020B0502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tr-TR" sz="2300" dirty="0">
                <a:latin typeface="Century Gothic" panose="020B0502020202020204" pitchFamily="34" charset="0"/>
              </a:rPr>
              <a:t>Nedir? Nasıl Kullanılır?</a:t>
            </a:r>
          </a:p>
          <a:p>
            <a:pPr lvl="2">
              <a:lnSpc>
                <a:spcPct val="150000"/>
              </a:lnSpc>
            </a:pPr>
            <a:r>
              <a:rPr lang="tr-TR" sz="2300" dirty="0">
                <a:latin typeface="Century Gothic" panose="020B0502020202020204" pitchFamily="34" charset="0"/>
              </a:rPr>
              <a:t>Kullanım Alanları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300" b="1" dirty="0">
                <a:latin typeface="Century Gothic" panose="020B0502020202020204" pitchFamily="34" charset="0"/>
              </a:rPr>
              <a:t>Nesnelerin İnterneti</a:t>
            </a:r>
          </a:p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tr-TR" sz="2300" dirty="0">
                <a:latin typeface="Century Gothic" panose="020B0502020202020204" pitchFamily="34" charset="0"/>
              </a:rPr>
              <a:t>Nedir? Nasıl Kullanılır?</a:t>
            </a:r>
          </a:p>
          <a:p>
            <a:pPr lvl="2">
              <a:lnSpc>
                <a:spcPct val="150000"/>
              </a:lnSpc>
              <a:buClr>
                <a:schemeClr val="tx1"/>
              </a:buClr>
            </a:pPr>
            <a:r>
              <a:rPr lang="tr-TR" sz="2300" dirty="0">
                <a:latin typeface="Century Gothic" panose="020B0502020202020204" pitchFamily="34" charset="0"/>
              </a:rPr>
              <a:t>Örnekler</a:t>
            </a:r>
          </a:p>
          <a:p>
            <a:pPr marL="514800" lvl="1" indent="-514800">
              <a:lnSpc>
                <a:spcPct val="150000"/>
              </a:lnSpc>
              <a:spcBef>
                <a:spcPts val="1000"/>
              </a:spcBef>
              <a:buNone/>
            </a:pPr>
            <a:r>
              <a:rPr lang="tr-TR" sz="3200" dirty="0">
                <a:latin typeface="Century Gothic" panose="020B0502020202020204" pitchFamily="34" charset="0"/>
              </a:rPr>
              <a:t>4. Gelecekte Bizi Neler Bekliyor?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C8B9046-D727-5D96-2F3E-4422D996A955}"/>
              </a:ext>
            </a:extLst>
          </p:cNvPr>
          <p:cNvSpPr txBox="1"/>
          <p:nvPr/>
        </p:nvSpPr>
        <p:spPr>
          <a:xfrm>
            <a:off x="5126814" y="2977279"/>
            <a:ext cx="5282566" cy="253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b="1" dirty="0">
                <a:latin typeface="Century Gothic" panose="020B0502020202020204" pitchFamily="34" charset="0"/>
              </a:rPr>
              <a:t>Verim Haritalama</a:t>
            </a:r>
          </a:p>
          <a:p>
            <a:pPr marL="1200150" lvl="2" indent="-285750">
              <a:lnSpc>
                <a:spcPct val="13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Nedir? Nasıl Kullanılır?</a:t>
            </a:r>
          </a:p>
          <a:p>
            <a:pPr marL="1200150" lvl="2" indent="-285750">
              <a:lnSpc>
                <a:spcPct val="13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GPS sistemi</a:t>
            </a:r>
          </a:p>
          <a:p>
            <a:pPr marL="685800" lvl="1" indent="-228600">
              <a:lnSpc>
                <a:spcPct val="13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tr-TR" b="1" dirty="0">
                <a:latin typeface="Century Gothic" panose="020B0502020202020204" pitchFamily="34" charset="0"/>
              </a:rPr>
              <a:t>Otomatik </a:t>
            </a:r>
            <a:r>
              <a:rPr lang="tr-TR" b="1" dirty="0" err="1">
                <a:latin typeface="Century Gothic" panose="020B0502020202020204" pitchFamily="34" charset="0"/>
              </a:rPr>
              <a:t>Dümenleme</a:t>
            </a:r>
            <a:endParaRPr lang="tr-TR" b="1" dirty="0">
              <a:latin typeface="Century Gothic" panose="020B0502020202020204" pitchFamily="34" charset="0"/>
            </a:endParaRPr>
          </a:p>
          <a:p>
            <a:pPr marL="1200150" lvl="2" indent="-285750">
              <a:lnSpc>
                <a:spcPct val="13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Nedir? Nasıl Kullanılır?</a:t>
            </a:r>
          </a:p>
          <a:p>
            <a:pPr marL="1200150" lvl="2" indent="-285750">
              <a:lnSpc>
                <a:spcPct val="13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Oluşturan Ekipmanlar</a:t>
            </a:r>
          </a:p>
        </p:txBody>
      </p:sp>
    </p:spTree>
    <p:extLst>
      <p:ext uri="{BB962C8B-B14F-4D97-AF65-F5344CB8AC3E}">
        <p14:creationId xmlns:p14="http://schemas.microsoft.com/office/powerpoint/2010/main" val="119632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A2112C-C04C-BAA3-5369-F1FD65DF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OTOMATİK DÜMENLEME</a:t>
            </a:r>
          </a:p>
        </p:txBody>
      </p:sp>
    </p:spTree>
    <p:extLst>
      <p:ext uri="{BB962C8B-B14F-4D97-AF65-F5344CB8AC3E}">
        <p14:creationId xmlns:p14="http://schemas.microsoft.com/office/powerpoint/2010/main" val="408284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A2112C-C04C-BAA3-5369-F1FD65DF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Otomatik </a:t>
            </a:r>
            <a:r>
              <a:rPr lang="tr-TR" sz="4000" b="1" dirty="0" err="1">
                <a:latin typeface="Century Gothic" panose="020B0502020202020204" pitchFamily="34" charset="0"/>
              </a:rPr>
              <a:t>Dümenleme</a:t>
            </a:r>
            <a:endParaRPr lang="tr-TR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7199EA-B02F-F0D7-33B0-8AA277DA6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6" y="1325563"/>
            <a:ext cx="11096877" cy="5089525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3200" dirty="0">
                <a:latin typeface="Century Gothic" panose="020B0502020202020204" pitchFamily="34" charset="0"/>
              </a:rPr>
              <a:t> </a:t>
            </a:r>
            <a:r>
              <a:rPr lang="tr-TR" dirty="0">
                <a:latin typeface="Century Gothic" panose="020B0502020202020204" pitchFamily="34" charset="0"/>
              </a:rPr>
              <a:t>Otomatik </a:t>
            </a:r>
            <a:r>
              <a:rPr lang="tr-TR" dirty="0" err="1">
                <a:latin typeface="Century Gothic" panose="020B0502020202020204" pitchFamily="34" charset="0"/>
              </a:rPr>
              <a:t>Dümenleme</a:t>
            </a:r>
            <a:r>
              <a:rPr lang="tr-TR" dirty="0">
                <a:latin typeface="Century Gothic" panose="020B0502020202020204" pitchFamily="34" charset="0"/>
              </a:rPr>
              <a:t> Nedir?</a:t>
            </a:r>
          </a:p>
          <a:p>
            <a:pPr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 Oluşturan Ekipmanlar</a:t>
            </a:r>
          </a:p>
          <a:p>
            <a:pPr lvl="1"/>
            <a:r>
              <a:rPr lang="tr-TR" sz="2800" dirty="0">
                <a:latin typeface="Century Gothic" panose="020B0502020202020204" pitchFamily="34" charset="0"/>
              </a:rPr>
              <a:t>Uydu Alıcısı</a:t>
            </a:r>
          </a:p>
          <a:p>
            <a:pPr lvl="1"/>
            <a:r>
              <a:rPr lang="tr-TR" sz="2800" dirty="0">
                <a:latin typeface="Century Gothic" panose="020B0502020202020204" pitchFamily="34" charset="0"/>
              </a:rPr>
              <a:t>Ekran</a:t>
            </a:r>
          </a:p>
          <a:p>
            <a:pPr lvl="1"/>
            <a:r>
              <a:rPr lang="tr-TR" sz="2800" dirty="0">
                <a:latin typeface="Century Gothic" panose="020B0502020202020204" pitchFamily="34" charset="0"/>
              </a:rPr>
              <a:t>Direksiyon</a:t>
            </a:r>
          </a:p>
          <a:p>
            <a:pPr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 Kullanım Şekilleri</a:t>
            </a:r>
          </a:p>
          <a:p>
            <a:pPr lvl="1"/>
            <a:r>
              <a:rPr lang="tr-TR" sz="2800" dirty="0">
                <a:latin typeface="Century Gothic" panose="020B0502020202020204" pitchFamily="34" charset="0"/>
              </a:rPr>
              <a:t>Sim kart</a:t>
            </a:r>
          </a:p>
          <a:p>
            <a:pPr lvl="1"/>
            <a:r>
              <a:rPr lang="tr-TR" sz="2800" dirty="0">
                <a:latin typeface="Century Gothic" panose="020B0502020202020204" pitchFamily="34" charset="0"/>
              </a:rPr>
              <a:t>RTK(Baz İstasyonu)</a:t>
            </a:r>
          </a:p>
          <a:p>
            <a:pPr lvl="1"/>
            <a:r>
              <a:rPr lang="tr-TR" sz="2800" dirty="0">
                <a:latin typeface="Century Gothic" panose="020B0502020202020204" pitchFamily="34" charset="0"/>
              </a:rPr>
              <a:t>Doğrudan Uydudan Veri Alarak</a:t>
            </a:r>
          </a:p>
          <a:p>
            <a:pPr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Faydaları</a:t>
            </a:r>
          </a:p>
        </p:txBody>
      </p:sp>
    </p:spTree>
    <p:extLst>
      <p:ext uri="{BB962C8B-B14F-4D97-AF65-F5344CB8AC3E}">
        <p14:creationId xmlns:p14="http://schemas.microsoft.com/office/powerpoint/2010/main" val="77459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875851" y="326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latin typeface="Century Gothic" panose="020B0502020202020204" pitchFamily="34" charset="0"/>
              </a:rPr>
              <a:t>Otomatik </a:t>
            </a:r>
            <a:r>
              <a:rPr lang="tr-TR" sz="3600" b="1" dirty="0" err="1">
                <a:latin typeface="Century Gothic" panose="020B0502020202020204" pitchFamily="34" charset="0"/>
              </a:rPr>
              <a:t>Dümenleme</a:t>
            </a:r>
            <a:r>
              <a:rPr lang="tr-TR" sz="3600" b="1" dirty="0">
                <a:latin typeface="Century Gothic" panose="020B0502020202020204" pitchFamily="34" charset="0"/>
              </a:rPr>
              <a:t> Sistemi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9229" y="1959430"/>
            <a:ext cx="11462657" cy="3069770"/>
          </a:xfrm>
        </p:spPr>
        <p:txBody>
          <a:bodyPr anchor="ctr">
            <a:normAutofit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None/>
            </a:pPr>
            <a:r>
              <a:rPr lang="tr-TR" sz="4000" dirty="0">
                <a:latin typeface="Century Gothic" panose="020B0502020202020204"/>
              </a:rPr>
              <a:t>Herhangi bir sürücüye ihtiyaç duymadan bir tarım makinasını belirlenen rotada hareket etmesini sağlayan sistemdir.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2808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4C5FF-5AD1-A560-36CF-77C3D4AC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5" y="365125"/>
            <a:ext cx="11180805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Otomatik </a:t>
            </a:r>
            <a:r>
              <a:rPr lang="tr-TR" sz="4000" b="1" dirty="0" err="1">
                <a:latin typeface="Century Gothic" panose="020B0502020202020204" pitchFamily="34" charset="0"/>
              </a:rPr>
              <a:t>Dümenleme</a:t>
            </a:r>
            <a:r>
              <a:rPr lang="tr-TR" sz="4000" b="1" dirty="0">
                <a:latin typeface="Century Gothic" panose="020B0502020202020204" pitchFamily="34" charset="0"/>
              </a:rPr>
              <a:t> Sistemi Nasıl Çalışır?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008B5D-0291-9732-B7CD-C3A78BF0B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30" y="1369412"/>
            <a:ext cx="10933670" cy="448627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4800" dirty="0">
                <a:latin typeface="Century Gothic" panose="020B0502020202020204" pitchFamily="34" charset="0"/>
              </a:rPr>
              <a:t>GPS (Küresel Konulama Sistemi)</a:t>
            </a:r>
          </a:p>
        </p:txBody>
      </p:sp>
    </p:spTree>
    <p:extLst>
      <p:ext uri="{BB962C8B-B14F-4D97-AF65-F5344CB8AC3E}">
        <p14:creationId xmlns:p14="http://schemas.microsoft.com/office/powerpoint/2010/main" val="2976180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tekerlek, araba lastiği, metin, Araba parçası içeren bir resim&#10;&#10;Açıklama otomatik olarak oluşturuldu">
            <a:extLst>
              <a:ext uri="{FF2B5EF4-FFF2-40B4-BE49-F238E27FC236}">
                <a16:creationId xmlns:a16="http://schemas.microsoft.com/office/drawing/2014/main" id="{301FECF7-AB61-2181-44B1-D99F653F8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79" y="8798"/>
            <a:ext cx="7957921" cy="6849202"/>
          </a:xfrm>
        </p:spPr>
      </p:pic>
    </p:spTree>
    <p:extLst>
      <p:ext uri="{BB962C8B-B14F-4D97-AF65-F5344CB8AC3E}">
        <p14:creationId xmlns:p14="http://schemas.microsoft.com/office/powerpoint/2010/main" val="389777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09F242B-8221-E3AF-65FD-A6AD59A53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41" y="-171099"/>
            <a:ext cx="9420443" cy="7029099"/>
          </a:xfrm>
        </p:spPr>
      </p:pic>
    </p:spTree>
    <p:extLst>
      <p:ext uri="{BB962C8B-B14F-4D97-AF65-F5344CB8AC3E}">
        <p14:creationId xmlns:p14="http://schemas.microsoft.com/office/powerpoint/2010/main" val="1366214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çivi, parmak, el içeren bir resim&#10;&#10;Açıklama otomatik olarak oluşturuldu">
            <a:extLst>
              <a:ext uri="{FF2B5EF4-FFF2-40B4-BE49-F238E27FC236}">
                <a16:creationId xmlns:a16="http://schemas.microsoft.com/office/drawing/2014/main" id="{9DD95966-7D05-233A-D602-92429F905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355"/>
            <a:ext cx="12192000" cy="6292645"/>
          </a:xfrm>
        </p:spPr>
      </p:pic>
    </p:spTree>
    <p:extLst>
      <p:ext uri="{BB962C8B-B14F-4D97-AF65-F5344CB8AC3E}">
        <p14:creationId xmlns:p14="http://schemas.microsoft.com/office/powerpoint/2010/main" val="997695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dış mekan, gökyüzü, traktör, çiftlik makinesi içeren bir resim&#10;&#10;Açıklama otomatik olarak oluşturuldu">
            <a:extLst>
              <a:ext uri="{FF2B5EF4-FFF2-40B4-BE49-F238E27FC236}">
                <a16:creationId xmlns:a16="http://schemas.microsoft.com/office/drawing/2014/main" id="{4851F446-04CC-8BA8-A272-FCC419E0E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3" y="36240"/>
            <a:ext cx="10185266" cy="6821760"/>
          </a:xfrm>
        </p:spPr>
      </p:pic>
    </p:spTree>
    <p:extLst>
      <p:ext uri="{BB962C8B-B14F-4D97-AF65-F5344CB8AC3E}">
        <p14:creationId xmlns:p14="http://schemas.microsoft.com/office/powerpoint/2010/main" val="1010686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gezegen, uzay, boşluk, mekan, dış mekan, dış uzay, Dünya içeren bir resim&#10;&#10;Açıklama otomatik olarak oluşturuldu">
            <a:extLst>
              <a:ext uri="{FF2B5EF4-FFF2-40B4-BE49-F238E27FC236}">
                <a16:creationId xmlns:a16="http://schemas.microsoft.com/office/drawing/2014/main" id="{213EDDA7-EA4A-5240-8D60-9458F56BA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5" y="40860"/>
            <a:ext cx="10997816" cy="6817139"/>
          </a:xfrm>
        </p:spPr>
      </p:pic>
    </p:spTree>
    <p:extLst>
      <p:ext uri="{BB962C8B-B14F-4D97-AF65-F5344CB8AC3E}">
        <p14:creationId xmlns:p14="http://schemas.microsoft.com/office/powerpoint/2010/main" val="502598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1BF95B60-E584-B342-F504-E13D06D50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3" y="18807"/>
            <a:ext cx="11923195" cy="6839193"/>
          </a:xfrm>
        </p:spPr>
      </p:pic>
    </p:spTree>
    <p:extLst>
      <p:ext uri="{BB962C8B-B14F-4D97-AF65-F5344CB8AC3E}">
        <p14:creationId xmlns:p14="http://schemas.microsoft.com/office/powerpoint/2010/main" val="2130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1" y="281353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HASSAS TARIM NEDİR?</a:t>
            </a:r>
          </a:p>
        </p:txBody>
      </p:sp>
    </p:spTree>
    <p:extLst>
      <p:ext uri="{BB962C8B-B14F-4D97-AF65-F5344CB8AC3E}">
        <p14:creationId xmlns:p14="http://schemas.microsoft.com/office/powerpoint/2010/main" val="1235685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5">
            <a:extLst>
              <a:ext uri="{FF2B5EF4-FFF2-40B4-BE49-F238E27FC236}">
                <a16:creationId xmlns:a16="http://schemas.microsoft.com/office/drawing/2014/main" id="{B76E7887-A300-6554-5E04-FFC4E82DB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0133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813987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49739967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312140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4547919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Kriterler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kern="1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Dümenleme</a:t>
                      </a:r>
                      <a:r>
                        <a:rPr lang="tr-TR" sz="2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Yardımı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69639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1584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71607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5484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77823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202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327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İçerik Yer Tutucusu 4" descr="metin, ekran görüntüsü, yazı tipi, tasarım içeren bir resim&#10;&#10;Açıklama otomatik olarak oluşturuldu">
            <a:extLst>
              <a:ext uri="{FF2B5EF4-FFF2-40B4-BE49-F238E27FC236}">
                <a16:creationId xmlns:a16="http://schemas.microsoft.com/office/drawing/2014/main" id="{F85698D8-44C0-9221-FA81-32DD046AE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/>
          <a:stretch/>
        </p:blipFill>
        <p:spPr>
          <a:xfrm>
            <a:off x="20" y="33978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8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8C9C96D-547D-5FE1-4D7A-E8749FEBB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" y="54456"/>
            <a:ext cx="12188953" cy="4710052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2C21342-807B-E051-4948-B6C6FBBAF2FD}"/>
              </a:ext>
            </a:extLst>
          </p:cNvPr>
          <p:cNvSpPr txBox="1"/>
          <p:nvPr/>
        </p:nvSpPr>
        <p:spPr>
          <a:xfrm>
            <a:off x="433137" y="4730112"/>
            <a:ext cx="5116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entury Gothic" panose="020B0502020202020204" pitchFamily="34" charset="0"/>
              </a:rPr>
              <a:t>En iyi giriş düzeyi sinyal şimdi daha iyi</a:t>
            </a:r>
          </a:p>
          <a:p>
            <a:r>
              <a:rPr lang="tr-TR" dirty="0">
                <a:latin typeface="Century Gothic" panose="020B0502020202020204" pitchFamily="34" charset="0"/>
              </a:rPr>
              <a:t>Önceden +/- 23 cm olarak iyileştirilen </a:t>
            </a:r>
          </a:p>
          <a:p>
            <a:r>
              <a:rPr lang="tr-TR" dirty="0">
                <a:latin typeface="Century Gothic" panose="020B0502020202020204" pitchFamily="34" charset="0"/>
              </a:rPr>
              <a:t>geçişten geçişe doğruluktan </a:t>
            </a:r>
          </a:p>
          <a:p>
            <a:r>
              <a:rPr lang="tr-TR" dirty="0">
                <a:latin typeface="Century Gothic" panose="020B0502020202020204" pitchFamily="34" charset="0"/>
              </a:rPr>
              <a:t>faydalanabilirsiniz.</a:t>
            </a:r>
          </a:p>
          <a:p>
            <a:r>
              <a:rPr lang="tr-TR" dirty="0">
                <a:latin typeface="Century Gothic" panose="020B0502020202020204" pitchFamily="34" charset="0"/>
              </a:rPr>
              <a:t>Ücretsizdir ve GLONASS dahildir.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A1D9AE1-2CC5-3AE2-3E92-8C8A476C6F08}"/>
              </a:ext>
            </a:extLst>
          </p:cNvPr>
          <p:cNvSpPr txBox="1"/>
          <p:nvPr/>
        </p:nvSpPr>
        <p:spPr>
          <a:xfrm>
            <a:off x="6475530" y="4673844"/>
            <a:ext cx="5580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entury Gothic" panose="020B0502020202020204" pitchFamily="34" charset="0"/>
              </a:rPr>
              <a:t>Yeni SF3 sinyali, geçişten geçişe +/- 3 </a:t>
            </a:r>
            <a:r>
              <a:rPr lang="tr-TR" dirty="0" err="1">
                <a:latin typeface="Century Gothic" panose="020B0502020202020204" pitchFamily="34" charset="0"/>
              </a:rPr>
              <a:t>cm’lik</a:t>
            </a:r>
            <a:r>
              <a:rPr lang="tr-TR" dirty="0">
                <a:latin typeface="Century Gothic" panose="020B0502020202020204" pitchFamily="34" charset="0"/>
              </a:rPr>
              <a:t> doğruluk ve 9 aylık sezon içi yinelenebilirlik sunar. Çekme gücü SF2’den 4 kata kadar daha hızlıdır. Böylece sıra başında beklemeden veya kaliteden ödün vermeden arazide daha uzun süre çalışabilirsiniz.</a:t>
            </a:r>
          </a:p>
        </p:txBody>
      </p:sp>
    </p:spTree>
    <p:extLst>
      <p:ext uri="{BB962C8B-B14F-4D97-AF65-F5344CB8AC3E}">
        <p14:creationId xmlns:p14="http://schemas.microsoft.com/office/powerpoint/2010/main" val="3318302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A2112C-C04C-BAA3-5369-F1FD65DF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GRUP ÇALIŞMASI</a:t>
            </a:r>
          </a:p>
        </p:txBody>
      </p:sp>
    </p:spTree>
    <p:extLst>
      <p:ext uri="{BB962C8B-B14F-4D97-AF65-F5344CB8AC3E}">
        <p14:creationId xmlns:p14="http://schemas.microsoft.com/office/powerpoint/2010/main" val="523190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567" y="287029"/>
            <a:ext cx="3302759" cy="3302759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217157"/>
            <a:ext cx="10515600" cy="19871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3200" b="1" dirty="0">
                <a:latin typeface="Century Gothic" panose="020B0502020202020204" pitchFamily="34" charset="0"/>
              </a:rPr>
              <a:t>Teşekkür ederim</a:t>
            </a:r>
          </a:p>
          <a:p>
            <a:pPr marL="0" indent="0" algn="ctr">
              <a:buNone/>
            </a:pPr>
            <a:endParaRPr lang="tr-TR" sz="32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dirty="0">
                <a:latin typeface="Century Gothic" panose="020B0502020202020204" pitchFamily="34" charset="0"/>
              </a:rPr>
              <a:t>Emrah Yıldırım</a:t>
            </a:r>
          </a:p>
          <a:p>
            <a:pPr marL="0" indent="0" algn="ctr">
              <a:buNone/>
            </a:pPr>
            <a:r>
              <a:rPr lang="tr-TR" dirty="0">
                <a:latin typeface="Century Gothic" panose="020B0502020202020204" pitchFamily="34" charset="0"/>
              </a:rPr>
              <a:t>eyildirim@amasyadsyb.org</a:t>
            </a:r>
          </a:p>
        </p:txBody>
      </p:sp>
    </p:spTree>
    <p:extLst>
      <p:ext uri="{BB962C8B-B14F-4D97-AF65-F5344CB8AC3E}">
        <p14:creationId xmlns:p14="http://schemas.microsoft.com/office/powerpoint/2010/main" val="219814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1" y="281353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NEDEN HASSAS TARIM ?</a:t>
            </a:r>
          </a:p>
        </p:txBody>
      </p:sp>
    </p:spTree>
    <p:extLst>
      <p:ext uri="{BB962C8B-B14F-4D97-AF65-F5344CB8AC3E}">
        <p14:creationId xmlns:p14="http://schemas.microsoft.com/office/powerpoint/2010/main" val="305784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Neden Hassas Tarım?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EA3F65-6A75-7B23-527E-7842FCB8D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85" y="1001486"/>
            <a:ext cx="11078029" cy="53027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tr-TR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Düşük Maliyet</a:t>
            </a:r>
          </a:p>
          <a:p>
            <a:pPr lvl="1">
              <a:lnSpc>
                <a:spcPct val="150000"/>
              </a:lnSpc>
            </a:pPr>
            <a:r>
              <a:rPr lang="tr-TR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 %15 gübreden - %15 yakıttan - %20 ilaçtan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 Yüksek Verim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 Verimin Kalitesinde Artış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 Birim Alanda Yetiştirilen Ürün Miktarında Artma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 Zamandan Tasarruf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 İş Gücünden Tasarruf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500" dirty="0">
                <a:solidFill>
                  <a:prstClr val="black"/>
                </a:solidFill>
                <a:latin typeface="Century Gothic" panose="020B0502020202020204" pitchFamily="34" charset="0"/>
              </a:rPr>
              <a:t> Temiz Çevre</a:t>
            </a:r>
          </a:p>
          <a:p>
            <a:pPr lvl="1">
              <a:lnSpc>
                <a:spcPct val="150000"/>
              </a:lnSpc>
            </a:pPr>
            <a:endParaRPr lang="tr-T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6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E82137F8-C75A-6A95-E90B-0EC7D9CB9A7A}"/>
              </a:ext>
            </a:extLst>
          </p:cNvPr>
          <p:cNvSpPr txBox="1"/>
          <p:nvPr/>
        </p:nvSpPr>
        <p:spPr>
          <a:xfrm>
            <a:off x="1" y="281353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HASSAS TARIM DEYİNCE?</a:t>
            </a:r>
          </a:p>
        </p:txBody>
      </p:sp>
    </p:spTree>
    <p:extLst>
      <p:ext uri="{BB962C8B-B14F-4D97-AF65-F5344CB8AC3E}">
        <p14:creationId xmlns:p14="http://schemas.microsoft.com/office/powerpoint/2010/main" val="105456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74" y="405263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latin typeface="Century Gothic" panose="020B0502020202020204" pitchFamily="34" charset="0"/>
              </a:rPr>
              <a:t>Hassas Tarım Deyince;</a:t>
            </a: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21616C70-6DB6-E1FB-6FBD-FAC57414290C}"/>
              </a:ext>
            </a:extLst>
          </p:cNvPr>
          <p:cNvSpPr/>
          <p:nvPr/>
        </p:nvSpPr>
        <p:spPr>
          <a:xfrm>
            <a:off x="668215" y="2405575"/>
            <a:ext cx="4847773" cy="11816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entury Gothic" panose="020B0502020202020204" pitchFamily="34" charset="0"/>
              </a:rPr>
              <a:t>Akıllı </a:t>
            </a:r>
            <a:r>
              <a:rPr lang="tr-TR" sz="2800" dirty="0" err="1">
                <a:latin typeface="Century Gothic" panose="020B0502020202020204" pitchFamily="34" charset="0"/>
              </a:rPr>
              <a:t>Sensörler</a:t>
            </a:r>
            <a:endParaRPr lang="tr-TR" sz="2800" dirty="0">
              <a:latin typeface="Century Gothic" panose="020B0502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9739036C-1DBD-6B8C-85C0-2F66ECE2F65C}"/>
              </a:ext>
            </a:extLst>
          </p:cNvPr>
          <p:cNvSpPr/>
          <p:nvPr/>
        </p:nvSpPr>
        <p:spPr>
          <a:xfrm>
            <a:off x="668215" y="3945487"/>
            <a:ext cx="4847774" cy="11816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entury Gothic" panose="020B0502020202020204" pitchFamily="34" charset="0"/>
              </a:rPr>
              <a:t>Nesnelerin İnterneti</a:t>
            </a:r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008DF3A8-35BD-13D6-6480-DDF663130557}"/>
              </a:ext>
            </a:extLst>
          </p:cNvPr>
          <p:cNvSpPr/>
          <p:nvPr/>
        </p:nvSpPr>
        <p:spPr>
          <a:xfrm>
            <a:off x="6267157" y="3945487"/>
            <a:ext cx="4847774" cy="11816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entury Gothic" panose="020B0502020202020204" pitchFamily="34" charset="0"/>
              </a:rPr>
              <a:t>Otomatik </a:t>
            </a:r>
            <a:r>
              <a:rPr lang="tr-TR" sz="2800" dirty="0" err="1">
                <a:latin typeface="Century Gothic" panose="020B0502020202020204" pitchFamily="34" charset="0"/>
              </a:rPr>
              <a:t>Dümenleme</a:t>
            </a:r>
            <a:endParaRPr lang="tr-TR" sz="2800" dirty="0">
              <a:latin typeface="Century Gothic" panose="020B0502020202020204" pitchFamily="34" charset="0"/>
            </a:endParaRPr>
          </a:p>
        </p:txBody>
      </p:sp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0D8D0404-209C-112D-D1E0-E7B4A8E88CB9}"/>
              </a:ext>
            </a:extLst>
          </p:cNvPr>
          <p:cNvSpPr/>
          <p:nvPr/>
        </p:nvSpPr>
        <p:spPr>
          <a:xfrm>
            <a:off x="6267157" y="2405575"/>
            <a:ext cx="4847774" cy="11816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entury Gothic" panose="020B0502020202020204" pitchFamily="34" charset="0"/>
              </a:rPr>
              <a:t>Verim Haritalama</a:t>
            </a:r>
          </a:p>
        </p:txBody>
      </p:sp>
    </p:spTree>
    <p:extLst>
      <p:ext uri="{BB962C8B-B14F-4D97-AF65-F5344CB8AC3E}">
        <p14:creationId xmlns:p14="http://schemas.microsoft.com/office/powerpoint/2010/main" val="115377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249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Akıllı </a:t>
            </a:r>
            <a:r>
              <a:rPr lang="tr-TR" sz="4000" b="1" dirty="0" err="1">
                <a:latin typeface="Century Gothic" panose="020B0502020202020204" pitchFamily="34" charset="0"/>
              </a:rPr>
              <a:t>Sensörler</a:t>
            </a:r>
            <a:endParaRPr lang="tr-TR" sz="4000" b="1" dirty="0">
              <a:latin typeface="Century Gothic" panose="020B0502020202020204" pitchFamily="34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C14025A7-D9BB-0527-8230-B8548A25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37" y="1178829"/>
            <a:ext cx="11022037" cy="450034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Hayatımızın her alanında işimizi kolaylaştıran ve bizi yönlendiren araçlardır.</a:t>
            </a:r>
          </a:p>
        </p:txBody>
      </p:sp>
    </p:spTree>
    <p:extLst>
      <p:ext uri="{BB962C8B-B14F-4D97-AF65-F5344CB8AC3E}">
        <p14:creationId xmlns:p14="http://schemas.microsoft.com/office/powerpoint/2010/main" val="58150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86C3B-19F3-7BDC-1855-7D6044ED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4" y="257406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Century Gothic" panose="020B0502020202020204" pitchFamily="34" charset="0"/>
              </a:rPr>
              <a:t>Akıllı </a:t>
            </a:r>
            <a:r>
              <a:rPr lang="tr-TR" sz="3600" b="1" dirty="0" err="1">
                <a:latin typeface="Century Gothic" panose="020B0502020202020204" pitchFamily="34" charset="0"/>
              </a:rPr>
              <a:t>Sensörler</a:t>
            </a:r>
            <a:r>
              <a:rPr lang="tr-TR" sz="3600" b="1" dirty="0"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9" name="Beşgen 8">
            <a:extLst>
              <a:ext uri="{FF2B5EF4-FFF2-40B4-BE49-F238E27FC236}">
                <a16:creationId xmlns:a16="http://schemas.microsoft.com/office/drawing/2014/main" id="{9A415B1F-699E-E58A-7BDD-A22F66CC8E59}"/>
              </a:ext>
            </a:extLst>
          </p:cNvPr>
          <p:cNvSpPr/>
          <p:nvPr/>
        </p:nvSpPr>
        <p:spPr>
          <a:xfrm>
            <a:off x="731520" y="3008254"/>
            <a:ext cx="3404381" cy="1631853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entury Gothic" panose="020B0502020202020204" pitchFamily="34" charset="0"/>
              </a:rPr>
              <a:t>Ekim</a:t>
            </a:r>
          </a:p>
        </p:txBody>
      </p:sp>
      <p:sp>
        <p:nvSpPr>
          <p:cNvPr id="11" name="Beşgen 10">
            <a:extLst>
              <a:ext uri="{FF2B5EF4-FFF2-40B4-BE49-F238E27FC236}">
                <a16:creationId xmlns:a16="http://schemas.microsoft.com/office/drawing/2014/main" id="{6CB063EC-9729-ABA9-1319-F92FE9C456A6}"/>
              </a:ext>
            </a:extLst>
          </p:cNvPr>
          <p:cNvSpPr/>
          <p:nvPr/>
        </p:nvSpPr>
        <p:spPr>
          <a:xfrm>
            <a:off x="8056098" y="3008254"/>
            <a:ext cx="3404381" cy="1631853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entury Gothic" panose="020B0502020202020204" pitchFamily="34" charset="0"/>
              </a:rPr>
              <a:t>Hasat</a:t>
            </a:r>
          </a:p>
        </p:txBody>
      </p:sp>
      <p:sp>
        <p:nvSpPr>
          <p:cNvPr id="12" name="Beşgen 11">
            <a:extLst>
              <a:ext uri="{FF2B5EF4-FFF2-40B4-BE49-F238E27FC236}">
                <a16:creationId xmlns:a16="http://schemas.microsoft.com/office/drawing/2014/main" id="{47816E3A-0AB6-8B99-505F-4172D96BA35A}"/>
              </a:ext>
            </a:extLst>
          </p:cNvPr>
          <p:cNvSpPr/>
          <p:nvPr/>
        </p:nvSpPr>
        <p:spPr>
          <a:xfrm>
            <a:off x="4393809" y="3008254"/>
            <a:ext cx="3404381" cy="1631854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entury Gothic" panose="020B0502020202020204" pitchFamily="34" charset="0"/>
              </a:rPr>
              <a:t>Gübreleme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B0BA93A-9A48-5AC1-3F45-5CF34A73EA4A}"/>
              </a:ext>
            </a:extLst>
          </p:cNvPr>
          <p:cNvSpPr txBox="1"/>
          <p:nvPr/>
        </p:nvSpPr>
        <p:spPr>
          <a:xfrm>
            <a:off x="3981157" y="1510781"/>
            <a:ext cx="464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Century Gothic" panose="020B0502020202020204" pitchFamily="34" charset="0"/>
              </a:rPr>
              <a:t>Kullanım Alanları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E901BFD5-9E9E-BF3E-23CE-EC8D06BEB948}"/>
              </a:ext>
            </a:extLst>
          </p:cNvPr>
          <p:cNvCxnSpPr/>
          <p:nvPr/>
        </p:nvCxnSpPr>
        <p:spPr>
          <a:xfrm flipH="1">
            <a:off x="3362178" y="2034001"/>
            <a:ext cx="1716259" cy="83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D086DCF9-9431-1213-0F6B-D54CBB3BDECB}"/>
              </a:ext>
            </a:extLst>
          </p:cNvPr>
          <p:cNvCxnSpPr/>
          <p:nvPr/>
        </p:nvCxnSpPr>
        <p:spPr>
          <a:xfrm>
            <a:off x="5838092" y="2138289"/>
            <a:ext cx="0" cy="75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0088F10D-C569-2E88-A66D-6AB281C2D357}"/>
              </a:ext>
            </a:extLst>
          </p:cNvPr>
          <p:cNvCxnSpPr/>
          <p:nvPr/>
        </p:nvCxnSpPr>
        <p:spPr>
          <a:xfrm>
            <a:off x="7301132" y="2034001"/>
            <a:ext cx="1857600" cy="83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0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365</Words>
  <Application>Microsoft Office PowerPoint</Application>
  <PresentationFormat>Geniş ekran</PresentationFormat>
  <Paragraphs>104</Paragraphs>
  <Slides>34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Wingdings</vt:lpstr>
      <vt:lpstr>Office Teması</vt:lpstr>
      <vt:lpstr>PowerPoint Sunusu</vt:lpstr>
      <vt:lpstr>İçerik</vt:lpstr>
      <vt:lpstr>PowerPoint Sunusu</vt:lpstr>
      <vt:lpstr>PowerPoint Sunusu</vt:lpstr>
      <vt:lpstr>Neden Hassas Tarım?</vt:lpstr>
      <vt:lpstr>PowerPoint Sunusu</vt:lpstr>
      <vt:lpstr>Hassas Tarım Deyince;</vt:lpstr>
      <vt:lpstr>Akıllı Sensörler</vt:lpstr>
      <vt:lpstr>Akıllı Sensörler;</vt:lpstr>
      <vt:lpstr>PowerPoint Sunusu</vt:lpstr>
      <vt:lpstr>PowerPoint Sunusu</vt:lpstr>
      <vt:lpstr>PowerPoint Sunusu</vt:lpstr>
      <vt:lpstr>PowerPoint Sunusu</vt:lpstr>
      <vt:lpstr>Nesnelerin İnterneti</vt:lpstr>
      <vt:lpstr>PowerPoint Sunusu</vt:lpstr>
      <vt:lpstr>PowerPoint Sunusu</vt:lpstr>
      <vt:lpstr>Verim Haritalama </vt:lpstr>
      <vt:lpstr>PowerPoint Sunusu</vt:lpstr>
      <vt:lpstr>PowerPoint Sunusu</vt:lpstr>
      <vt:lpstr>OTOMATİK DÜMENLEME</vt:lpstr>
      <vt:lpstr>Otomatik Dümenleme</vt:lpstr>
      <vt:lpstr>Otomatik Dümenleme Sistemi Nedir?</vt:lpstr>
      <vt:lpstr>Otomatik Dümenleme Sistemi Nasıl Çalışır?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GRUP ÇALIŞMASI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Oguzhan</cp:lastModifiedBy>
  <cp:revision>18</cp:revision>
  <dcterms:created xsi:type="dcterms:W3CDTF">2023-04-03T12:18:59Z</dcterms:created>
  <dcterms:modified xsi:type="dcterms:W3CDTF">2024-01-16T10:56:25Z</dcterms:modified>
</cp:coreProperties>
</file>