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327" r:id="rId3"/>
    <p:sldId id="328" r:id="rId4"/>
    <p:sldId id="332" r:id="rId5"/>
    <p:sldId id="272" r:id="rId6"/>
    <p:sldId id="265" r:id="rId7"/>
    <p:sldId id="338" r:id="rId8"/>
    <p:sldId id="334" r:id="rId9"/>
    <p:sldId id="273" r:id="rId10"/>
    <p:sldId id="268" r:id="rId11"/>
    <p:sldId id="307" r:id="rId12"/>
    <p:sldId id="308" r:id="rId13"/>
    <p:sldId id="309" r:id="rId14"/>
    <p:sldId id="310" r:id="rId15"/>
    <p:sldId id="311" r:id="rId16"/>
    <p:sldId id="312" r:id="rId17"/>
    <p:sldId id="276" r:id="rId18"/>
    <p:sldId id="347" r:id="rId19"/>
    <p:sldId id="277" r:id="rId20"/>
    <p:sldId id="278" r:id="rId21"/>
    <p:sldId id="281" r:id="rId22"/>
    <p:sldId id="274" r:id="rId23"/>
    <p:sldId id="331" r:id="rId24"/>
    <p:sldId id="282" r:id="rId25"/>
    <p:sldId id="340" r:id="rId26"/>
    <p:sldId id="283" r:id="rId27"/>
    <p:sldId id="285" r:id="rId28"/>
    <p:sldId id="287" r:id="rId29"/>
    <p:sldId id="335" r:id="rId30"/>
    <p:sldId id="286" r:id="rId31"/>
    <p:sldId id="284" r:id="rId32"/>
    <p:sldId id="275" r:id="rId33"/>
    <p:sldId id="344" r:id="rId34"/>
    <p:sldId id="288" r:id="rId35"/>
    <p:sldId id="336" r:id="rId36"/>
    <p:sldId id="289" r:id="rId37"/>
    <p:sldId id="319" r:id="rId38"/>
    <p:sldId id="315" r:id="rId39"/>
    <p:sldId id="320" r:id="rId40"/>
    <p:sldId id="321" r:id="rId41"/>
    <p:sldId id="322" r:id="rId42"/>
    <p:sldId id="323" r:id="rId43"/>
    <p:sldId id="324" r:id="rId44"/>
    <p:sldId id="346" r:id="rId45"/>
    <p:sldId id="325" r:id="rId46"/>
    <p:sldId id="345" r:id="rId47"/>
    <p:sldId id="290" r:id="rId48"/>
    <p:sldId id="291" r:id="rId49"/>
    <p:sldId id="292" r:id="rId50"/>
    <p:sldId id="343" r:id="rId51"/>
    <p:sldId id="293" r:id="rId52"/>
    <p:sldId id="294" r:id="rId53"/>
    <p:sldId id="348" r:id="rId54"/>
    <p:sldId id="349" r:id="rId55"/>
    <p:sldId id="295" r:id="rId56"/>
    <p:sldId id="341" r:id="rId57"/>
    <p:sldId id="342" r:id="rId58"/>
    <p:sldId id="339" r:id="rId59"/>
    <p:sldId id="297" r:id="rId60"/>
    <p:sldId id="298" r:id="rId61"/>
    <p:sldId id="299" r:id="rId62"/>
    <p:sldId id="300" r:id="rId63"/>
    <p:sldId id="301" r:id="rId64"/>
    <p:sldId id="302" r:id="rId65"/>
    <p:sldId id="303" r:id="rId66"/>
    <p:sldId id="304" r:id="rId67"/>
    <p:sldId id="305" r:id="rId68"/>
    <p:sldId id="306" r:id="rId69"/>
    <p:sldId id="333" r:id="rId70"/>
    <p:sldId id="329" r:id="rId71"/>
    <p:sldId id="350" r:id="rId72"/>
    <p:sldId id="263" r:id="rId7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0"/>
    <p:restoredTop sz="67113"/>
  </p:normalViewPr>
  <p:slideViewPr>
    <p:cSldViewPr snapToGrid="0">
      <p:cViewPr varScale="1">
        <p:scale>
          <a:sx n="76" d="100"/>
          <a:sy n="76" d="100"/>
        </p:scale>
        <p:origin x="14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057BB-A49F-A44A-B2E3-7B930AE94B77}" type="datetimeFigureOut">
              <a:rPr lang="tr-TR" smtClean="0"/>
              <a:t>10.11.2023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3D9BE-D2E1-D44A-8BD5-44BA90E71F6A}" type="slidenum">
              <a:rPr lang="tr-TR" smtClean="0"/>
              <a:t>‹#›</a:t>
            </a:fld>
            <a:endParaRPr lang="tr-TR"/>
          </a:p>
        </p:txBody>
      </p:sp>
    </p:spTree>
    <p:extLst>
      <p:ext uri="{BB962C8B-B14F-4D97-AF65-F5344CB8AC3E}">
        <p14:creationId xmlns:p14="http://schemas.microsoft.com/office/powerpoint/2010/main" val="193844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sbasi.com/gelir-gider-takib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sbasi.com/gelir-gider-takibi"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a:t>
            </a:fld>
            <a:endParaRPr lang="tr-TR"/>
          </a:p>
        </p:txBody>
      </p:sp>
    </p:spTree>
    <p:extLst>
      <p:ext uri="{BB962C8B-B14F-4D97-AF65-F5344CB8AC3E}">
        <p14:creationId xmlns:p14="http://schemas.microsoft.com/office/powerpoint/2010/main" val="2166414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50000"/>
              </a:lnSpc>
              <a:buFont typeface="Wingdings" pitchFamily="2" charset="2"/>
              <a:buNone/>
            </a:pPr>
            <a:r>
              <a:rPr lang="tr-TR" sz="1200" dirty="0">
                <a:solidFill>
                  <a:prstClr val="black"/>
                </a:solidFill>
                <a:latin typeface="Century Gothic" panose="020B0502020202020204" pitchFamily="34" charset="0"/>
              </a:rPr>
              <a:t>Zamandan tasarruf sağlar,</a:t>
            </a:r>
          </a:p>
          <a:p>
            <a:pPr marL="0" indent="0">
              <a:buFont typeface="Arial" panose="020B0604020202020204" pitchFamily="34" charset="0"/>
              <a:buNone/>
            </a:pPr>
            <a:r>
              <a:rPr lang="tr-TR" sz="1200" dirty="0">
                <a:solidFill>
                  <a:prstClr val="black"/>
                </a:solidFill>
                <a:latin typeface="Century Gothic" panose="020B0502020202020204" pitchFamily="34" charset="0"/>
              </a:rPr>
              <a:t>Veri akışını, güvenliğini ve doğru veri elde etmeyi sağlar.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Oluşabilecek hataları en aza indirir,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Stokta kalma süresini azaltır,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Müşteri talebinin karşılanmasında önemli rol oynar,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İsrafı önler, maliyeti düşürür,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200" dirty="0">
              <a:solidFill>
                <a:prstClr val="black"/>
              </a:solidFill>
              <a:latin typeface="Century Gothic" panose="020B0502020202020204" pitchFamily="34" charset="0"/>
            </a:endParaRPr>
          </a:p>
          <a:p>
            <a:pPr marL="0" indent="0">
              <a:buFont typeface="Arial" panose="020B0604020202020204" pitchFamily="34" charset="0"/>
              <a:buNone/>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13</a:t>
            </a:fld>
            <a:endParaRPr lang="tr-TR"/>
          </a:p>
        </p:txBody>
      </p:sp>
    </p:spTree>
    <p:extLst>
      <p:ext uri="{BB962C8B-B14F-4D97-AF65-F5344CB8AC3E}">
        <p14:creationId xmlns:p14="http://schemas.microsoft.com/office/powerpoint/2010/main" val="1227733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50000"/>
              </a:lnSpc>
              <a:buFont typeface="Wingdings" pitchFamily="2" charset="2"/>
              <a:buNone/>
            </a:pPr>
            <a:r>
              <a:rPr lang="tr-TR" sz="1200" dirty="0">
                <a:solidFill>
                  <a:prstClr val="black"/>
                </a:solidFill>
                <a:latin typeface="Century Gothic" panose="020B0502020202020204" pitchFamily="34" charset="0"/>
              </a:rPr>
              <a:t>Zamandan tasarruf sağlar,</a:t>
            </a:r>
          </a:p>
          <a:p>
            <a:pPr marL="0" indent="0">
              <a:buFont typeface="Arial" panose="020B0604020202020204" pitchFamily="34" charset="0"/>
              <a:buNone/>
            </a:pPr>
            <a:r>
              <a:rPr lang="tr-TR" sz="1200" dirty="0">
                <a:solidFill>
                  <a:prstClr val="black"/>
                </a:solidFill>
                <a:latin typeface="Century Gothic" panose="020B0502020202020204" pitchFamily="34" charset="0"/>
              </a:rPr>
              <a:t>Veri akışını, güvenliğini ve doğru veri elde etmeyi sağlar.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Oluşabilecek hataları en aza indirir,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Stokta kalma süresini azaltır,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Müşteri talebinin karşılanmasında önemli rol oynar,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İsrafı önler, maliyeti düşürür,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200" dirty="0">
              <a:solidFill>
                <a:prstClr val="black"/>
              </a:solidFill>
              <a:latin typeface="Century Gothic" panose="020B0502020202020204" pitchFamily="34" charset="0"/>
            </a:endParaRPr>
          </a:p>
          <a:p>
            <a:pPr marL="0" indent="0">
              <a:buFont typeface="Arial" panose="020B0604020202020204" pitchFamily="34" charset="0"/>
              <a:buNone/>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14</a:t>
            </a:fld>
            <a:endParaRPr lang="tr-TR"/>
          </a:p>
        </p:txBody>
      </p:sp>
    </p:spTree>
    <p:extLst>
      <p:ext uri="{BB962C8B-B14F-4D97-AF65-F5344CB8AC3E}">
        <p14:creationId xmlns:p14="http://schemas.microsoft.com/office/powerpoint/2010/main" val="1099561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50000"/>
              </a:lnSpc>
              <a:buFont typeface="Wingdings" pitchFamily="2" charset="2"/>
              <a:buNone/>
            </a:pPr>
            <a:r>
              <a:rPr lang="tr-TR" sz="1200" dirty="0">
                <a:solidFill>
                  <a:prstClr val="black"/>
                </a:solidFill>
                <a:latin typeface="Century Gothic" panose="020B0502020202020204" pitchFamily="34" charset="0"/>
              </a:rPr>
              <a:t>Zamandan tasarruf sağlar,</a:t>
            </a:r>
          </a:p>
          <a:p>
            <a:pPr marL="0" indent="0">
              <a:buFont typeface="Arial" panose="020B0604020202020204" pitchFamily="34" charset="0"/>
              <a:buNone/>
            </a:pPr>
            <a:r>
              <a:rPr lang="tr-TR" sz="1200" dirty="0">
                <a:solidFill>
                  <a:prstClr val="black"/>
                </a:solidFill>
                <a:latin typeface="Century Gothic" panose="020B0502020202020204" pitchFamily="34" charset="0"/>
              </a:rPr>
              <a:t>Veri akışını, güvenliğini ve doğru veri elde etmeyi sağlar.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Oluşabilecek hataları en aza indirir,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Stokta kalma süresini azaltır,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Müşteri talebinin karşılanmasında önemli rol oynar,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İsrafı önler, maliyeti düşürür,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200" dirty="0">
              <a:solidFill>
                <a:prstClr val="black"/>
              </a:solidFill>
              <a:latin typeface="Century Gothic" panose="020B0502020202020204" pitchFamily="34" charset="0"/>
            </a:endParaRPr>
          </a:p>
          <a:p>
            <a:pPr marL="0" indent="0">
              <a:buFont typeface="Arial" panose="020B0604020202020204" pitchFamily="34" charset="0"/>
              <a:buNone/>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15</a:t>
            </a:fld>
            <a:endParaRPr lang="tr-TR"/>
          </a:p>
        </p:txBody>
      </p:sp>
    </p:spTree>
    <p:extLst>
      <p:ext uri="{BB962C8B-B14F-4D97-AF65-F5344CB8AC3E}">
        <p14:creationId xmlns:p14="http://schemas.microsoft.com/office/powerpoint/2010/main" val="572070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50000"/>
              </a:lnSpc>
              <a:buFont typeface="Wingdings" pitchFamily="2" charset="2"/>
              <a:buNone/>
            </a:pPr>
            <a:r>
              <a:rPr lang="tr-TR" sz="1200" dirty="0">
                <a:solidFill>
                  <a:prstClr val="black"/>
                </a:solidFill>
                <a:latin typeface="Century Gothic" panose="020B0502020202020204" pitchFamily="34" charset="0"/>
              </a:rPr>
              <a:t>Zamandan tasarruf sağlar,</a:t>
            </a:r>
          </a:p>
          <a:p>
            <a:pPr marL="0" indent="0">
              <a:buFont typeface="Arial" panose="020B0604020202020204" pitchFamily="34" charset="0"/>
              <a:buNone/>
            </a:pPr>
            <a:r>
              <a:rPr lang="tr-TR" sz="1200" dirty="0">
                <a:solidFill>
                  <a:prstClr val="black"/>
                </a:solidFill>
                <a:latin typeface="Century Gothic" panose="020B0502020202020204" pitchFamily="34" charset="0"/>
              </a:rPr>
              <a:t>Veri akışını, güvenliğini ve doğru veri elde etmeyi sağlar.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Oluşabilecek hataları en aza indirir,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Stokta kalma süresini azaltır,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Müşteri talebinin karşılanmasında önemli rol oynar,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İsrafı önler, maliyeti düşürür,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200" dirty="0">
              <a:solidFill>
                <a:prstClr val="black"/>
              </a:solidFill>
              <a:latin typeface="Century Gothic" panose="020B0502020202020204" pitchFamily="34" charset="0"/>
            </a:endParaRPr>
          </a:p>
          <a:p>
            <a:pPr marL="0" indent="0">
              <a:buFont typeface="Arial" panose="020B0604020202020204" pitchFamily="34" charset="0"/>
              <a:buNone/>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16</a:t>
            </a:fld>
            <a:endParaRPr lang="tr-TR"/>
          </a:p>
        </p:txBody>
      </p:sp>
    </p:spTree>
    <p:extLst>
      <p:ext uri="{BB962C8B-B14F-4D97-AF65-F5344CB8AC3E}">
        <p14:creationId xmlns:p14="http://schemas.microsoft.com/office/powerpoint/2010/main" val="332230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ctr">
              <a:lnSpc>
                <a:spcPct val="150000"/>
              </a:lnSpc>
              <a:buNone/>
            </a:pPr>
            <a:r>
              <a:rPr lang="tr-TR" sz="1200" dirty="0">
                <a:latin typeface="Century Gothic" panose="020B0502020202020204" pitchFamily="34" charset="0"/>
              </a:rPr>
              <a:t>Bu yüzden böyle işletmeler için kârın belirlenmesinde stok yönetimi önemli bir yere sahiptir.</a:t>
            </a:r>
          </a:p>
          <a:p>
            <a:pPr marL="482600" indent="-457200">
              <a:lnSpc>
                <a:spcPct val="150000"/>
              </a:lnSpc>
              <a:buFont typeface="Wingdings" pitchFamily="2" charset="2"/>
              <a:buChar char="ü"/>
            </a:pPr>
            <a:endParaRPr lang="tr-TR" sz="1100" dirty="0">
              <a:latin typeface="Century Gothic" panose="020B0502020202020204" pitchFamily="34" charset="0"/>
            </a:endParaRP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17</a:t>
            </a:fld>
            <a:endParaRPr lang="tr-TR"/>
          </a:p>
        </p:txBody>
      </p:sp>
    </p:spTree>
    <p:extLst>
      <p:ext uri="{BB962C8B-B14F-4D97-AF65-F5344CB8AC3E}">
        <p14:creationId xmlns:p14="http://schemas.microsoft.com/office/powerpoint/2010/main" val="3262101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Stok , belirsizliklere karşı işletmelerin almış oldukları bir önlemdir.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Stok bulundurmak, özellikle enflasyonist ekonomilerde yararlı bir uygulama olarak görülebilir. Böyle ekonomilerde stokların değeri fiyat artışları sayesinde yükselir ve kazanç elde edilebilir.</a:t>
            </a:r>
          </a:p>
          <a:p>
            <a:r>
              <a:rPr lang="tr-TR" dirty="0"/>
              <a:t>Bir takım tüyolarla fiyat artışlarından hemen önce yapılacak satın almalar da belli düzeyde kazanç sağlayabilir. Fakat asıl kazancın stok devir hızının yükseltilmesi yani satışların artırılması ile elde edileceği bilinmelidir.</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Century Gothic" panose="020B0502020202020204" pitchFamily="34" charset="0"/>
              </a:rPr>
              <a:t>Gelecekteki fiyat artışlarından kar elde edilmesi,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latin typeface="Century Gothic" panose="020B0502020202020204" pitchFamily="34" charset="0"/>
            </a:endParaRPr>
          </a:p>
          <a:p>
            <a:pPr marL="414338" indent="-414338">
              <a:lnSpc>
                <a:spcPct val="150000"/>
              </a:lnSpc>
              <a:buFont typeface="Wingdings" pitchFamily="2" charset="2"/>
              <a:buChar char="ü"/>
            </a:pPr>
            <a:r>
              <a:rPr lang="tr-TR" sz="3200" dirty="0">
                <a:latin typeface="Century Gothic" panose="020B0502020202020204" pitchFamily="34" charset="0"/>
              </a:rPr>
              <a:t>Üretimdeki dalgalanma ve duraksamaları düzenler.</a:t>
            </a:r>
          </a:p>
          <a:p>
            <a:pPr lvl="1">
              <a:lnSpc>
                <a:spcPct val="150000"/>
              </a:lnSpc>
            </a:pPr>
            <a:r>
              <a:rPr lang="tr-TR" sz="3200" dirty="0">
                <a:latin typeface="Century Gothic" panose="020B0502020202020204" pitchFamily="34" charset="0"/>
              </a:rPr>
              <a:t>Dalgalanmalar ve mevsimlik değişmeler ne kadar kuvvetli olursa olsun, stokların varlığı üretimin normal biçimde sürmesini sağlayacağından , personel sayısı dengede tutulabilecektir.</a:t>
            </a: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19</a:t>
            </a:fld>
            <a:endParaRPr lang="tr-TR"/>
          </a:p>
        </p:txBody>
      </p:sp>
    </p:spTree>
    <p:extLst>
      <p:ext uri="{BB962C8B-B14F-4D97-AF65-F5344CB8AC3E}">
        <p14:creationId xmlns:p14="http://schemas.microsoft.com/office/powerpoint/2010/main" val="300216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20</a:t>
            </a:fld>
            <a:endParaRPr lang="tr-TR"/>
          </a:p>
        </p:txBody>
      </p:sp>
    </p:spTree>
    <p:extLst>
      <p:ext uri="{BB962C8B-B14F-4D97-AF65-F5344CB8AC3E}">
        <p14:creationId xmlns:p14="http://schemas.microsoft.com/office/powerpoint/2010/main" val="61675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Ölçek ekonomisi nedir ; Bir ürünün yada </a:t>
            </a:r>
            <a:r>
              <a:rPr lang="tr-TR" dirty="0" err="1"/>
              <a:t>hzmetin</a:t>
            </a:r>
            <a:r>
              <a:rPr lang="tr-TR" dirty="0"/>
              <a:t> üretimde üretim maliyetinin düşürülmesi için üretim miktarının artırılmasına</a:t>
            </a:r>
            <a:r>
              <a:rPr lang="tr-TR" baseline="0" dirty="0"/>
              <a:t> dayalı bir </a:t>
            </a:r>
            <a:r>
              <a:rPr lang="tr-TR" baseline="0"/>
              <a:t>ekonomik kavramdır.</a:t>
            </a: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21</a:t>
            </a:fld>
            <a:endParaRPr lang="tr-TR"/>
          </a:p>
        </p:txBody>
      </p:sp>
    </p:spTree>
    <p:extLst>
      <p:ext uri="{BB962C8B-B14F-4D97-AF65-F5344CB8AC3E}">
        <p14:creationId xmlns:p14="http://schemas.microsoft.com/office/powerpoint/2010/main" val="3951451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22</a:t>
            </a:fld>
            <a:endParaRPr lang="tr-TR"/>
          </a:p>
        </p:txBody>
      </p:sp>
    </p:spTree>
    <p:extLst>
      <p:ext uri="{BB962C8B-B14F-4D97-AF65-F5344CB8AC3E}">
        <p14:creationId xmlns:p14="http://schemas.microsoft.com/office/powerpoint/2010/main" val="491520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r>
              <a:rPr lang="tr-TR" dirty="0"/>
              <a:t>GRUP AZ STOKLAMA</a:t>
            </a:r>
          </a:p>
          <a:p>
            <a:pPr marL="228600" indent="-228600">
              <a:buAutoNum type="arabicPeriod"/>
            </a:pPr>
            <a:r>
              <a:rPr lang="tr-TR" dirty="0"/>
              <a:t>GRUP FAZLA STOKLAMA</a:t>
            </a:r>
          </a:p>
        </p:txBody>
      </p:sp>
      <p:sp>
        <p:nvSpPr>
          <p:cNvPr id="4" name="Slayt Numarası Yer Tutucusu 3"/>
          <p:cNvSpPr>
            <a:spLocks noGrp="1"/>
          </p:cNvSpPr>
          <p:nvPr>
            <p:ph type="sldNum" sz="quarter" idx="5"/>
          </p:nvPr>
        </p:nvSpPr>
        <p:spPr/>
        <p:txBody>
          <a:bodyPr/>
          <a:lstStyle/>
          <a:p>
            <a:fld id="{65F3D9BE-D2E1-D44A-8BD5-44BA90E71F6A}" type="slidenum">
              <a:rPr lang="tr-TR" smtClean="0"/>
              <a:t>23</a:t>
            </a:fld>
            <a:endParaRPr lang="tr-TR"/>
          </a:p>
        </p:txBody>
      </p:sp>
    </p:spTree>
    <p:extLst>
      <p:ext uri="{BB962C8B-B14F-4D97-AF65-F5344CB8AC3E}">
        <p14:creationId xmlns:p14="http://schemas.microsoft.com/office/powerpoint/2010/main" val="157481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a:t>
            </a:fld>
            <a:endParaRPr lang="tr-TR"/>
          </a:p>
        </p:txBody>
      </p:sp>
    </p:spTree>
    <p:extLst>
      <p:ext uri="{BB962C8B-B14F-4D97-AF65-F5344CB8AC3E}">
        <p14:creationId xmlns:p14="http://schemas.microsoft.com/office/powerpoint/2010/main" val="1294685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24</a:t>
            </a:fld>
            <a:endParaRPr lang="tr-TR"/>
          </a:p>
        </p:txBody>
      </p:sp>
    </p:spTree>
    <p:extLst>
      <p:ext uri="{BB962C8B-B14F-4D97-AF65-F5344CB8AC3E}">
        <p14:creationId xmlns:p14="http://schemas.microsoft.com/office/powerpoint/2010/main" val="3535038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25</a:t>
            </a:fld>
            <a:endParaRPr lang="tr-TR"/>
          </a:p>
        </p:txBody>
      </p:sp>
    </p:spTree>
    <p:extLst>
      <p:ext uri="{BB962C8B-B14F-4D97-AF65-F5344CB8AC3E}">
        <p14:creationId xmlns:p14="http://schemas.microsoft.com/office/powerpoint/2010/main" val="2940455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Century Gothic" panose="020B0502020202020204" pitchFamily="34" charset="0"/>
              </a:rPr>
              <a:t>Depo yeri gideri (</a:t>
            </a:r>
            <a:r>
              <a:rPr lang="tr-TR" dirty="0" err="1">
                <a:latin typeface="Century Gothic" panose="020B0502020202020204" pitchFamily="34" charset="0"/>
              </a:rPr>
              <a:t>kira,ısıtma,soğutma</a:t>
            </a:r>
            <a:r>
              <a:rPr lang="tr-TR" dirty="0">
                <a:latin typeface="Century Gothic" panose="020B0502020202020204" pitchFamily="34" charset="0"/>
              </a:rPr>
              <a:t>, aydınlatma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Century Gothic" panose="020B0502020202020204" pitchFamily="34" charset="0"/>
              </a:rPr>
              <a:t>toplam stok yönetimi maliyetinin en önemli unsurudur.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Bunun nedeni, toplam maliyetin en büyük yüzdesinin genellikle stok kaleminin birim maliyetinden oluşmasıdır. Birim maliyetin üretme ve satın alma halinde doğru bir şekilde belirlenmesi, stok yönetim kararlarının sağlıklı bir şekilde alınabilmesi için gereklidir.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26</a:t>
            </a:fld>
            <a:endParaRPr lang="tr-TR"/>
          </a:p>
        </p:txBody>
      </p:sp>
    </p:spTree>
    <p:extLst>
      <p:ext uri="{BB962C8B-B14F-4D97-AF65-F5344CB8AC3E}">
        <p14:creationId xmlns:p14="http://schemas.microsoft.com/office/powerpoint/2010/main" val="1654161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27</a:t>
            </a:fld>
            <a:endParaRPr lang="tr-TR"/>
          </a:p>
        </p:txBody>
      </p:sp>
    </p:spTree>
    <p:extLst>
      <p:ext uri="{BB962C8B-B14F-4D97-AF65-F5344CB8AC3E}">
        <p14:creationId xmlns:p14="http://schemas.microsoft.com/office/powerpoint/2010/main" val="3488262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28</a:t>
            </a:fld>
            <a:endParaRPr lang="tr-TR"/>
          </a:p>
        </p:txBody>
      </p:sp>
    </p:spTree>
    <p:extLst>
      <p:ext uri="{BB962C8B-B14F-4D97-AF65-F5344CB8AC3E}">
        <p14:creationId xmlns:p14="http://schemas.microsoft.com/office/powerpoint/2010/main" val="3697161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29</a:t>
            </a:fld>
            <a:endParaRPr lang="tr-TR"/>
          </a:p>
        </p:txBody>
      </p:sp>
    </p:spTree>
    <p:extLst>
      <p:ext uri="{BB962C8B-B14F-4D97-AF65-F5344CB8AC3E}">
        <p14:creationId xmlns:p14="http://schemas.microsoft.com/office/powerpoint/2010/main" val="766411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30</a:t>
            </a:fld>
            <a:endParaRPr lang="tr-TR"/>
          </a:p>
        </p:txBody>
      </p:sp>
    </p:spTree>
    <p:extLst>
      <p:ext uri="{BB962C8B-B14F-4D97-AF65-F5344CB8AC3E}">
        <p14:creationId xmlns:p14="http://schemas.microsoft.com/office/powerpoint/2010/main" val="418398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İşletme yönetiminin bilgisi dışında da zaman zaman, kayıtlarda ki yanlışlıklardan , hatalı stok yöntemlerinin uygulanmasından veya tedarik, üretim ve pazarlama bölümleri arasında iletişim eksikliklerinden kaynaklanan stok yığılmaları olabilmektedir.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Stok kontrolü burada ; gereksinimlerin karşılanması, biriktirilmesi ve alınması gereken maddeler arasında denge kurulması için gereken işlemlerin organize edilmesidir.</a:t>
            </a: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31</a:t>
            </a:fld>
            <a:endParaRPr lang="tr-TR"/>
          </a:p>
        </p:txBody>
      </p:sp>
    </p:spTree>
    <p:extLst>
      <p:ext uri="{BB962C8B-B14F-4D97-AF65-F5344CB8AC3E}">
        <p14:creationId xmlns:p14="http://schemas.microsoft.com/office/powerpoint/2010/main" val="222350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Stokları iki yönden ele alabiliriz;</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Üretim programcıları daha çok miktar olarak seviyenin kontrolü ile ilgilenmektedirler. Bu bakış açısı ile stok kontrolünde , sipariş devresi metodu ve sipariş noktası metodu olarak ki yöntem söz konusudur.</a:t>
            </a:r>
          </a:p>
          <a:p>
            <a:pPr marL="0" indent="0">
              <a:buNone/>
            </a:pPr>
            <a:r>
              <a:rPr lang="tr-TR" dirty="0"/>
              <a:t>Sipariş devresi metodunda stokların durumu periyodik olarak gözden geçirilir. </a:t>
            </a:r>
          </a:p>
          <a:p>
            <a:pPr marL="0" indent="0">
              <a:buNone/>
            </a:pPr>
            <a:r>
              <a:rPr lang="tr-TR" dirty="0"/>
              <a:t>-Sipariş noktası metodu ise tedarik sürecinde kullanılması planlanan miktar ile güvenlik stokunun toplamı ile bulunan bir sipariş verme düzeyinin belirlendiği ve buna göre stokların gözden geçirilip siparişlerin verildiği bir yöntemdir.</a:t>
            </a: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32</a:t>
            </a:fld>
            <a:endParaRPr lang="tr-TR"/>
          </a:p>
        </p:txBody>
      </p:sp>
    </p:spTree>
    <p:extLst>
      <p:ext uri="{BB962C8B-B14F-4D97-AF65-F5344CB8AC3E}">
        <p14:creationId xmlns:p14="http://schemas.microsoft.com/office/powerpoint/2010/main" val="1741653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34</a:t>
            </a:fld>
            <a:endParaRPr lang="tr-TR"/>
          </a:p>
        </p:txBody>
      </p:sp>
    </p:spTree>
    <p:extLst>
      <p:ext uri="{BB962C8B-B14F-4D97-AF65-F5344CB8AC3E}">
        <p14:creationId xmlns:p14="http://schemas.microsoft.com/office/powerpoint/2010/main" val="84721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100" dirty="0">
                <a:latin typeface="Century Gothic" panose="020B0502020202020204" pitchFamily="34" charset="0"/>
              </a:rPr>
              <a:t>Stok, işletmenin gelecekte satmak ya da kullanmak amacıyla elinde bulundurduğu mamul, yarı mamul, hammadde varlıklarıdır. Gereksinim duyulması halinde ihtiyacı karşılamak amacıyla depolanan ürün veya fiziki mallar olarak kısaca tanımlayabiliriz</a:t>
            </a:r>
            <a:r>
              <a:rPr lang="tr-TR" dirty="0"/>
              <a:t>.</a:t>
            </a:r>
          </a:p>
          <a:p>
            <a:pPr marL="0" indent="0">
              <a:buNone/>
            </a:pPr>
            <a:endParaRPr lang="tr-TR" sz="1200" dirty="0">
              <a:latin typeface="Century Gothic" panose="020B0502020202020204" pitchFamily="34" charset="0"/>
            </a:endParaRPr>
          </a:p>
          <a:p>
            <a:pPr marL="0" indent="0">
              <a:buNone/>
            </a:pPr>
            <a:r>
              <a:rPr lang="tr-TR" sz="1200" dirty="0">
                <a:latin typeface="Century Gothic" panose="020B0502020202020204" pitchFamily="34" charset="0"/>
              </a:rPr>
              <a:t>Bir işletmenin </a:t>
            </a:r>
            <a:r>
              <a:rPr lang="tr-TR" sz="1200" u="none" kern="1200" dirty="0">
                <a:solidFill>
                  <a:schemeClr val="tx1"/>
                </a:solidFill>
                <a:latin typeface="Century Gothic" panose="020B0502020202020204" pitchFamily="34" charset="0"/>
                <a:ea typeface="+mn-ea"/>
                <a:cs typeface="+mn-cs"/>
                <a:hlinkClick r:id="rId3">
                  <a:extLst>
                    <a:ext uri="{A12FA001-AC4F-418D-AE19-62706E023703}">
                      <ahyp:hlinkClr xmlns:ahyp="http://schemas.microsoft.com/office/drawing/2018/hyperlinkcolor" val="tx"/>
                    </a:ext>
                  </a:extLst>
                </a:hlinkClick>
              </a:rPr>
              <a:t>gelir  gider takibi</a:t>
            </a:r>
            <a:r>
              <a:rPr lang="tr-TR" sz="1200" u="none" kern="1200" dirty="0">
                <a:solidFill>
                  <a:schemeClr val="tx1"/>
                </a:solidFill>
                <a:latin typeface="Century Gothic" panose="020B0502020202020204" pitchFamily="34" charset="0"/>
                <a:ea typeface="+mn-ea"/>
                <a:cs typeface="+mn-cs"/>
              </a:rPr>
              <a:t>nde </a:t>
            </a:r>
            <a:r>
              <a:rPr lang="tr-TR" sz="1200" dirty="0">
                <a:latin typeface="Century Gothic" panose="020B0502020202020204" pitchFamily="34" charset="0"/>
              </a:rPr>
              <a:t>stok yönetiminin önemi oldukça yüksektir. Stok fazlası ürün bulundurmak işletmeleri mali açıdan olumsuz etkileyebileceği gibi stok yetersizliği de müşteri memnuniyeti ve satışları olumsuz yönde etkileyebilir. Bu dengeyi kurmanın yolu iyi bir stok yönetiminden geçmektedir. Stok yönetimi ile üretim talebini karşılarken öte yandan lojistik, saklama, yıpranma maliyetleri düşünülerek işletmenin mali kalemlerinden biri kontrol altına alınmış olur.</a:t>
            </a: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a:t>
            </a:fld>
            <a:endParaRPr lang="tr-TR"/>
          </a:p>
        </p:txBody>
      </p:sp>
    </p:spTree>
    <p:extLst>
      <p:ext uri="{BB962C8B-B14F-4D97-AF65-F5344CB8AC3E}">
        <p14:creationId xmlns:p14="http://schemas.microsoft.com/office/powerpoint/2010/main" val="4026906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STOK CANLANDIRMASI 4 TANE. CANLANDIRMA</a:t>
            </a:r>
          </a:p>
          <a:p>
            <a:pPr marL="228600" indent="-228600">
              <a:buAutoNum type="arabicPeriod"/>
            </a:pPr>
            <a:r>
              <a:rPr lang="tr-TR" dirty="0"/>
              <a:t>AZ ÜRÜN GÖNDERİLMESİ</a:t>
            </a:r>
          </a:p>
          <a:p>
            <a:pPr marL="228600" indent="-228600">
              <a:buAutoNum type="arabicPeriod"/>
            </a:pPr>
            <a:r>
              <a:rPr lang="tr-TR" dirty="0"/>
              <a:t>FAZLA. ÜRÜN GÖNDERİLMESİ</a:t>
            </a:r>
          </a:p>
          <a:p>
            <a:pPr marL="228600" indent="-228600">
              <a:buAutoNum type="arabicPeriod"/>
            </a:pPr>
            <a:r>
              <a:rPr lang="tr-TR" dirty="0"/>
              <a:t>STOK KAĞIDINA YAZILMAMASI</a:t>
            </a:r>
          </a:p>
          <a:p>
            <a:pPr marL="228600" indent="-228600">
              <a:buAutoNum type="arabicPeriod"/>
            </a:pPr>
            <a:r>
              <a:rPr lang="tr-TR" dirty="0"/>
              <a:t>FİŞİN GİRİLMEMESİ</a:t>
            </a:r>
          </a:p>
        </p:txBody>
      </p:sp>
      <p:sp>
        <p:nvSpPr>
          <p:cNvPr id="4" name="Slayt Numarası Yer Tutucusu 3"/>
          <p:cNvSpPr>
            <a:spLocks noGrp="1"/>
          </p:cNvSpPr>
          <p:nvPr>
            <p:ph type="sldNum" sz="quarter" idx="5"/>
          </p:nvPr>
        </p:nvSpPr>
        <p:spPr/>
        <p:txBody>
          <a:bodyPr/>
          <a:lstStyle/>
          <a:p>
            <a:fld id="{65F3D9BE-D2E1-D44A-8BD5-44BA90E71F6A}" type="slidenum">
              <a:rPr lang="tr-TR" smtClean="0"/>
              <a:t>35</a:t>
            </a:fld>
            <a:endParaRPr lang="tr-TR"/>
          </a:p>
        </p:txBody>
      </p:sp>
    </p:spTree>
    <p:extLst>
      <p:ext uri="{BB962C8B-B14F-4D97-AF65-F5344CB8AC3E}">
        <p14:creationId xmlns:p14="http://schemas.microsoft.com/office/powerpoint/2010/main" val="3123328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r>
              <a:rPr lang="tr-TR" dirty="0"/>
              <a:t>-Tedarik ,üretim ve teslimat uygulamalarının etkinliğinin artması ile değişimlere uyum yeteneği yani esneklik artar.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-Stoksuzluk maliyetleri ortadan kalkar, Stoksuzluk nedeniyle ortaya çıkan aksaklıkların önüne geçilir.</a:t>
            </a:r>
          </a:p>
          <a:p>
            <a:pPr marL="0" indent="0">
              <a:buNone/>
            </a:pPr>
            <a:r>
              <a:rPr lang="tr-TR" dirty="0"/>
              <a:t>-Üretim sürecinde hali hazırda gerekli olmayan parçaların stokta bulundurulmasının önüne geçilerek, stok maliyetleri azaltılır.</a:t>
            </a:r>
          </a:p>
          <a:p>
            <a:pPr marL="0" indent="0">
              <a:buNone/>
            </a:pPr>
            <a:r>
              <a:rPr lang="tr-TR" dirty="0"/>
              <a:t>-Gereksiz ve aşırı stoklar bulundurulmaz.</a:t>
            </a:r>
          </a:p>
          <a:p>
            <a:pPr marL="0" indent="0">
              <a:buNone/>
            </a:pPr>
            <a:r>
              <a:rPr lang="tr-TR" dirty="0"/>
              <a:t>-Malzemeler depolara uygun biçimde stoklandıklarından ve değişmeler izlendiğinden bozulma, fire </a:t>
            </a:r>
            <a:r>
              <a:rPr lang="tr-TR" dirty="0" err="1"/>
              <a:t>v.b</a:t>
            </a:r>
            <a:r>
              <a:rPr lang="tr-TR" dirty="0"/>
              <a:t>. kayıplar yaşanmaz veya minimize edilir.</a:t>
            </a:r>
          </a:p>
          <a:p>
            <a:pPr marL="0" indent="0">
              <a:buNone/>
            </a:pPr>
            <a:r>
              <a:rPr lang="tr-TR" dirty="0"/>
              <a:t>-Denetiminden dolayı stok kayıplarının önüne geçilir .</a:t>
            </a:r>
          </a:p>
          <a:p>
            <a:pPr marL="0" indent="0">
              <a:buNone/>
            </a:pPr>
            <a:r>
              <a:rPr lang="tr-TR" dirty="0"/>
              <a:t>-Stok kayıtları sadece üretim veya tedarik bölümünde değil, pazarlama ,</a:t>
            </a:r>
          </a:p>
          <a:p>
            <a:pPr marL="0" indent="0">
              <a:buNone/>
            </a:pPr>
            <a:r>
              <a:rPr lang="tr-TR" dirty="0"/>
              <a:t>finans ve muhasebe gibi bölümlerde kullanıldığından stokların kontrolü diğer işletme fonksiyonlarının etkinliğini de artırır.</a:t>
            </a:r>
          </a:p>
          <a:p>
            <a:pPr marL="0" indent="0">
              <a:buNone/>
            </a:pPr>
            <a:r>
              <a:rPr lang="tr-TR" dirty="0"/>
              <a:t>-Stok kontrolü sayesinde talep dalgalanmalarının olumsuz etkisi azaltılabilir.</a:t>
            </a:r>
          </a:p>
          <a:p>
            <a:pPr marL="0" indent="0">
              <a:buNone/>
            </a:pPr>
            <a:r>
              <a:rPr lang="tr-TR" dirty="0"/>
              <a:t>-</a:t>
            </a: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36</a:t>
            </a:fld>
            <a:endParaRPr lang="tr-TR"/>
          </a:p>
        </p:txBody>
      </p:sp>
    </p:spTree>
    <p:extLst>
      <p:ext uri="{BB962C8B-B14F-4D97-AF65-F5344CB8AC3E}">
        <p14:creationId xmlns:p14="http://schemas.microsoft.com/office/powerpoint/2010/main" val="4134876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r>
              <a:rPr lang="tr-TR" dirty="0"/>
              <a:t>-Tedarik ,üretim ve teslimat uygulamalarının etkinliğinin artması ile değişimlere uyum yeteneği yani esneklik artar. </a:t>
            </a: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37</a:t>
            </a:fld>
            <a:endParaRPr lang="tr-TR"/>
          </a:p>
        </p:txBody>
      </p:sp>
    </p:spTree>
    <p:extLst>
      <p:ext uri="{BB962C8B-B14F-4D97-AF65-F5344CB8AC3E}">
        <p14:creationId xmlns:p14="http://schemas.microsoft.com/office/powerpoint/2010/main" val="1300564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-Stoksuzluk maliyetleri ortadan kalkar, Stoksuzluk nedeniyle ortaya çıkan aksaklıkların önüne geçilir.</a:t>
            </a:r>
          </a:p>
        </p:txBody>
      </p:sp>
      <p:sp>
        <p:nvSpPr>
          <p:cNvPr id="4" name="Slayt Numarası Yer Tutucusu 3"/>
          <p:cNvSpPr>
            <a:spLocks noGrp="1"/>
          </p:cNvSpPr>
          <p:nvPr>
            <p:ph type="sldNum" sz="quarter" idx="5"/>
          </p:nvPr>
        </p:nvSpPr>
        <p:spPr/>
        <p:txBody>
          <a:bodyPr/>
          <a:lstStyle/>
          <a:p>
            <a:fld id="{65F3D9BE-D2E1-D44A-8BD5-44BA90E71F6A}" type="slidenum">
              <a:rPr lang="tr-TR" smtClean="0"/>
              <a:t>38</a:t>
            </a:fld>
            <a:endParaRPr lang="tr-TR"/>
          </a:p>
        </p:txBody>
      </p:sp>
    </p:spTree>
    <p:extLst>
      <p:ext uri="{BB962C8B-B14F-4D97-AF65-F5344CB8AC3E}">
        <p14:creationId xmlns:p14="http://schemas.microsoft.com/office/powerpoint/2010/main" val="2250863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-Üretim sürecinde hali hazırda gerekli olmayan parçaların stokta bulundurulmasının önüne geçilerek, stok maliyetleri azaltılır.</a:t>
            </a:r>
          </a:p>
          <a:p>
            <a:pPr marL="0" indent="0">
              <a:buNone/>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39</a:t>
            </a:fld>
            <a:endParaRPr lang="tr-TR"/>
          </a:p>
        </p:txBody>
      </p:sp>
    </p:spTree>
    <p:extLst>
      <p:ext uri="{BB962C8B-B14F-4D97-AF65-F5344CB8AC3E}">
        <p14:creationId xmlns:p14="http://schemas.microsoft.com/office/powerpoint/2010/main" val="2040249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-Gereksiz ve aşırı stoklar bulundurulmaz.</a:t>
            </a: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40</a:t>
            </a:fld>
            <a:endParaRPr lang="tr-TR"/>
          </a:p>
        </p:txBody>
      </p:sp>
    </p:spTree>
    <p:extLst>
      <p:ext uri="{BB962C8B-B14F-4D97-AF65-F5344CB8AC3E}">
        <p14:creationId xmlns:p14="http://schemas.microsoft.com/office/powerpoint/2010/main" val="1682419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-Malzemeler depolara uygun biçimde stoklandıklarından ve değişmeler izlendiğinden bozulma, fire </a:t>
            </a:r>
            <a:r>
              <a:rPr lang="tr-TR" dirty="0" err="1"/>
              <a:t>v.b</a:t>
            </a:r>
            <a:r>
              <a:rPr lang="tr-TR" dirty="0"/>
              <a:t>. kayıplar yaşanmaz veya minimize edilir.</a:t>
            </a:r>
          </a:p>
        </p:txBody>
      </p:sp>
      <p:sp>
        <p:nvSpPr>
          <p:cNvPr id="4" name="Slayt Numarası Yer Tutucusu 3"/>
          <p:cNvSpPr>
            <a:spLocks noGrp="1"/>
          </p:cNvSpPr>
          <p:nvPr>
            <p:ph type="sldNum" sz="quarter" idx="5"/>
          </p:nvPr>
        </p:nvSpPr>
        <p:spPr/>
        <p:txBody>
          <a:bodyPr/>
          <a:lstStyle/>
          <a:p>
            <a:fld id="{65F3D9BE-D2E1-D44A-8BD5-44BA90E71F6A}" type="slidenum">
              <a:rPr lang="tr-TR" smtClean="0"/>
              <a:t>41</a:t>
            </a:fld>
            <a:endParaRPr lang="tr-TR"/>
          </a:p>
        </p:txBody>
      </p:sp>
    </p:spTree>
    <p:extLst>
      <p:ext uri="{BB962C8B-B14F-4D97-AF65-F5344CB8AC3E}">
        <p14:creationId xmlns:p14="http://schemas.microsoft.com/office/powerpoint/2010/main" val="3494835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-Denetiminden dolayı stok kayıplarının önüne geçilir .</a:t>
            </a: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42</a:t>
            </a:fld>
            <a:endParaRPr lang="tr-TR"/>
          </a:p>
        </p:txBody>
      </p:sp>
    </p:spTree>
    <p:extLst>
      <p:ext uri="{BB962C8B-B14F-4D97-AF65-F5344CB8AC3E}">
        <p14:creationId xmlns:p14="http://schemas.microsoft.com/office/powerpoint/2010/main" val="2172305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-Stok kayıtları sadece üretim veya tedarik bölümünde değil, pazarlama ,</a:t>
            </a:r>
          </a:p>
          <a:p>
            <a:pPr marL="0" indent="0">
              <a:buNone/>
            </a:pPr>
            <a:r>
              <a:rPr lang="tr-TR" dirty="0"/>
              <a:t>finans ve muhasebe gibi bölümlerde kullanıldığından stokların kontrolü diğer işletme fonksiyonlarının etkinliğini de artırır.</a:t>
            </a: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43</a:t>
            </a:fld>
            <a:endParaRPr lang="tr-TR"/>
          </a:p>
        </p:txBody>
      </p:sp>
    </p:spTree>
    <p:extLst>
      <p:ext uri="{BB962C8B-B14F-4D97-AF65-F5344CB8AC3E}">
        <p14:creationId xmlns:p14="http://schemas.microsoft.com/office/powerpoint/2010/main" val="2788482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-Stok kontrolü sayesinde talep dalgalanmalarının olumsuz etkisi azaltılabilir.</a:t>
            </a:r>
          </a:p>
          <a:p>
            <a:pPr marL="0" indent="0">
              <a:buNone/>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45</a:t>
            </a:fld>
            <a:endParaRPr lang="tr-TR"/>
          </a:p>
        </p:txBody>
      </p:sp>
    </p:spTree>
    <p:extLst>
      <p:ext uri="{BB962C8B-B14F-4D97-AF65-F5344CB8AC3E}">
        <p14:creationId xmlns:p14="http://schemas.microsoft.com/office/powerpoint/2010/main" val="229094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MENTİ</a:t>
            </a:r>
          </a:p>
          <a:p>
            <a:r>
              <a:rPr lang="tr-TR" dirty="0"/>
              <a:t>BULUT</a:t>
            </a:r>
          </a:p>
        </p:txBody>
      </p:sp>
      <p:sp>
        <p:nvSpPr>
          <p:cNvPr id="4" name="Slayt Numarası Yer Tutucusu 3"/>
          <p:cNvSpPr>
            <a:spLocks noGrp="1"/>
          </p:cNvSpPr>
          <p:nvPr>
            <p:ph type="sldNum" sz="quarter" idx="5"/>
          </p:nvPr>
        </p:nvSpPr>
        <p:spPr/>
        <p:txBody>
          <a:bodyPr/>
          <a:lstStyle/>
          <a:p>
            <a:fld id="{65F3D9BE-D2E1-D44A-8BD5-44BA90E71F6A}" type="slidenum">
              <a:rPr lang="tr-TR" smtClean="0"/>
              <a:t>7</a:t>
            </a:fld>
            <a:endParaRPr lang="tr-TR"/>
          </a:p>
        </p:txBody>
      </p:sp>
    </p:spTree>
    <p:extLst>
      <p:ext uri="{BB962C8B-B14F-4D97-AF65-F5344CB8AC3E}">
        <p14:creationId xmlns:p14="http://schemas.microsoft.com/office/powerpoint/2010/main" val="1927399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46</a:t>
            </a:fld>
            <a:endParaRPr lang="tr-TR"/>
          </a:p>
        </p:txBody>
      </p:sp>
    </p:spTree>
    <p:extLst>
      <p:ext uri="{BB962C8B-B14F-4D97-AF65-F5344CB8AC3E}">
        <p14:creationId xmlns:p14="http://schemas.microsoft.com/office/powerpoint/2010/main" val="21930693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47</a:t>
            </a:fld>
            <a:endParaRPr lang="tr-TR"/>
          </a:p>
        </p:txBody>
      </p:sp>
    </p:spTree>
    <p:extLst>
      <p:ext uri="{BB962C8B-B14F-4D97-AF65-F5344CB8AC3E}">
        <p14:creationId xmlns:p14="http://schemas.microsoft.com/office/powerpoint/2010/main" val="37210048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48</a:t>
            </a:fld>
            <a:endParaRPr lang="tr-TR"/>
          </a:p>
        </p:txBody>
      </p:sp>
    </p:spTree>
    <p:extLst>
      <p:ext uri="{BB962C8B-B14F-4D97-AF65-F5344CB8AC3E}">
        <p14:creationId xmlns:p14="http://schemas.microsoft.com/office/powerpoint/2010/main" val="24867853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yöntemde stoklar , stoklardan sorumlu bir ambar görevlisi tarafından takip edilir. Maliyeti oldukça düşük bir yöntemdir fakat sadece ambar görevlisine sorumluluk yükleyen hata yapma ihtimali yüksek</a:t>
            </a:r>
          </a:p>
        </p:txBody>
      </p:sp>
      <p:sp>
        <p:nvSpPr>
          <p:cNvPr id="4" name="Slayt Numarası Yer Tutucusu 3"/>
          <p:cNvSpPr>
            <a:spLocks noGrp="1"/>
          </p:cNvSpPr>
          <p:nvPr>
            <p:ph type="sldNum" sz="quarter" idx="5"/>
          </p:nvPr>
        </p:nvSpPr>
        <p:spPr/>
        <p:txBody>
          <a:bodyPr/>
          <a:lstStyle/>
          <a:p>
            <a:fld id="{65F3D9BE-D2E1-D44A-8BD5-44BA90E71F6A}" type="slidenum">
              <a:rPr lang="tr-TR" smtClean="0"/>
              <a:t>49</a:t>
            </a:fld>
            <a:endParaRPr lang="tr-TR"/>
          </a:p>
        </p:txBody>
      </p:sp>
    </p:spTree>
    <p:extLst>
      <p:ext uri="{BB962C8B-B14F-4D97-AF65-F5344CB8AC3E}">
        <p14:creationId xmlns:p14="http://schemas.microsoft.com/office/powerpoint/2010/main" val="2195596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yöntemle değeri düşük ve küçük miktarlı stokların takibinde daha olumlu sonuçlar alınabilir.</a:t>
            </a: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51</a:t>
            </a:fld>
            <a:endParaRPr lang="tr-TR"/>
          </a:p>
        </p:txBody>
      </p:sp>
    </p:spTree>
    <p:extLst>
      <p:ext uri="{BB962C8B-B14F-4D97-AF65-F5344CB8AC3E}">
        <p14:creationId xmlns:p14="http://schemas.microsoft.com/office/powerpoint/2010/main" val="1825871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yöntemle , siparişlerin teslimi ve stokların tüketilmesi dikkate alınarak hazırlanmış iki bölmeli kutularda tutulur. Kutulardan birinin </a:t>
            </a:r>
            <a:r>
              <a:rPr lang="tr-TR" dirty="0" err="1"/>
              <a:t>bitmesi,stok</a:t>
            </a:r>
            <a:r>
              <a:rPr lang="tr-TR" dirty="0"/>
              <a:t> verilme zamanının geldiğini gösterir. Değeri düşük , küçük hacimli ve çok sayıdaki stok kalemlerinin kontrolünde kullanılır.</a:t>
            </a: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52</a:t>
            </a:fld>
            <a:endParaRPr lang="tr-TR"/>
          </a:p>
        </p:txBody>
      </p:sp>
    </p:spTree>
    <p:extLst>
      <p:ext uri="{BB962C8B-B14F-4D97-AF65-F5344CB8AC3E}">
        <p14:creationId xmlns:p14="http://schemas.microsoft.com/office/powerpoint/2010/main" val="40145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53</a:t>
            </a:fld>
            <a:endParaRPr lang="tr-TR"/>
          </a:p>
        </p:txBody>
      </p:sp>
    </p:spTree>
    <p:extLst>
      <p:ext uri="{BB962C8B-B14F-4D97-AF65-F5344CB8AC3E}">
        <p14:creationId xmlns:p14="http://schemas.microsoft.com/office/powerpoint/2010/main" val="3053805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dirty="0"/>
              <a:t>ABC yöntemi işletmelerin genelde binlerce çeşit ve ebatta , değişik önem derecesine sahip mallardan oluşan stok kalemlerinin toplam içindeki kümülatif yüzdelerine göre sınıflandırılmasından ibarettir.</a:t>
            </a:r>
          </a:p>
          <a:p>
            <a:pPr marL="0" indent="0">
              <a:buNone/>
            </a:pPr>
            <a:r>
              <a:rPr lang="tr-TR" dirty="0"/>
              <a:t>Stok kalemleri yıllık TL bazında stok değerine göre A,B,C biçiminde üç grupta toplanmaktadır. </a:t>
            </a: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55</a:t>
            </a:fld>
            <a:endParaRPr lang="tr-TR"/>
          </a:p>
        </p:txBody>
      </p:sp>
    </p:spTree>
    <p:extLst>
      <p:ext uri="{BB962C8B-B14F-4D97-AF65-F5344CB8AC3E}">
        <p14:creationId xmlns:p14="http://schemas.microsoft.com/office/powerpoint/2010/main" val="2472834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56</a:t>
            </a:fld>
            <a:endParaRPr lang="tr-TR"/>
          </a:p>
        </p:txBody>
      </p:sp>
    </p:spTree>
    <p:extLst>
      <p:ext uri="{BB962C8B-B14F-4D97-AF65-F5344CB8AC3E}">
        <p14:creationId xmlns:p14="http://schemas.microsoft.com/office/powerpoint/2010/main" val="2648373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Envanter</a:t>
            </a:r>
            <a:r>
              <a:rPr lang="tr-TR" baseline="0" dirty="0"/>
              <a:t> ; Bir işletmenin para , değerli kağıtlar taşınır ve taşınmaz varlıklarıyla alacaklarını ve borçlarını oluşturan bütün öğeleri miktar ve değerleriyle ayrıntılı olarak gösterme işlemidir.</a:t>
            </a: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59</a:t>
            </a:fld>
            <a:endParaRPr lang="tr-TR"/>
          </a:p>
        </p:txBody>
      </p:sp>
    </p:spTree>
    <p:extLst>
      <p:ext uri="{BB962C8B-B14F-4D97-AF65-F5344CB8AC3E}">
        <p14:creationId xmlns:p14="http://schemas.microsoft.com/office/powerpoint/2010/main" val="2060431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100" dirty="0">
                <a:latin typeface="Century Gothic" panose="020B0502020202020204" pitchFamily="34" charset="0"/>
              </a:rPr>
              <a:t>Stok, işletmenin gelecekte satmak ya da kullanmak amacıyla elinde bulundurduğu mamul, yarı mamul, hammadde varlıklarıdır. Gereksinim duyulması halinde ihtiyacı karşılamak amacıyla depolanan ürün veya fiziki mallar olarak kısaca tanımlayabiliriz</a:t>
            </a:r>
            <a:r>
              <a:rPr lang="tr-TR" dirty="0"/>
              <a:t>.</a:t>
            </a:r>
          </a:p>
          <a:p>
            <a:pPr marL="0" indent="0">
              <a:buNone/>
            </a:pPr>
            <a:endParaRPr lang="tr-TR" sz="1200" dirty="0">
              <a:latin typeface="Century Gothic" panose="020B0502020202020204" pitchFamily="34" charset="0"/>
            </a:endParaRPr>
          </a:p>
          <a:p>
            <a:pPr marL="0" indent="0">
              <a:buNone/>
            </a:pPr>
            <a:r>
              <a:rPr lang="tr-TR" sz="1200" dirty="0">
                <a:latin typeface="Century Gothic" panose="020B0502020202020204" pitchFamily="34" charset="0"/>
              </a:rPr>
              <a:t>Bir işletmenin </a:t>
            </a:r>
            <a:r>
              <a:rPr lang="tr-TR" sz="1200" u="none" kern="1200" dirty="0">
                <a:solidFill>
                  <a:schemeClr val="tx1"/>
                </a:solidFill>
                <a:latin typeface="Century Gothic" panose="020B0502020202020204" pitchFamily="34" charset="0"/>
                <a:ea typeface="+mn-ea"/>
                <a:cs typeface="+mn-cs"/>
                <a:hlinkClick r:id="rId3">
                  <a:extLst>
                    <a:ext uri="{A12FA001-AC4F-418D-AE19-62706E023703}">
                      <ahyp:hlinkClr xmlns:ahyp="http://schemas.microsoft.com/office/drawing/2018/hyperlinkcolor" val="tx"/>
                    </a:ext>
                  </a:extLst>
                </a:hlinkClick>
              </a:rPr>
              <a:t>gelir  gider takibi</a:t>
            </a:r>
            <a:r>
              <a:rPr lang="tr-TR" sz="1200" u="none" kern="1200" dirty="0">
                <a:solidFill>
                  <a:schemeClr val="tx1"/>
                </a:solidFill>
                <a:latin typeface="Century Gothic" panose="020B0502020202020204" pitchFamily="34" charset="0"/>
                <a:ea typeface="+mn-ea"/>
                <a:cs typeface="+mn-cs"/>
              </a:rPr>
              <a:t>nde </a:t>
            </a:r>
            <a:r>
              <a:rPr lang="tr-TR" sz="1200" dirty="0">
                <a:latin typeface="Century Gothic" panose="020B0502020202020204" pitchFamily="34" charset="0"/>
              </a:rPr>
              <a:t>stok yönetiminin önemi oldukça yüksektir. Stok fazlası ürün bulundurmak işletmeleri mali açıdan olumsuz etkileyebileceği gibi stok yetersizliği de müşteri memnuniyeti ve satışları olumsuz yönde etkileyebilir. Bu dengeyi kurmanın yolu iyi bir stok yönetiminden geçmektedir. Stok yönetimi ile üretim talebini karşılarken öte yandan lojistik, saklama, yıpranma maliyetleri düşünülerek işletmenin mali kalemlerinden biri kontrol altına alınmış olur.</a:t>
            </a: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8</a:t>
            </a:fld>
            <a:endParaRPr lang="tr-TR"/>
          </a:p>
        </p:txBody>
      </p:sp>
    </p:spTree>
    <p:extLst>
      <p:ext uri="{BB962C8B-B14F-4D97-AF65-F5344CB8AC3E}">
        <p14:creationId xmlns:p14="http://schemas.microsoft.com/office/powerpoint/2010/main" val="26870873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Envanter yönetimi işletme içinde her birimin yöneticisini ilgilendiren bir konudur.</a:t>
            </a:r>
          </a:p>
          <a:p>
            <a:r>
              <a:rPr lang="tr-TR" dirty="0"/>
              <a:t>İşletmenin bütünü açısından düşünüldüğünde , yeterli hammadde , yarı </a:t>
            </a:r>
            <a:r>
              <a:rPr lang="tr-TR" dirty="0" err="1"/>
              <a:t>mamül</a:t>
            </a:r>
            <a:r>
              <a:rPr lang="tr-TR" dirty="0"/>
              <a:t> ve </a:t>
            </a:r>
            <a:r>
              <a:rPr lang="tr-TR" dirty="0" err="1"/>
              <a:t>mamül</a:t>
            </a:r>
            <a:r>
              <a:rPr lang="tr-TR" dirty="0"/>
              <a:t> stoklarının bulunmaması nedeniyle üretim sürecinin aksaması , yok satma veya satışların kaybedilmesi gibi bazı olumsuz sonuçlar ortaya çıkabilir. Öte yandan envanterde gereğinden fazla stok bulundurmak , stoklara bağlanan fonların atıl kalması gibi bazı maliyetlere neden olur. </a:t>
            </a: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60</a:t>
            </a:fld>
            <a:endParaRPr lang="tr-TR"/>
          </a:p>
        </p:txBody>
      </p:sp>
    </p:spTree>
    <p:extLst>
      <p:ext uri="{BB962C8B-B14F-4D97-AF65-F5344CB8AC3E}">
        <p14:creationId xmlns:p14="http://schemas.microsoft.com/office/powerpoint/2010/main" val="21685097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61</a:t>
            </a:fld>
            <a:endParaRPr lang="tr-TR"/>
          </a:p>
        </p:txBody>
      </p:sp>
    </p:spTree>
    <p:extLst>
      <p:ext uri="{BB962C8B-B14F-4D97-AF65-F5344CB8AC3E}">
        <p14:creationId xmlns:p14="http://schemas.microsoft.com/office/powerpoint/2010/main" val="19639354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62</a:t>
            </a:fld>
            <a:endParaRPr lang="tr-TR"/>
          </a:p>
        </p:txBody>
      </p:sp>
    </p:spTree>
    <p:extLst>
      <p:ext uri="{BB962C8B-B14F-4D97-AF65-F5344CB8AC3E}">
        <p14:creationId xmlns:p14="http://schemas.microsoft.com/office/powerpoint/2010/main" val="21403151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63</a:t>
            </a:fld>
            <a:endParaRPr lang="tr-TR"/>
          </a:p>
        </p:txBody>
      </p:sp>
    </p:spTree>
    <p:extLst>
      <p:ext uri="{BB962C8B-B14F-4D97-AF65-F5344CB8AC3E}">
        <p14:creationId xmlns:p14="http://schemas.microsoft.com/office/powerpoint/2010/main" val="23056193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endParaRPr lang="tr-TR" sz="1200"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64</a:t>
            </a:fld>
            <a:endParaRPr lang="tr-TR"/>
          </a:p>
        </p:txBody>
      </p:sp>
    </p:spTree>
    <p:extLst>
      <p:ext uri="{BB962C8B-B14F-4D97-AF65-F5344CB8AC3E}">
        <p14:creationId xmlns:p14="http://schemas.microsoft.com/office/powerpoint/2010/main" val="24750640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endParaRPr lang="tr-TR" sz="1200"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65</a:t>
            </a:fld>
            <a:endParaRPr lang="tr-TR"/>
          </a:p>
        </p:txBody>
      </p:sp>
    </p:spTree>
    <p:extLst>
      <p:ext uri="{BB962C8B-B14F-4D97-AF65-F5344CB8AC3E}">
        <p14:creationId xmlns:p14="http://schemas.microsoft.com/office/powerpoint/2010/main" val="29234014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endParaRPr lang="tr-TR" sz="1200"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66</a:t>
            </a:fld>
            <a:endParaRPr lang="tr-TR"/>
          </a:p>
        </p:txBody>
      </p:sp>
    </p:spTree>
    <p:extLst>
      <p:ext uri="{BB962C8B-B14F-4D97-AF65-F5344CB8AC3E}">
        <p14:creationId xmlns:p14="http://schemas.microsoft.com/office/powerpoint/2010/main" val="2037365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endParaRPr lang="tr-TR" sz="1200"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67</a:t>
            </a:fld>
            <a:endParaRPr lang="tr-TR"/>
          </a:p>
        </p:txBody>
      </p:sp>
    </p:spTree>
    <p:extLst>
      <p:ext uri="{BB962C8B-B14F-4D97-AF65-F5344CB8AC3E}">
        <p14:creationId xmlns:p14="http://schemas.microsoft.com/office/powerpoint/2010/main" val="27674396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endParaRPr lang="tr-TR" sz="1200"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68</a:t>
            </a:fld>
            <a:endParaRPr lang="tr-TR"/>
          </a:p>
        </p:txBody>
      </p:sp>
    </p:spTree>
    <p:extLst>
      <p:ext uri="{BB962C8B-B14F-4D97-AF65-F5344CB8AC3E}">
        <p14:creationId xmlns:p14="http://schemas.microsoft.com/office/powerpoint/2010/main" val="12948172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MENTİMETER</a:t>
            </a:r>
          </a:p>
        </p:txBody>
      </p:sp>
      <p:sp>
        <p:nvSpPr>
          <p:cNvPr id="4" name="Slayt Numarası Yer Tutucusu 3"/>
          <p:cNvSpPr>
            <a:spLocks noGrp="1"/>
          </p:cNvSpPr>
          <p:nvPr>
            <p:ph type="sldNum" sz="quarter" idx="5"/>
          </p:nvPr>
        </p:nvSpPr>
        <p:spPr/>
        <p:txBody>
          <a:bodyPr/>
          <a:lstStyle/>
          <a:p>
            <a:fld id="{65F3D9BE-D2E1-D44A-8BD5-44BA90E71F6A}" type="slidenum">
              <a:rPr lang="tr-TR" smtClean="0"/>
              <a:t>69</a:t>
            </a:fld>
            <a:endParaRPr lang="tr-TR"/>
          </a:p>
        </p:txBody>
      </p:sp>
    </p:spTree>
    <p:extLst>
      <p:ext uri="{BB962C8B-B14F-4D97-AF65-F5344CB8AC3E}">
        <p14:creationId xmlns:p14="http://schemas.microsoft.com/office/powerpoint/2010/main" val="305012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9</a:t>
            </a:fld>
            <a:endParaRPr lang="tr-TR"/>
          </a:p>
        </p:txBody>
      </p:sp>
    </p:spTree>
    <p:extLst>
      <p:ext uri="{BB962C8B-B14F-4D97-AF65-F5344CB8AC3E}">
        <p14:creationId xmlns:p14="http://schemas.microsoft.com/office/powerpoint/2010/main" val="1243404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71</a:t>
            </a:fld>
            <a:endParaRPr lang="tr-TR"/>
          </a:p>
        </p:txBody>
      </p:sp>
    </p:spTree>
    <p:extLst>
      <p:ext uri="{BB962C8B-B14F-4D97-AF65-F5344CB8AC3E}">
        <p14:creationId xmlns:p14="http://schemas.microsoft.com/office/powerpoint/2010/main" val="2784797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prstClr val="black"/>
                </a:solidFill>
                <a:latin typeface="Century Gothic" panose="020B0502020202020204" pitchFamily="34" charset="0"/>
              </a:rPr>
              <a:t>B</a:t>
            </a:r>
            <a:r>
              <a:rPr lang="tr-TR" sz="1200" dirty="0">
                <a:latin typeface="Century Gothic" panose="020B0502020202020204" pitchFamily="34" charset="0"/>
              </a:rPr>
              <a:t>ir işlemin tamamlanması ve ürünlerin ya da ara stokların süreçte bir aşamadan diğerine taşınmaları zaman alır,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Century Gothic" panose="020B0502020202020204" pitchFamily="34" charset="0"/>
              </a:rPr>
              <a:t>Tedarik kaynaklarında yaşanabilecek olumsuzluklar karşısında işletmenin siparişleri karşılama yeteneğini sürdürebilir kılar.</a:t>
            </a: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10</a:t>
            </a:fld>
            <a:endParaRPr lang="tr-TR"/>
          </a:p>
        </p:txBody>
      </p:sp>
    </p:spTree>
    <p:extLst>
      <p:ext uri="{BB962C8B-B14F-4D97-AF65-F5344CB8AC3E}">
        <p14:creationId xmlns:p14="http://schemas.microsoft.com/office/powerpoint/2010/main" val="1860935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50000"/>
              </a:lnSpc>
              <a:buFont typeface="Wingdings" pitchFamily="2" charset="2"/>
              <a:buNone/>
            </a:pPr>
            <a:r>
              <a:rPr lang="tr-TR" sz="1200" dirty="0">
                <a:solidFill>
                  <a:prstClr val="black"/>
                </a:solidFill>
                <a:latin typeface="Century Gothic" panose="020B0502020202020204" pitchFamily="34" charset="0"/>
              </a:rPr>
              <a:t>Zamandan tasarruf sağlar,</a:t>
            </a:r>
          </a:p>
          <a:p>
            <a:pPr marL="0" indent="0">
              <a:buFont typeface="Arial" panose="020B0604020202020204" pitchFamily="34" charset="0"/>
              <a:buNone/>
            </a:pPr>
            <a:r>
              <a:rPr lang="tr-TR" sz="1200" dirty="0">
                <a:solidFill>
                  <a:prstClr val="black"/>
                </a:solidFill>
                <a:latin typeface="Century Gothic" panose="020B0502020202020204" pitchFamily="34" charset="0"/>
              </a:rPr>
              <a:t>Veri akışını, güvenliğini ve doğru veri elde etmeyi sağlar.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Oluşabilecek hataları en aza indirir,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Stokta kalma süresini azaltır,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Müşteri talebinin karşılanmasında önemli rol oynar,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İsrafı önler, maliyeti düşürür,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200" dirty="0">
              <a:solidFill>
                <a:prstClr val="black"/>
              </a:solidFill>
              <a:latin typeface="Century Gothic" panose="020B0502020202020204" pitchFamily="34" charset="0"/>
            </a:endParaRPr>
          </a:p>
          <a:p>
            <a:pPr marL="0" indent="0">
              <a:buFont typeface="Arial" panose="020B0604020202020204" pitchFamily="34" charset="0"/>
              <a:buNone/>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11</a:t>
            </a:fld>
            <a:endParaRPr lang="tr-TR"/>
          </a:p>
        </p:txBody>
      </p:sp>
    </p:spTree>
    <p:extLst>
      <p:ext uri="{BB962C8B-B14F-4D97-AF65-F5344CB8AC3E}">
        <p14:creationId xmlns:p14="http://schemas.microsoft.com/office/powerpoint/2010/main" val="57366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50000"/>
              </a:lnSpc>
              <a:buFont typeface="Wingdings" pitchFamily="2" charset="2"/>
              <a:buNone/>
            </a:pPr>
            <a:r>
              <a:rPr lang="tr-TR" sz="1200" dirty="0">
                <a:solidFill>
                  <a:prstClr val="black"/>
                </a:solidFill>
                <a:latin typeface="Century Gothic" panose="020B0502020202020204" pitchFamily="34" charset="0"/>
              </a:rPr>
              <a:t>Zamandan tasarruf sağlar,</a:t>
            </a:r>
          </a:p>
          <a:p>
            <a:pPr marL="0" indent="0">
              <a:buFont typeface="Arial" panose="020B0604020202020204" pitchFamily="34" charset="0"/>
              <a:buNone/>
            </a:pPr>
            <a:r>
              <a:rPr lang="tr-TR" sz="1200" dirty="0">
                <a:solidFill>
                  <a:prstClr val="black"/>
                </a:solidFill>
                <a:latin typeface="Century Gothic" panose="020B0502020202020204" pitchFamily="34" charset="0"/>
              </a:rPr>
              <a:t>Veri akışını, güvenliğini ve doğru veri elde etmeyi sağlar.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Oluşabilecek hataları en aza indirir,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Stokta kalma süresini azaltır,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Müşteri talebinin karşılanmasında önemli rol oynar,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solidFill>
                  <a:prstClr val="black"/>
                </a:solidFill>
                <a:latin typeface="Century Gothic" panose="020B0502020202020204" pitchFamily="34" charset="0"/>
              </a:rPr>
              <a:t>İsrafı önler, maliyeti düşürür,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200" dirty="0">
              <a:solidFill>
                <a:prstClr val="black"/>
              </a:solidFill>
              <a:latin typeface="Century Gothic" panose="020B0502020202020204" pitchFamily="34" charset="0"/>
            </a:endParaRPr>
          </a:p>
          <a:p>
            <a:pPr marL="0" indent="0">
              <a:buFont typeface="Arial" panose="020B0604020202020204" pitchFamily="34" charset="0"/>
              <a:buNone/>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12</a:t>
            </a:fld>
            <a:endParaRPr lang="tr-TR"/>
          </a:p>
        </p:txBody>
      </p:sp>
    </p:spTree>
    <p:extLst>
      <p:ext uri="{BB962C8B-B14F-4D97-AF65-F5344CB8AC3E}">
        <p14:creationId xmlns:p14="http://schemas.microsoft.com/office/powerpoint/2010/main" val="495577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001FED3-8352-4218-B49B-719DF40D61F4}" type="datetimeFigureOut">
              <a:rPr lang="tr-TR" smtClean="0"/>
              <a:t>10.11.2023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165647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01FED3-8352-4218-B49B-719DF40D61F4}" type="datetimeFigureOut">
              <a:rPr lang="tr-TR" smtClean="0"/>
              <a:t>10.11.2023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8055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01FED3-8352-4218-B49B-719DF40D61F4}" type="datetimeFigureOut">
              <a:rPr lang="tr-TR" smtClean="0"/>
              <a:t>10.11.2023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258672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01FED3-8352-4218-B49B-719DF40D61F4}" type="datetimeFigureOut">
              <a:rPr lang="tr-TR" smtClean="0"/>
              <a:t>10.11.2023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329149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001FED3-8352-4218-B49B-719DF40D61F4}" type="datetimeFigureOut">
              <a:rPr lang="tr-TR" smtClean="0"/>
              <a:t>10.11.2023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421796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001FED3-8352-4218-B49B-719DF40D61F4}" type="datetimeFigureOut">
              <a:rPr lang="tr-TR" smtClean="0"/>
              <a:t>10.11.2023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286907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001FED3-8352-4218-B49B-719DF40D61F4}" type="datetimeFigureOut">
              <a:rPr lang="tr-TR" smtClean="0"/>
              <a:t>10.11.2023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317088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001FED3-8352-4218-B49B-719DF40D61F4}" type="datetimeFigureOut">
              <a:rPr lang="tr-TR" smtClean="0"/>
              <a:t>10.11.2023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377495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01FED3-8352-4218-B49B-719DF40D61F4}" type="datetimeFigureOut">
              <a:rPr lang="tr-TR" smtClean="0"/>
              <a:t>10.11.2023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413478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01FED3-8352-4218-B49B-719DF40D61F4}" type="datetimeFigureOut">
              <a:rPr lang="tr-TR" smtClean="0"/>
              <a:t>10.11.2023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232085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01FED3-8352-4218-B49B-719DF40D61F4}" type="datetimeFigureOut">
              <a:rPr lang="tr-TR" smtClean="0"/>
              <a:t>10.11.2023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227573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1FED3-8352-4218-B49B-719DF40D61F4}" type="datetimeFigureOut">
              <a:rPr lang="tr-TR" smtClean="0"/>
              <a:t>10.11.2023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02D22-6AFE-4843-BFDB-F7EA7BFE4A01}" type="slidenum">
              <a:rPr lang="tr-TR" smtClean="0"/>
              <a:t>‹#›</a:t>
            </a:fld>
            <a:endParaRPr lang="tr-TR"/>
          </a:p>
        </p:txBody>
      </p:sp>
    </p:spTree>
    <p:extLst>
      <p:ext uri="{BB962C8B-B14F-4D97-AF65-F5344CB8AC3E}">
        <p14:creationId xmlns:p14="http://schemas.microsoft.com/office/powerpoint/2010/main" val="322997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2730137" y="873406"/>
            <a:ext cx="1902823" cy="1902823"/>
          </a:xfrm>
          <a:prstGeom prst="rect">
            <a:avLst/>
          </a:prstGeom>
        </p:spPr>
      </p:pic>
      <p:sp>
        <p:nvSpPr>
          <p:cNvPr id="3" name="Alt Başlık 2"/>
          <p:cNvSpPr>
            <a:spLocks noGrp="1"/>
          </p:cNvSpPr>
          <p:nvPr>
            <p:ph type="subTitle" idx="1"/>
          </p:nvPr>
        </p:nvSpPr>
        <p:spPr>
          <a:xfrm>
            <a:off x="-279400" y="3850384"/>
            <a:ext cx="12471400" cy="3058416"/>
          </a:xfrm>
        </p:spPr>
        <p:txBody>
          <a:bodyPr anchor="ctr">
            <a:noAutofit/>
          </a:bodyPr>
          <a:lstStyle/>
          <a:p>
            <a:pPr>
              <a:lnSpc>
                <a:spcPct val="100000"/>
              </a:lnSpc>
            </a:pPr>
            <a:endParaRPr lang="tr-TR" sz="5400" b="1" cap="all" dirty="0">
              <a:ln w="3175" cmpd="sng">
                <a:noFill/>
              </a:ln>
              <a:solidFill>
                <a:prstClr val="black"/>
              </a:solidFill>
              <a:latin typeface="Century Gothic" panose="020B0502020202020204"/>
              <a:ea typeface="+mj-ea"/>
              <a:cs typeface="+mj-cs"/>
            </a:endParaRPr>
          </a:p>
          <a:p>
            <a:pPr>
              <a:lnSpc>
                <a:spcPct val="150000"/>
              </a:lnSpc>
            </a:pPr>
            <a:r>
              <a:rPr lang="tr-TR" sz="5400" b="1" cap="all" dirty="0">
                <a:ln w="3175" cmpd="sng">
                  <a:noFill/>
                </a:ln>
                <a:solidFill>
                  <a:prstClr val="black"/>
                </a:solidFill>
                <a:latin typeface="Century Gothic" panose="020B0502020202020204"/>
                <a:ea typeface="+mj-ea"/>
                <a:cs typeface="+mj-cs"/>
              </a:rPr>
              <a:t>STOK VE ENVANTER YÖNETİMİ</a:t>
            </a:r>
            <a:endParaRPr lang="tr-TR" sz="5400" dirty="0">
              <a:solidFill>
                <a:prstClr val="black"/>
              </a:solidFill>
              <a:latin typeface="Century Gothic" panose="020B0502020202020204" pitchFamily="34" charset="0"/>
            </a:endParaRPr>
          </a:p>
          <a:p>
            <a:pPr lvl="0">
              <a:lnSpc>
                <a:spcPct val="150000"/>
              </a:lnSpc>
            </a:pPr>
            <a:r>
              <a:rPr lang="tr-TR" sz="4400" dirty="0">
                <a:solidFill>
                  <a:prstClr val="black"/>
                </a:solidFill>
                <a:latin typeface="Century Gothic" panose="020B0502020202020204" pitchFamily="34" charset="0"/>
              </a:rPr>
              <a:t>Funda Oyan</a:t>
            </a:r>
          </a:p>
          <a:p>
            <a:pPr>
              <a:lnSpc>
                <a:spcPct val="100000"/>
              </a:lnSpc>
            </a:pPr>
            <a:endParaRPr lang="tr-TR" sz="5400" b="1" cap="all" dirty="0">
              <a:ln w="3175" cmpd="sng">
                <a:noFill/>
              </a:ln>
              <a:solidFill>
                <a:prstClr val="black"/>
              </a:solidFill>
              <a:latin typeface="Century Gothic" panose="020B0502020202020204"/>
              <a:ea typeface="+mj-ea"/>
              <a:cs typeface="+mj-cs"/>
            </a:endParaRPr>
          </a:p>
          <a:p>
            <a:pPr>
              <a:lnSpc>
                <a:spcPct val="100000"/>
              </a:lnSpc>
            </a:pPr>
            <a:r>
              <a:rPr lang="tr-TR" sz="5400" b="1" cap="all" dirty="0">
                <a:ln w="3175" cmpd="sng">
                  <a:noFill/>
                </a:ln>
                <a:solidFill>
                  <a:prstClr val="black"/>
                </a:solidFill>
                <a:latin typeface="Century Gothic" panose="020B0502020202020204"/>
                <a:ea typeface="+mj-ea"/>
                <a:cs typeface="+mj-cs"/>
              </a:rPr>
              <a:t> </a:t>
            </a:r>
            <a:endParaRPr lang="tr-TR" sz="5400" dirty="0"/>
          </a:p>
        </p:txBody>
      </p:sp>
      <p:pic>
        <p:nvPicPr>
          <p:cNvPr id="5" name="Picture 4">
            <a:extLst>
              <a:ext uri="{FF2B5EF4-FFF2-40B4-BE49-F238E27FC236}">
                <a16:creationId xmlns:a16="http://schemas.microsoft.com/office/drawing/2014/main" id="{98271DC8-84EE-01DE-536F-77E65C839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4597" y="1272817"/>
            <a:ext cx="2751466" cy="1219865"/>
          </a:xfrm>
          <a:prstGeom prst="rect">
            <a:avLst/>
          </a:prstGeom>
        </p:spPr>
      </p:pic>
    </p:spTree>
    <p:extLst>
      <p:ext uri="{BB962C8B-B14F-4D97-AF65-F5344CB8AC3E}">
        <p14:creationId xmlns:p14="http://schemas.microsoft.com/office/powerpoint/2010/main" val="2518451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304800" y="0"/>
            <a:ext cx="10515600" cy="1325563"/>
          </a:xfrm>
        </p:spPr>
        <p:txBody>
          <a:bodyPr>
            <a:normAutofit/>
          </a:bodyPr>
          <a:lstStyle/>
          <a:p>
            <a:r>
              <a:rPr lang="tr-TR" sz="4000" b="1" dirty="0">
                <a:latin typeface="Century Gothic" panose="020B0502020202020204" pitchFamily="34" charset="0"/>
              </a:rPr>
              <a:t>Neden Stok Yönetimi ?</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304800" y="1001486"/>
            <a:ext cx="11849199" cy="5302703"/>
          </a:xfrm>
        </p:spPr>
        <p:txBody>
          <a:bodyPr>
            <a:noAutofit/>
          </a:bodyPr>
          <a:lstStyle/>
          <a:p>
            <a:pPr>
              <a:lnSpc>
                <a:spcPct val="150000"/>
              </a:lnSpc>
              <a:buFont typeface="Wingdings" pitchFamily="2" charset="2"/>
              <a:buChar char="ü"/>
            </a:pPr>
            <a:r>
              <a:rPr lang="tr-TR" sz="3200" dirty="0">
                <a:solidFill>
                  <a:prstClr val="black"/>
                </a:solidFill>
                <a:latin typeface="Century Gothic" panose="020B0502020202020204" pitchFamily="34" charset="0"/>
              </a:rPr>
              <a:t>  İsrafı önler, maliyeti düşürür,</a:t>
            </a:r>
          </a:p>
          <a:p>
            <a:pPr>
              <a:lnSpc>
                <a:spcPct val="150000"/>
              </a:lnSpc>
              <a:buFont typeface="Wingdings" pitchFamily="2" charset="2"/>
              <a:buChar char="ü"/>
            </a:pPr>
            <a:r>
              <a:rPr lang="tr-TR" sz="3200" dirty="0">
                <a:solidFill>
                  <a:prstClr val="black"/>
                </a:solidFill>
                <a:latin typeface="Century Gothic" panose="020B0502020202020204" pitchFamily="34" charset="0"/>
              </a:rPr>
              <a:t>  Stokta kalma süresini azaltır,</a:t>
            </a:r>
          </a:p>
          <a:p>
            <a:pPr>
              <a:lnSpc>
                <a:spcPct val="150000"/>
              </a:lnSpc>
              <a:buFont typeface="Wingdings" pitchFamily="2" charset="2"/>
              <a:buChar char="ü"/>
            </a:pPr>
            <a:r>
              <a:rPr lang="tr-TR" sz="3200" dirty="0">
                <a:solidFill>
                  <a:prstClr val="black"/>
                </a:solidFill>
                <a:latin typeface="Century Gothic" panose="020B0502020202020204" pitchFamily="34" charset="0"/>
              </a:rPr>
              <a:t>  Zamandan tasarruf sağlar,</a:t>
            </a:r>
          </a:p>
          <a:p>
            <a:pPr>
              <a:lnSpc>
                <a:spcPct val="150000"/>
              </a:lnSpc>
              <a:buFont typeface="Wingdings" pitchFamily="2" charset="2"/>
              <a:buChar char="ü"/>
            </a:pPr>
            <a:r>
              <a:rPr lang="tr-TR" sz="3200" dirty="0">
                <a:solidFill>
                  <a:prstClr val="black"/>
                </a:solidFill>
                <a:latin typeface="Century Gothic" panose="020B0502020202020204" pitchFamily="34" charset="0"/>
              </a:rPr>
              <a:t> Oluşabilecek hataları en aza indirir,</a:t>
            </a:r>
          </a:p>
          <a:p>
            <a:pPr>
              <a:lnSpc>
                <a:spcPct val="150000"/>
              </a:lnSpc>
              <a:buFont typeface="Wingdings" pitchFamily="2" charset="2"/>
              <a:buChar char="ü"/>
            </a:pPr>
            <a:r>
              <a:rPr lang="tr-TR" sz="3200" dirty="0">
                <a:solidFill>
                  <a:prstClr val="black"/>
                </a:solidFill>
                <a:latin typeface="Century Gothic" panose="020B0502020202020204" pitchFamily="34" charset="0"/>
              </a:rPr>
              <a:t>  Müşteri talebinin karşılanmasında önemli rol oynar,</a:t>
            </a:r>
          </a:p>
          <a:p>
            <a:pPr>
              <a:lnSpc>
                <a:spcPct val="150000"/>
              </a:lnSpc>
              <a:buFont typeface="Wingdings" pitchFamily="2" charset="2"/>
              <a:buChar char="ü"/>
            </a:pPr>
            <a:r>
              <a:rPr lang="tr-TR" sz="3200" dirty="0">
                <a:solidFill>
                  <a:prstClr val="black"/>
                </a:solidFill>
                <a:latin typeface="Century Gothic" panose="020B0502020202020204" pitchFamily="34" charset="0"/>
              </a:rPr>
              <a:t> Veri akışını, güvenliğini ve doğru veri elde etmeyi sağlar.</a:t>
            </a:r>
          </a:p>
        </p:txBody>
      </p:sp>
    </p:spTree>
    <p:extLst>
      <p:ext uri="{BB962C8B-B14F-4D97-AF65-F5344CB8AC3E}">
        <p14:creationId xmlns:p14="http://schemas.microsoft.com/office/powerpoint/2010/main" val="400486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Resim 22" descr="Kronometre">
            <a:extLst>
              <a:ext uri="{FF2B5EF4-FFF2-40B4-BE49-F238E27FC236}">
                <a16:creationId xmlns:a16="http://schemas.microsoft.com/office/drawing/2014/main" id="{50BA3CEB-4E75-5889-88CA-54967AC27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33" y="697321"/>
            <a:ext cx="3400481" cy="1997782"/>
          </a:xfrm>
          <a:prstGeom prst="rect">
            <a:avLst/>
          </a:prstGeom>
        </p:spPr>
      </p:pic>
      <p:sp>
        <p:nvSpPr>
          <p:cNvPr id="33" name="Rectangle 27">
            <a:extLst>
              <a:ext uri="{FF2B5EF4-FFF2-40B4-BE49-F238E27FC236}">
                <a16:creationId xmlns:a16="http://schemas.microsoft.com/office/drawing/2014/main" id="{E3B4FF89-C45F-4E24-B963-61E855708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671"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Resim 13" descr="Bilgisayarında çalışan iş insanı">
            <a:extLst>
              <a:ext uri="{FF2B5EF4-FFF2-40B4-BE49-F238E27FC236}">
                <a16:creationId xmlns:a16="http://schemas.microsoft.com/office/drawing/2014/main" id="{4D916ED4-3E97-CF49-E336-6D6FA0E1B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216" y="739522"/>
            <a:ext cx="3401568" cy="1913382"/>
          </a:xfrm>
          <a:prstGeom prst="rect">
            <a:avLst/>
          </a:prstGeom>
        </p:spPr>
      </p:pic>
      <p:sp>
        <p:nvSpPr>
          <p:cNvPr id="30" name="Rectangle 29">
            <a:extLst>
              <a:ext uri="{FF2B5EF4-FFF2-40B4-BE49-F238E27FC236}">
                <a16:creationId xmlns:a16="http://schemas.microsoft.com/office/drawing/2014/main" id="{14F25C03-EF67-4344-8AEA-7B3FA0DED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836"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Hesap makinesi ve klasörler">
            <a:extLst>
              <a:ext uri="{FF2B5EF4-FFF2-40B4-BE49-F238E27FC236}">
                <a16:creationId xmlns:a16="http://schemas.microsoft.com/office/drawing/2014/main" id="{81D9AFE6-9ADE-CAEF-9DF5-F387477E01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36" r="-2" b="-2"/>
          <a:stretch/>
        </p:blipFill>
        <p:spPr>
          <a:xfrm>
            <a:off x="8492040" y="557753"/>
            <a:ext cx="3401568" cy="2280303"/>
          </a:xfrm>
          <a:prstGeom prst="rect">
            <a:avLst/>
          </a:prstGeom>
        </p:spPr>
      </p:pic>
      <p:sp>
        <p:nvSpPr>
          <p:cNvPr id="32" name="Rectangle 31">
            <a:extLst>
              <a:ext uri="{FF2B5EF4-FFF2-40B4-BE49-F238E27FC236}">
                <a16:creationId xmlns:a16="http://schemas.microsoft.com/office/drawing/2014/main" id="{F74793DE-3651-410B-B243-8F0B1468E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59424" y="-2665476"/>
            <a:ext cx="73152" cy="121889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Resim 17" descr="Forklift 'deki kişi">
            <a:extLst>
              <a:ext uri="{FF2B5EF4-FFF2-40B4-BE49-F238E27FC236}">
                <a16:creationId xmlns:a16="http://schemas.microsoft.com/office/drawing/2014/main" id="{7E500334-5848-DB29-7818-BB627ED5B6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066" y="4024822"/>
            <a:ext cx="3401568" cy="2270546"/>
          </a:xfrm>
          <a:prstGeom prst="rect">
            <a:avLst/>
          </a:prstGeom>
        </p:spPr>
      </p:pic>
      <p:pic>
        <p:nvPicPr>
          <p:cNvPr id="16" name="Resim 15" descr="El ve beş yıldız">
            <a:extLst>
              <a:ext uri="{FF2B5EF4-FFF2-40B4-BE49-F238E27FC236}">
                <a16:creationId xmlns:a16="http://schemas.microsoft.com/office/drawing/2014/main" id="{E35E985E-42DF-D456-8EB3-F30E7E7DF2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8095" y="4024822"/>
            <a:ext cx="3401568" cy="2270546"/>
          </a:xfrm>
          <a:prstGeom prst="rect">
            <a:avLst/>
          </a:prstGeom>
        </p:spPr>
      </p:pic>
      <p:pic>
        <p:nvPicPr>
          <p:cNvPr id="5" name="İçerik Yer Tutucusu 4" descr="Jars of coin">
            <a:extLst>
              <a:ext uri="{FF2B5EF4-FFF2-40B4-BE49-F238E27FC236}">
                <a16:creationId xmlns:a16="http://schemas.microsoft.com/office/drawing/2014/main" id="{09BC928E-7A21-E781-18E2-586743D8D5B8}"/>
              </a:ext>
            </a:extLst>
          </p:cNvPr>
          <p:cNvPicPr>
            <a:picLocks noGrp="1" noChangeAspect="1"/>
          </p:cNvPicPr>
          <p:nvPr>
            <p:ph idx="1"/>
          </p:nvPr>
        </p:nvPicPr>
        <p:blipFill rotWithShape="1">
          <a:blip r:embed="rId8" cstate="print">
            <a:extLst>
              <a:ext uri="{28A0092B-C50C-407E-A947-70E740481C1C}">
                <a14:useLocalDpi xmlns:a14="http://schemas.microsoft.com/office/drawing/2010/main" val="0"/>
              </a:ext>
            </a:extLst>
          </a:blip>
          <a:srcRect l="428" r="3" b="3"/>
          <a:stretch/>
        </p:blipFill>
        <p:spPr>
          <a:xfrm>
            <a:off x="8492124" y="4019943"/>
            <a:ext cx="3401568" cy="2280304"/>
          </a:xfrm>
          <a:prstGeom prst="rect">
            <a:avLst/>
          </a:prstGeom>
        </p:spPr>
      </p:pic>
      <p:sp>
        <p:nvSpPr>
          <p:cNvPr id="26" name="Serbest Form 25">
            <a:extLst>
              <a:ext uri="{FF2B5EF4-FFF2-40B4-BE49-F238E27FC236}">
                <a16:creationId xmlns:a16="http://schemas.microsoft.com/office/drawing/2014/main" id="{923BF8D5-77A6-A721-F2C6-406FD7E06F78}"/>
              </a:ext>
            </a:extLst>
          </p:cNvPr>
          <p:cNvSpPr/>
          <p:nvPr/>
        </p:nvSpPr>
        <p:spPr>
          <a:xfrm>
            <a:off x="-12540342" y="-6052457"/>
            <a:ext cx="37969370" cy="19812000"/>
          </a:xfrm>
          <a:custGeom>
            <a:avLst/>
            <a:gdLst>
              <a:gd name="connsiteX0" fmla="*/ 13032603 w 37969370"/>
              <a:gd name="connsiteY0" fmla="*/ 6345074 h 19812000"/>
              <a:gd name="connsiteX1" fmla="*/ 12540343 w 37969370"/>
              <a:gd name="connsiteY1" fmla="*/ 6837334 h 19812000"/>
              <a:gd name="connsiteX2" fmla="*/ 12540343 w 37969370"/>
              <a:gd name="connsiteY2" fmla="*/ 8806317 h 19812000"/>
              <a:gd name="connsiteX3" fmla="*/ 13032603 w 37969370"/>
              <a:gd name="connsiteY3" fmla="*/ 9298576 h 19812000"/>
              <a:gd name="connsiteX4" fmla="*/ 16071754 w 37969370"/>
              <a:gd name="connsiteY4" fmla="*/ 9298576 h 19812000"/>
              <a:gd name="connsiteX5" fmla="*/ 16564014 w 37969370"/>
              <a:gd name="connsiteY5" fmla="*/ 8806317 h 19812000"/>
              <a:gd name="connsiteX6" fmla="*/ 16564014 w 37969370"/>
              <a:gd name="connsiteY6" fmla="*/ 6837334 h 19812000"/>
              <a:gd name="connsiteX7" fmla="*/ 16071754 w 37969370"/>
              <a:gd name="connsiteY7" fmla="*/ 6345074 h 19812000"/>
              <a:gd name="connsiteX8" fmla="*/ 0 w 37969370"/>
              <a:gd name="connsiteY8" fmla="*/ 0 h 19812000"/>
              <a:gd name="connsiteX9" fmla="*/ 37969370 w 37969370"/>
              <a:gd name="connsiteY9" fmla="*/ 0 h 19812000"/>
              <a:gd name="connsiteX10" fmla="*/ 37969370 w 37969370"/>
              <a:gd name="connsiteY10" fmla="*/ 19812000 h 19812000"/>
              <a:gd name="connsiteX11" fmla="*/ 0 w 37969370"/>
              <a:gd name="connsiteY11" fmla="*/ 19812000 h 198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69370" h="19812000">
                <a:moveTo>
                  <a:pt x="13032603" y="6345074"/>
                </a:moveTo>
                <a:cubicBezTo>
                  <a:pt x="12760734" y="6345074"/>
                  <a:pt x="12540343" y="6565466"/>
                  <a:pt x="12540343" y="6837334"/>
                </a:cubicBezTo>
                <a:lnTo>
                  <a:pt x="12540343" y="8806317"/>
                </a:lnTo>
                <a:cubicBezTo>
                  <a:pt x="12540343" y="9078185"/>
                  <a:pt x="12760734" y="9298576"/>
                  <a:pt x="13032603" y="9298576"/>
                </a:cubicBezTo>
                <a:lnTo>
                  <a:pt x="16071754" y="9298576"/>
                </a:lnTo>
                <a:cubicBezTo>
                  <a:pt x="16343621" y="9298576"/>
                  <a:pt x="16564014" y="9078185"/>
                  <a:pt x="16564014" y="8806317"/>
                </a:cubicBezTo>
                <a:lnTo>
                  <a:pt x="16564014" y="6837334"/>
                </a:lnTo>
                <a:cubicBezTo>
                  <a:pt x="16564014" y="6565466"/>
                  <a:pt x="16343621" y="6345074"/>
                  <a:pt x="16071754" y="6345074"/>
                </a:cubicBezTo>
                <a:close/>
                <a:moveTo>
                  <a:pt x="0" y="0"/>
                </a:moveTo>
                <a:lnTo>
                  <a:pt x="37969370" y="0"/>
                </a:lnTo>
                <a:lnTo>
                  <a:pt x="37969370" y="19812000"/>
                </a:lnTo>
                <a:lnTo>
                  <a:pt x="0" y="19812000"/>
                </a:lnTo>
                <a:close/>
              </a:path>
            </a:pathLst>
          </a:custGeom>
          <a:solidFill>
            <a:schemeClr val="accent1">
              <a:alpha val="66561"/>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spTree>
    <p:extLst>
      <p:ext uri="{BB962C8B-B14F-4D97-AF65-F5344CB8AC3E}">
        <p14:creationId xmlns:p14="http://schemas.microsoft.com/office/powerpoint/2010/main" val="218713052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Resim 22" descr="Kronometre">
            <a:extLst>
              <a:ext uri="{FF2B5EF4-FFF2-40B4-BE49-F238E27FC236}">
                <a16:creationId xmlns:a16="http://schemas.microsoft.com/office/drawing/2014/main" id="{50BA3CEB-4E75-5889-88CA-54967AC27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33" y="697321"/>
            <a:ext cx="3400481" cy="1997782"/>
          </a:xfrm>
          <a:prstGeom prst="rect">
            <a:avLst/>
          </a:prstGeom>
        </p:spPr>
      </p:pic>
      <p:sp>
        <p:nvSpPr>
          <p:cNvPr id="33" name="Rectangle 27">
            <a:extLst>
              <a:ext uri="{FF2B5EF4-FFF2-40B4-BE49-F238E27FC236}">
                <a16:creationId xmlns:a16="http://schemas.microsoft.com/office/drawing/2014/main" id="{E3B4FF89-C45F-4E24-B963-61E855708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671"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Resim 13" descr="Bilgisayarında çalışan iş insanı">
            <a:extLst>
              <a:ext uri="{FF2B5EF4-FFF2-40B4-BE49-F238E27FC236}">
                <a16:creationId xmlns:a16="http://schemas.microsoft.com/office/drawing/2014/main" id="{4D916ED4-3E97-CF49-E336-6D6FA0E1B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216" y="739522"/>
            <a:ext cx="3401568" cy="1913382"/>
          </a:xfrm>
          <a:prstGeom prst="rect">
            <a:avLst/>
          </a:prstGeom>
        </p:spPr>
      </p:pic>
      <p:sp>
        <p:nvSpPr>
          <p:cNvPr id="30" name="Rectangle 29">
            <a:extLst>
              <a:ext uri="{FF2B5EF4-FFF2-40B4-BE49-F238E27FC236}">
                <a16:creationId xmlns:a16="http://schemas.microsoft.com/office/drawing/2014/main" id="{14F25C03-EF67-4344-8AEA-7B3FA0DED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836"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Hesap makinesi ve klasörler">
            <a:extLst>
              <a:ext uri="{FF2B5EF4-FFF2-40B4-BE49-F238E27FC236}">
                <a16:creationId xmlns:a16="http://schemas.microsoft.com/office/drawing/2014/main" id="{81D9AFE6-9ADE-CAEF-9DF5-F387477E01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36" r="-2" b="-2"/>
          <a:stretch/>
        </p:blipFill>
        <p:spPr>
          <a:xfrm>
            <a:off x="8492040" y="557753"/>
            <a:ext cx="3401568" cy="2280303"/>
          </a:xfrm>
          <a:prstGeom prst="rect">
            <a:avLst/>
          </a:prstGeom>
        </p:spPr>
      </p:pic>
      <p:sp>
        <p:nvSpPr>
          <p:cNvPr id="32" name="Rectangle 31">
            <a:extLst>
              <a:ext uri="{FF2B5EF4-FFF2-40B4-BE49-F238E27FC236}">
                <a16:creationId xmlns:a16="http://schemas.microsoft.com/office/drawing/2014/main" id="{F74793DE-3651-410B-B243-8F0B1468E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59424" y="-2665476"/>
            <a:ext cx="73152" cy="121889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Resim 17" descr="Forklift 'deki kişi">
            <a:extLst>
              <a:ext uri="{FF2B5EF4-FFF2-40B4-BE49-F238E27FC236}">
                <a16:creationId xmlns:a16="http://schemas.microsoft.com/office/drawing/2014/main" id="{7E500334-5848-DB29-7818-BB627ED5B6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066" y="4024822"/>
            <a:ext cx="3401568" cy="2270546"/>
          </a:xfrm>
          <a:prstGeom prst="rect">
            <a:avLst/>
          </a:prstGeom>
        </p:spPr>
      </p:pic>
      <p:pic>
        <p:nvPicPr>
          <p:cNvPr id="16" name="Resim 15" descr="El ve beş yıldız">
            <a:extLst>
              <a:ext uri="{FF2B5EF4-FFF2-40B4-BE49-F238E27FC236}">
                <a16:creationId xmlns:a16="http://schemas.microsoft.com/office/drawing/2014/main" id="{E35E985E-42DF-D456-8EB3-F30E7E7DF2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8095" y="4024822"/>
            <a:ext cx="3401568" cy="2270546"/>
          </a:xfrm>
          <a:prstGeom prst="rect">
            <a:avLst/>
          </a:prstGeom>
        </p:spPr>
      </p:pic>
      <p:pic>
        <p:nvPicPr>
          <p:cNvPr id="5" name="İçerik Yer Tutucusu 4" descr="Jars of coin">
            <a:extLst>
              <a:ext uri="{FF2B5EF4-FFF2-40B4-BE49-F238E27FC236}">
                <a16:creationId xmlns:a16="http://schemas.microsoft.com/office/drawing/2014/main" id="{09BC928E-7A21-E781-18E2-586743D8D5B8}"/>
              </a:ext>
            </a:extLst>
          </p:cNvPr>
          <p:cNvPicPr>
            <a:picLocks noGrp="1" noChangeAspect="1"/>
          </p:cNvPicPr>
          <p:nvPr>
            <p:ph idx="1"/>
          </p:nvPr>
        </p:nvPicPr>
        <p:blipFill rotWithShape="1">
          <a:blip r:embed="rId8" cstate="print">
            <a:extLst>
              <a:ext uri="{28A0092B-C50C-407E-A947-70E740481C1C}">
                <a14:useLocalDpi xmlns:a14="http://schemas.microsoft.com/office/drawing/2010/main" val="0"/>
              </a:ext>
            </a:extLst>
          </a:blip>
          <a:srcRect l="428" r="3" b="3"/>
          <a:stretch/>
        </p:blipFill>
        <p:spPr>
          <a:xfrm>
            <a:off x="8492124" y="4019943"/>
            <a:ext cx="3401568" cy="2280304"/>
          </a:xfrm>
          <a:prstGeom prst="rect">
            <a:avLst/>
          </a:prstGeom>
        </p:spPr>
      </p:pic>
      <p:sp>
        <p:nvSpPr>
          <p:cNvPr id="26" name="Serbest Form 25">
            <a:extLst>
              <a:ext uri="{FF2B5EF4-FFF2-40B4-BE49-F238E27FC236}">
                <a16:creationId xmlns:a16="http://schemas.microsoft.com/office/drawing/2014/main" id="{923BF8D5-77A6-A721-F2C6-406FD7E06F78}"/>
              </a:ext>
            </a:extLst>
          </p:cNvPr>
          <p:cNvSpPr/>
          <p:nvPr/>
        </p:nvSpPr>
        <p:spPr>
          <a:xfrm>
            <a:off x="-8447313" y="-6135622"/>
            <a:ext cx="37969370" cy="19812000"/>
          </a:xfrm>
          <a:custGeom>
            <a:avLst/>
            <a:gdLst>
              <a:gd name="connsiteX0" fmla="*/ 13032603 w 37969370"/>
              <a:gd name="connsiteY0" fmla="*/ 6345074 h 19812000"/>
              <a:gd name="connsiteX1" fmla="*/ 12540343 w 37969370"/>
              <a:gd name="connsiteY1" fmla="*/ 6837334 h 19812000"/>
              <a:gd name="connsiteX2" fmla="*/ 12540343 w 37969370"/>
              <a:gd name="connsiteY2" fmla="*/ 8806317 h 19812000"/>
              <a:gd name="connsiteX3" fmla="*/ 13032603 w 37969370"/>
              <a:gd name="connsiteY3" fmla="*/ 9298576 h 19812000"/>
              <a:gd name="connsiteX4" fmla="*/ 16071754 w 37969370"/>
              <a:gd name="connsiteY4" fmla="*/ 9298576 h 19812000"/>
              <a:gd name="connsiteX5" fmla="*/ 16564014 w 37969370"/>
              <a:gd name="connsiteY5" fmla="*/ 8806317 h 19812000"/>
              <a:gd name="connsiteX6" fmla="*/ 16564014 w 37969370"/>
              <a:gd name="connsiteY6" fmla="*/ 6837334 h 19812000"/>
              <a:gd name="connsiteX7" fmla="*/ 16071754 w 37969370"/>
              <a:gd name="connsiteY7" fmla="*/ 6345074 h 19812000"/>
              <a:gd name="connsiteX8" fmla="*/ 0 w 37969370"/>
              <a:gd name="connsiteY8" fmla="*/ 0 h 19812000"/>
              <a:gd name="connsiteX9" fmla="*/ 37969370 w 37969370"/>
              <a:gd name="connsiteY9" fmla="*/ 0 h 19812000"/>
              <a:gd name="connsiteX10" fmla="*/ 37969370 w 37969370"/>
              <a:gd name="connsiteY10" fmla="*/ 19812000 h 19812000"/>
              <a:gd name="connsiteX11" fmla="*/ 0 w 37969370"/>
              <a:gd name="connsiteY11" fmla="*/ 19812000 h 198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69370" h="19812000">
                <a:moveTo>
                  <a:pt x="13032603" y="6345074"/>
                </a:moveTo>
                <a:cubicBezTo>
                  <a:pt x="12760734" y="6345074"/>
                  <a:pt x="12540343" y="6565466"/>
                  <a:pt x="12540343" y="6837334"/>
                </a:cubicBezTo>
                <a:lnTo>
                  <a:pt x="12540343" y="8806317"/>
                </a:lnTo>
                <a:cubicBezTo>
                  <a:pt x="12540343" y="9078185"/>
                  <a:pt x="12760734" y="9298576"/>
                  <a:pt x="13032603" y="9298576"/>
                </a:cubicBezTo>
                <a:lnTo>
                  <a:pt x="16071754" y="9298576"/>
                </a:lnTo>
                <a:cubicBezTo>
                  <a:pt x="16343621" y="9298576"/>
                  <a:pt x="16564014" y="9078185"/>
                  <a:pt x="16564014" y="8806317"/>
                </a:cubicBezTo>
                <a:lnTo>
                  <a:pt x="16564014" y="6837334"/>
                </a:lnTo>
                <a:cubicBezTo>
                  <a:pt x="16564014" y="6565466"/>
                  <a:pt x="16343621" y="6345074"/>
                  <a:pt x="16071754" y="6345074"/>
                </a:cubicBezTo>
                <a:close/>
                <a:moveTo>
                  <a:pt x="0" y="0"/>
                </a:moveTo>
                <a:lnTo>
                  <a:pt x="37969370" y="0"/>
                </a:lnTo>
                <a:lnTo>
                  <a:pt x="37969370" y="19812000"/>
                </a:lnTo>
                <a:lnTo>
                  <a:pt x="0" y="19812000"/>
                </a:lnTo>
                <a:close/>
              </a:path>
            </a:pathLst>
          </a:custGeom>
          <a:solidFill>
            <a:schemeClr val="accent1">
              <a:alpha val="66561"/>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spTree>
    <p:extLst>
      <p:ext uri="{BB962C8B-B14F-4D97-AF65-F5344CB8AC3E}">
        <p14:creationId xmlns:p14="http://schemas.microsoft.com/office/powerpoint/2010/main" val="443823062"/>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Resim 22" descr="Kronometre">
            <a:extLst>
              <a:ext uri="{FF2B5EF4-FFF2-40B4-BE49-F238E27FC236}">
                <a16:creationId xmlns:a16="http://schemas.microsoft.com/office/drawing/2014/main" id="{50BA3CEB-4E75-5889-88CA-54967AC27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33" y="697321"/>
            <a:ext cx="3400481" cy="1997782"/>
          </a:xfrm>
          <a:prstGeom prst="rect">
            <a:avLst/>
          </a:prstGeom>
        </p:spPr>
      </p:pic>
      <p:sp>
        <p:nvSpPr>
          <p:cNvPr id="33" name="Rectangle 27">
            <a:extLst>
              <a:ext uri="{FF2B5EF4-FFF2-40B4-BE49-F238E27FC236}">
                <a16:creationId xmlns:a16="http://schemas.microsoft.com/office/drawing/2014/main" id="{E3B4FF89-C45F-4E24-B963-61E855708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671"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Resim 13" descr="Bilgisayarında çalışan iş insanı">
            <a:extLst>
              <a:ext uri="{FF2B5EF4-FFF2-40B4-BE49-F238E27FC236}">
                <a16:creationId xmlns:a16="http://schemas.microsoft.com/office/drawing/2014/main" id="{4D916ED4-3E97-CF49-E336-6D6FA0E1B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216" y="739522"/>
            <a:ext cx="3401568" cy="1913382"/>
          </a:xfrm>
          <a:prstGeom prst="rect">
            <a:avLst/>
          </a:prstGeom>
        </p:spPr>
      </p:pic>
      <p:sp>
        <p:nvSpPr>
          <p:cNvPr id="30" name="Rectangle 29">
            <a:extLst>
              <a:ext uri="{FF2B5EF4-FFF2-40B4-BE49-F238E27FC236}">
                <a16:creationId xmlns:a16="http://schemas.microsoft.com/office/drawing/2014/main" id="{14F25C03-EF67-4344-8AEA-7B3FA0DED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836"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Hesap makinesi ve klasörler">
            <a:extLst>
              <a:ext uri="{FF2B5EF4-FFF2-40B4-BE49-F238E27FC236}">
                <a16:creationId xmlns:a16="http://schemas.microsoft.com/office/drawing/2014/main" id="{81D9AFE6-9ADE-CAEF-9DF5-F387477E01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36" r="-2" b="-2"/>
          <a:stretch/>
        </p:blipFill>
        <p:spPr>
          <a:xfrm>
            <a:off x="8492040" y="557753"/>
            <a:ext cx="3401568" cy="2280303"/>
          </a:xfrm>
          <a:prstGeom prst="rect">
            <a:avLst/>
          </a:prstGeom>
        </p:spPr>
      </p:pic>
      <p:sp>
        <p:nvSpPr>
          <p:cNvPr id="32" name="Rectangle 31">
            <a:extLst>
              <a:ext uri="{FF2B5EF4-FFF2-40B4-BE49-F238E27FC236}">
                <a16:creationId xmlns:a16="http://schemas.microsoft.com/office/drawing/2014/main" id="{F74793DE-3651-410B-B243-8F0B1468E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59424" y="-2665476"/>
            <a:ext cx="73152" cy="121889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Resim 17" descr="Forklift 'deki kişi">
            <a:extLst>
              <a:ext uri="{FF2B5EF4-FFF2-40B4-BE49-F238E27FC236}">
                <a16:creationId xmlns:a16="http://schemas.microsoft.com/office/drawing/2014/main" id="{7E500334-5848-DB29-7818-BB627ED5B6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066" y="4024822"/>
            <a:ext cx="3401568" cy="2270546"/>
          </a:xfrm>
          <a:prstGeom prst="rect">
            <a:avLst/>
          </a:prstGeom>
        </p:spPr>
      </p:pic>
      <p:pic>
        <p:nvPicPr>
          <p:cNvPr id="16" name="Resim 15" descr="El ve beş yıldız">
            <a:extLst>
              <a:ext uri="{FF2B5EF4-FFF2-40B4-BE49-F238E27FC236}">
                <a16:creationId xmlns:a16="http://schemas.microsoft.com/office/drawing/2014/main" id="{E35E985E-42DF-D456-8EB3-F30E7E7DF2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8095" y="4024822"/>
            <a:ext cx="3401568" cy="2270546"/>
          </a:xfrm>
          <a:prstGeom prst="rect">
            <a:avLst/>
          </a:prstGeom>
        </p:spPr>
      </p:pic>
      <p:pic>
        <p:nvPicPr>
          <p:cNvPr id="5" name="İçerik Yer Tutucusu 4" descr="Jars of coin">
            <a:extLst>
              <a:ext uri="{FF2B5EF4-FFF2-40B4-BE49-F238E27FC236}">
                <a16:creationId xmlns:a16="http://schemas.microsoft.com/office/drawing/2014/main" id="{09BC928E-7A21-E781-18E2-586743D8D5B8}"/>
              </a:ext>
            </a:extLst>
          </p:cNvPr>
          <p:cNvPicPr>
            <a:picLocks noGrp="1" noChangeAspect="1"/>
          </p:cNvPicPr>
          <p:nvPr>
            <p:ph idx="1"/>
          </p:nvPr>
        </p:nvPicPr>
        <p:blipFill rotWithShape="1">
          <a:blip r:embed="rId8" cstate="print">
            <a:extLst>
              <a:ext uri="{28A0092B-C50C-407E-A947-70E740481C1C}">
                <a14:useLocalDpi xmlns:a14="http://schemas.microsoft.com/office/drawing/2010/main" val="0"/>
              </a:ext>
            </a:extLst>
          </a:blip>
          <a:srcRect l="428" r="3" b="3"/>
          <a:stretch/>
        </p:blipFill>
        <p:spPr>
          <a:xfrm>
            <a:off x="8492124" y="4019943"/>
            <a:ext cx="3401568" cy="2280304"/>
          </a:xfrm>
          <a:prstGeom prst="rect">
            <a:avLst/>
          </a:prstGeom>
        </p:spPr>
      </p:pic>
      <p:sp>
        <p:nvSpPr>
          <p:cNvPr id="26" name="Serbest Form 25">
            <a:extLst>
              <a:ext uri="{FF2B5EF4-FFF2-40B4-BE49-F238E27FC236}">
                <a16:creationId xmlns:a16="http://schemas.microsoft.com/office/drawing/2014/main" id="{923BF8D5-77A6-A721-F2C6-406FD7E06F78}"/>
              </a:ext>
            </a:extLst>
          </p:cNvPr>
          <p:cNvSpPr/>
          <p:nvPr/>
        </p:nvSpPr>
        <p:spPr>
          <a:xfrm>
            <a:off x="-4397828" y="-6135622"/>
            <a:ext cx="37969370" cy="19812000"/>
          </a:xfrm>
          <a:custGeom>
            <a:avLst/>
            <a:gdLst>
              <a:gd name="connsiteX0" fmla="*/ 13032603 w 37969370"/>
              <a:gd name="connsiteY0" fmla="*/ 6345074 h 19812000"/>
              <a:gd name="connsiteX1" fmla="*/ 12540343 w 37969370"/>
              <a:gd name="connsiteY1" fmla="*/ 6837334 h 19812000"/>
              <a:gd name="connsiteX2" fmla="*/ 12540343 w 37969370"/>
              <a:gd name="connsiteY2" fmla="*/ 8806317 h 19812000"/>
              <a:gd name="connsiteX3" fmla="*/ 13032603 w 37969370"/>
              <a:gd name="connsiteY3" fmla="*/ 9298576 h 19812000"/>
              <a:gd name="connsiteX4" fmla="*/ 16071754 w 37969370"/>
              <a:gd name="connsiteY4" fmla="*/ 9298576 h 19812000"/>
              <a:gd name="connsiteX5" fmla="*/ 16564014 w 37969370"/>
              <a:gd name="connsiteY5" fmla="*/ 8806317 h 19812000"/>
              <a:gd name="connsiteX6" fmla="*/ 16564014 w 37969370"/>
              <a:gd name="connsiteY6" fmla="*/ 6837334 h 19812000"/>
              <a:gd name="connsiteX7" fmla="*/ 16071754 w 37969370"/>
              <a:gd name="connsiteY7" fmla="*/ 6345074 h 19812000"/>
              <a:gd name="connsiteX8" fmla="*/ 0 w 37969370"/>
              <a:gd name="connsiteY8" fmla="*/ 0 h 19812000"/>
              <a:gd name="connsiteX9" fmla="*/ 37969370 w 37969370"/>
              <a:gd name="connsiteY9" fmla="*/ 0 h 19812000"/>
              <a:gd name="connsiteX10" fmla="*/ 37969370 w 37969370"/>
              <a:gd name="connsiteY10" fmla="*/ 19812000 h 19812000"/>
              <a:gd name="connsiteX11" fmla="*/ 0 w 37969370"/>
              <a:gd name="connsiteY11" fmla="*/ 19812000 h 198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69370" h="19812000">
                <a:moveTo>
                  <a:pt x="13032603" y="6345074"/>
                </a:moveTo>
                <a:cubicBezTo>
                  <a:pt x="12760734" y="6345074"/>
                  <a:pt x="12540343" y="6565466"/>
                  <a:pt x="12540343" y="6837334"/>
                </a:cubicBezTo>
                <a:lnTo>
                  <a:pt x="12540343" y="8806317"/>
                </a:lnTo>
                <a:cubicBezTo>
                  <a:pt x="12540343" y="9078185"/>
                  <a:pt x="12760734" y="9298576"/>
                  <a:pt x="13032603" y="9298576"/>
                </a:cubicBezTo>
                <a:lnTo>
                  <a:pt x="16071754" y="9298576"/>
                </a:lnTo>
                <a:cubicBezTo>
                  <a:pt x="16343621" y="9298576"/>
                  <a:pt x="16564014" y="9078185"/>
                  <a:pt x="16564014" y="8806317"/>
                </a:cubicBezTo>
                <a:lnTo>
                  <a:pt x="16564014" y="6837334"/>
                </a:lnTo>
                <a:cubicBezTo>
                  <a:pt x="16564014" y="6565466"/>
                  <a:pt x="16343621" y="6345074"/>
                  <a:pt x="16071754" y="6345074"/>
                </a:cubicBezTo>
                <a:close/>
                <a:moveTo>
                  <a:pt x="0" y="0"/>
                </a:moveTo>
                <a:lnTo>
                  <a:pt x="37969370" y="0"/>
                </a:lnTo>
                <a:lnTo>
                  <a:pt x="37969370" y="19812000"/>
                </a:lnTo>
                <a:lnTo>
                  <a:pt x="0" y="19812000"/>
                </a:lnTo>
                <a:close/>
              </a:path>
            </a:pathLst>
          </a:custGeom>
          <a:solidFill>
            <a:schemeClr val="accent1">
              <a:alpha val="66561"/>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spTree>
    <p:extLst>
      <p:ext uri="{BB962C8B-B14F-4D97-AF65-F5344CB8AC3E}">
        <p14:creationId xmlns:p14="http://schemas.microsoft.com/office/powerpoint/2010/main" val="1114255092"/>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Resim 22" descr="Kronometre">
            <a:extLst>
              <a:ext uri="{FF2B5EF4-FFF2-40B4-BE49-F238E27FC236}">
                <a16:creationId xmlns:a16="http://schemas.microsoft.com/office/drawing/2014/main" id="{50BA3CEB-4E75-5889-88CA-54967AC27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33" y="697321"/>
            <a:ext cx="3400481" cy="1997782"/>
          </a:xfrm>
          <a:prstGeom prst="rect">
            <a:avLst/>
          </a:prstGeom>
        </p:spPr>
      </p:pic>
      <p:sp>
        <p:nvSpPr>
          <p:cNvPr id="33" name="Rectangle 27">
            <a:extLst>
              <a:ext uri="{FF2B5EF4-FFF2-40B4-BE49-F238E27FC236}">
                <a16:creationId xmlns:a16="http://schemas.microsoft.com/office/drawing/2014/main" id="{E3B4FF89-C45F-4E24-B963-61E855708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671"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Resim 13" descr="Bilgisayarında çalışan iş insanı">
            <a:extLst>
              <a:ext uri="{FF2B5EF4-FFF2-40B4-BE49-F238E27FC236}">
                <a16:creationId xmlns:a16="http://schemas.microsoft.com/office/drawing/2014/main" id="{4D916ED4-3E97-CF49-E336-6D6FA0E1B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216" y="739522"/>
            <a:ext cx="3401568" cy="1913382"/>
          </a:xfrm>
          <a:prstGeom prst="rect">
            <a:avLst/>
          </a:prstGeom>
        </p:spPr>
      </p:pic>
      <p:sp>
        <p:nvSpPr>
          <p:cNvPr id="30" name="Rectangle 29">
            <a:extLst>
              <a:ext uri="{FF2B5EF4-FFF2-40B4-BE49-F238E27FC236}">
                <a16:creationId xmlns:a16="http://schemas.microsoft.com/office/drawing/2014/main" id="{14F25C03-EF67-4344-8AEA-7B3FA0DED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836"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Hesap makinesi ve klasörler">
            <a:extLst>
              <a:ext uri="{FF2B5EF4-FFF2-40B4-BE49-F238E27FC236}">
                <a16:creationId xmlns:a16="http://schemas.microsoft.com/office/drawing/2014/main" id="{81D9AFE6-9ADE-CAEF-9DF5-F387477E01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36" r="-2" b="-2"/>
          <a:stretch/>
        </p:blipFill>
        <p:spPr>
          <a:xfrm>
            <a:off x="8492040" y="557753"/>
            <a:ext cx="3401568" cy="2280303"/>
          </a:xfrm>
          <a:prstGeom prst="rect">
            <a:avLst/>
          </a:prstGeom>
        </p:spPr>
      </p:pic>
      <p:sp>
        <p:nvSpPr>
          <p:cNvPr id="32" name="Rectangle 31">
            <a:extLst>
              <a:ext uri="{FF2B5EF4-FFF2-40B4-BE49-F238E27FC236}">
                <a16:creationId xmlns:a16="http://schemas.microsoft.com/office/drawing/2014/main" id="{F74793DE-3651-410B-B243-8F0B1468E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59424" y="-2665476"/>
            <a:ext cx="73152" cy="121889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Resim 17" descr="Forklift 'deki kişi">
            <a:extLst>
              <a:ext uri="{FF2B5EF4-FFF2-40B4-BE49-F238E27FC236}">
                <a16:creationId xmlns:a16="http://schemas.microsoft.com/office/drawing/2014/main" id="{7E500334-5848-DB29-7818-BB627ED5B6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066" y="4024822"/>
            <a:ext cx="3401568" cy="2270546"/>
          </a:xfrm>
          <a:prstGeom prst="rect">
            <a:avLst/>
          </a:prstGeom>
        </p:spPr>
      </p:pic>
      <p:pic>
        <p:nvPicPr>
          <p:cNvPr id="16" name="Resim 15" descr="El ve beş yıldız">
            <a:extLst>
              <a:ext uri="{FF2B5EF4-FFF2-40B4-BE49-F238E27FC236}">
                <a16:creationId xmlns:a16="http://schemas.microsoft.com/office/drawing/2014/main" id="{E35E985E-42DF-D456-8EB3-F30E7E7DF2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8095" y="4024822"/>
            <a:ext cx="3401568" cy="2270546"/>
          </a:xfrm>
          <a:prstGeom prst="rect">
            <a:avLst/>
          </a:prstGeom>
        </p:spPr>
      </p:pic>
      <p:pic>
        <p:nvPicPr>
          <p:cNvPr id="5" name="İçerik Yer Tutucusu 4" descr="Jars of coin">
            <a:extLst>
              <a:ext uri="{FF2B5EF4-FFF2-40B4-BE49-F238E27FC236}">
                <a16:creationId xmlns:a16="http://schemas.microsoft.com/office/drawing/2014/main" id="{09BC928E-7A21-E781-18E2-586743D8D5B8}"/>
              </a:ext>
            </a:extLst>
          </p:cNvPr>
          <p:cNvPicPr>
            <a:picLocks noGrp="1" noChangeAspect="1"/>
          </p:cNvPicPr>
          <p:nvPr>
            <p:ph idx="1"/>
          </p:nvPr>
        </p:nvPicPr>
        <p:blipFill rotWithShape="1">
          <a:blip r:embed="rId8" cstate="print">
            <a:extLst>
              <a:ext uri="{28A0092B-C50C-407E-A947-70E740481C1C}">
                <a14:useLocalDpi xmlns:a14="http://schemas.microsoft.com/office/drawing/2010/main" val="0"/>
              </a:ext>
            </a:extLst>
          </a:blip>
          <a:srcRect l="428" r="3" b="3"/>
          <a:stretch/>
        </p:blipFill>
        <p:spPr>
          <a:xfrm>
            <a:off x="8492124" y="4019943"/>
            <a:ext cx="3401568" cy="2280304"/>
          </a:xfrm>
          <a:prstGeom prst="rect">
            <a:avLst/>
          </a:prstGeom>
        </p:spPr>
      </p:pic>
      <p:sp>
        <p:nvSpPr>
          <p:cNvPr id="26" name="Serbest Form 25">
            <a:extLst>
              <a:ext uri="{FF2B5EF4-FFF2-40B4-BE49-F238E27FC236}">
                <a16:creationId xmlns:a16="http://schemas.microsoft.com/office/drawing/2014/main" id="{923BF8D5-77A6-A721-F2C6-406FD7E06F78}"/>
              </a:ext>
            </a:extLst>
          </p:cNvPr>
          <p:cNvSpPr/>
          <p:nvPr/>
        </p:nvSpPr>
        <p:spPr>
          <a:xfrm>
            <a:off x="-12540343" y="-2652194"/>
            <a:ext cx="37969370" cy="19812000"/>
          </a:xfrm>
          <a:custGeom>
            <a:avLst/>
            <a:gdLst>
              <a:gd name="connsiteX0" fmla="*/ 13032603 w 37969370"/>
              <a:gd name="connsiteY0" fmla="*/ 6345074 h 19812000"/>
              <a:gd name="connsiteX1" fmla="*/ 12540343 w 37969370"/>
              <a:gd name="connsiteY1" fmla="*/ 6837334 h 19812000"/>
              <a:gd name="connsiteX2" fmla="*/ 12540343 w 37969370"/>
              <a:gd name="connsiteY2" fmla="*/ 8806317 h 19812000"/>
              <a:gd name="connsiteX3" fmla="*/ 13032603 w 37969370"/>
              <a:gd name="connsiteY3" fmla="*/ 9298576 h 19812000"/>
              <a:gd name="connsiteX4" fmla="*/ 16071754 w 37969370"/>
              <a:gd name="connsiteY4" fmla="*/ 9298576 h 19812000"/>
              <a:gd name="connsiteX5" fmla="*/ 16564014 w 37969370"/>
              <a:gd name="connsiteY5" fmla="*/ 8806317 h 19812000"/>
              <a:gd name="connsiteX6" fmla="*/ 16564014 w 37969370"/>
              <a:gd name="connsiteY6" fmla="*/ 6837334 h 19812000"/>
              <a:gd name="connsiteX7" fmla="*/ 16071754 w 37969370"/>
              <a:gd name="connsiteY7" fmla="*/ 6345074 h 19812000"/>
              <a:gd name="connsiteX8" fmla="*/ 0 w 37969370"/>
              <a:gd name="connsiteY8" fmla="*/ 0 h 19812000"/>
              <a:gd name="connsiteX9" fmla="*/ 37969370 w 37969370"/>
              <a:gd name="connsiteY9" fmla="*/ 0 h 19812000"/>
              <a:gd name="connsiteX10" fmla="*/ 37969370 w 37969370"/>
              <a:gd name="connsiteY10" fmla="*/ 19812000 h 19812000"/>
              <a:gd name="connsiteX11" fmla="*/ 0 w 37969370"/>
              <a:gd name="connsiteY11" fmla="*/ 19812000 h 198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69370" h="19812000">
                <a:moveTo>
                  <a:pt x="13032603" y="6345074"/>
                </a:moveTo>
                <a:cubicBezTo>
                  <a:pt x="12760734" y="6345074"/>
                  <a:pt x="12540343" y="6565466"/>
                  <a:pt x="12540343" y="6837334"/>
                </a:cubicBezTo>
                <a:lnTo>
                  <a:pt x="12540343" y="8806317"/>
                </a:lnTo>
                <a:cubicBezTo>
                  <a:pt x="12540343" y="9078185"/>
                  <a:pt x="12760734" y="9298576"/>
                  <a:pt x="13032603" y="9298576"/>
                </a:cubicBezTo>
                <a:lnTo>
                  <a:pt x="16071754" y="9298576"/>
                </a:lnTo>
                <a:cubicBezTo>
                  <a:pt x="16343621" y="9298576"/>
                  <a:pt x="16564014" y="9078185"/>
                  <a:pt x="16564014" y="8806317"/>
                </a:cubicBezTo>
                <a:lnTo>
                  <a:pt x="16564014" y="6837334"/>
                </a:lnTo>
                <a:cubicBezTo>
                  <a:pt x="16564014" y="6565466"/>
                  <a:pt x="16343621" y="6345074"/>
                  <a:pt x="16071754" y="6345074"/>
                </a:cubicBezTo>
                <a:close/>
                <a:moveTo>
                  <a:pt x="0" y="0"/>
                </a:moveTo>
                <a:lnTo>
                  <a:pt x="37969370" y="0"/>
                </a:lnTo>
                <a:lnTo>
                  <a:pt x="37969370" y="19812000"/>
                </a:lnTo>
                <a:lnTo>
                  <a:pt x="0" y="19812000"/>
                </a:lnTo>
                <a:close/>
              </a:path>
            </a:pathLst>
          </a:custGeom>
          <a:solidFill>
            <a:schemeClr val="accent1">
              <a:alpha val="66561"/>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spTree>
    <p:extLst>
      <p:ext uri="{BB962C8B-B14F-4D97-AF65-F5344CB8AC3E}">
        <p14:creationId xmlns:p14="http://schemas.microsoft.com/office/powerpoint/2010/main" val="99371234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Resim 22" descr="Kronometre">
            <a:extLst>
              <a:ext uri="{FF2B5EF4-FFF2-40B4-BE49-F238E27FC236}">
                <a16:creationId xmlns:a16="http://schemas.microsoft.com/office/drawing/2014/main" id="{50BA3CEB-4E75-5889-88CA-54967AC27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33" y="697321"/>
            <a:ext cx="3400481" cy="1997782"/>
          </a:xfrm>
          <a:prstGeom prst="rect">
            <a:avLst/>
          </a:prstGeom>
        </p:spPr>
      </p:pic>
      <p:sp>
        <p:nvSpPr>
          <p:cNvPr id="33" name="Rectangle 27">
            <a:extLst>
              <a:ext uri="{FF2B5EF4-FFF2-40B4-BE49-F238E27FC236}">
                <a16:creationId xmlns:a16="http://schemas.microsoft.com/office/drawing/2014/main" id="{E3B4FF89-C45F-4E24-B963-61E855708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671"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Resim 13" descr="Bilgisayarında çalışan iş insanı">
            <a:extLst>
              <a:ext uri="{FF2B5EF4-FFF2-40B4-BE49-F238E27FC236}">
                <a16:creationId xmlns:a16="http://schemas.microsoft.com/office/drawing/2014/main" id="{4D916ED4-3E97-CF49-E336-6D6FA0E1B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216" y="739522"/>
            <a:ext cx="3401568" cy="1913382"/>
          </a:xfrm>
          <a:prstGeom prst="rect">
            <a:avLst/>
          </a:prstGeom>
        </p:spPr>
      </p:pic>
      <p:sp>
        <p:nvSpPr>
          <p:cNvPr id="30" name="Rectangle 29">
            <a:extLst>
              <a:ext uri="{FF2B5EF4-FFF2-40B4-BE49-F238E27FC236}">
                <a16:creationId xmlns:a16="http://schemas.microsoft.com/office/drawing/2014/main" id="{14F25C03-EF67-4344-8AEA-7B3FA0DED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836"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Hesap makinesi ve klasörler">
            <a:extLst>
              <a:ext uri="{FF2B5EF4-FFF2-40B4-BE49-F238E27FC236}">
                <a16:creationId xmlns:a16="http://schemas.microsoft.com/office/drawing/2014/main" id="{81D9AFE6-9ADE-CAEF-9DF5-F387477E01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36" r="-2" b="-2"/>
          <a:stretch/>
        </p:blipFill>
        <p:spPr>
          <a:xfrm>
            <a:off x="8492040" y="557753"/>
            <a:ext cx="3401568" cy="2280303"/>
          </a:xfrm>
          <a:prstGeom prst="rect">
            <a:avLst/>
          </a:prstGeom>
        </p:spPr>
      </p:pic>
      <p:sp>
        <p:nvSpPr>
          <p:cNvPr id="32" name="Rectangle 31">
            <a:extLst>
              <a:ext uri="{FF2B5EF4-FFF2-40B4-BE49-F238E27FC236}">
                <a16:creationId xmlns:a16="http://schemas.microsoft.com/office/drawing/2014/main" id="{F74793DE-3651-410B-B243-8F0B1468E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59424" y="-2665476"/>
            <a:ext cx="73152" cy="121889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Resim 17" descr="Forklift 'deki kişi">
            <a:extLst>
              <a:ext uri="{FF2B5EF4-FFF2-40B4-BE49-F238E27FC236}">
                <a16:creationId xmlns:a16="http://schemas.microsoft.com/office/drawing/2014/main" id="{7E500334-5848-DB29-7818-BB627ED5B6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066" y="4024822"/>
            <a:ext cx="3401568" cy="2270546"/>
          </a:xfrm>
          <a:prstGeom prst="rect">
            <a:avLst/>
          </a:prstGeom>
        </p:spPr>
      </p:pic>
      <p:pic>
        <p:nvPicPr>
          <p:cNvPr id="16" name="Resim 15" descr="El ve beş yıldız">
            <a:extLst>
              <a:ext uri="{FF2B5EF4-FFF2-40B4-BE49-F238E27FC236}">
                <a16:creationId xmlns:a16="http://schemas.microsoft.com/office/drawing/2014/main" id="{E35E985E-42DF-D456-8EB3-F30E7E7DF2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8095" y="4024822"/>
            <a:ext cx="3401568" cy="2270546"/>
          </a:xfrm>
          <a:prstGeom prst="rect">
            <a:avLst/>
          </a:prstGeom>
        </p:spPr>
      </p:pic>
      <p:pic>
        <p:nvPicPr>
          <p:cNvPr id="5" name="İçerik Yer Tutucusu 4" descr="Jars of coin">
            <a:extLst>
              <a:ext uri="{FF2B5EF4-FFF2-40B4-BE49-F238E27FC236}">
                <a16:creationId xmlns:a16="http://schemas.microsoft.com/office/drawing/2014/main" id="{09BC928E-7A21-E781-18E2-586743D8D5B8}"/>
              </a:ext>
            </a:extLst>
          </p:cNvPr>
          <p:cNvPicPr>
            <a:picLocks noGrp="1" noChangeAspect="1"/>
          </p:cNvPicPr>
          <p:nvPr>
            <p:ph idx="1"/>
          </p:nvPr>
        </p:nvPicPr>
        <p:blipFill rotWithShape="1">
          <a:blip r:embed="rId8" cstate="print">
            <a:extLst>
              <a:ext uri="{28A0092B-C50C-407E-A947-70E740481C1C}">
                <a14:useLocalDpi xmlns:a14="http://schemas.microsoft.com/office/drawing/2010/main" val="0"/>
              </a:ext>
            </a:extLst>
          </a:blip>
          <a:srcRect l="428" r="3" b="3"/>
          <a:stretch/>
        </p:blipFill>
        <p:spPr>
          <a:xfrm>
            <a:off x="8492124" y="4019943"/>
            <a:ext cx="3401568" cy="2280304"/>
          </a:xfrm>
          <a:prstGeom prst="rect">
            <a:avLst/>
          </a:prstGeom>
        </p:spPr>
      </p:pic>
      <p:sp>
        <p:nvSpPr>
          <p:cNvPr id="26" name="Serbest Form 25">
            <a:extLst>
              <a:ext uri="{FF2B5EF4-FFF2-40B4-BE49-F238E27FC236}">
                <a16:creationId xmlns:a16="http://schemas.microsoft.com/office/drawing/2014/main" id="{923BF8D5-77A6-A721-F2C6-406FD7E06F78}"/>
              </a:ext>
            </a:extLst>
          </p:cNvPr>
          <p:cNvSpPr/>
          <p:nvPr/>
        </p:nvSpPr>
        <p:spPr>
          <a:xfrm>
            <a:off x="-8447315" y="-2652195"/>
            <a:ext cx="37969370" cy="19812000"/>
          </a:xfrm>
          <a:custGeom>
            <a:avLst/>
            <a:gdLst>
              <a:gd name="connsiteX0" fmla="*/ 13032603 w 37969370"/>
              <a:gd name="connsiteY0" fmla="*/ 6345074 h 19812000"/>
              <a:gd name="connsiteX1" fmla="*/ 12540343 w 37969370"/>
              <a:gd name="connsiteY1" fmla="*/ 6837334 h 19812000"/>
              <a:gd name="connsiteX2" fmla="*/ 12540343 w 37969370"/>
              <a:gd name="connsiteY2" fmla="*/ 8806317 h 19812000"/>
              <a:gd name="connsiteX3" fmla="*/ 13032603 w 37969370"/>
              <a:gd name="connsiteY3" fmla="*/ 9298576 h 19812000"/>
              <a:gd name="connsiteX4" fmla="*/ 16071754 w 37969370"/>
              <a:gd name="connsiteY4" fmla="*/ 9298576 h 19812000"/>
              <a:gd name="connsiteX5" fmla="*/ 16564014 w 37969370"/>
              <a:gd name="connsiteY5" fmla="*/ 8806317 h 19812000"/>
              <a:gd name="connsiteX6" fmla="*/ 16564014 w 37969370"/>
              <a:gd name="connsiteY6" fmla="*/ 6837334 h 19812000"/>
              <a:gd name="connsiteX7" fmla="*/ 16071754 w 37969370"/>
              <a:gd name="connsiteY7" fmla="*/ 6345074 h 19812000"/>
              <a:gd name="connsiteX8" fmla="*/ 0 w 37969370"/>
              <a:gd name="connsiteY8" fmla="*/ 0 h 19812000"/>
              <a:gd name="connsiteX9" fmla="*/ 37969370 w 37969370"/>
              <a:gd name="connsiteY9" fmla="*/ 0 h 19812000"/>
              <a:gd name="connsiteX10" fmla="*/ 37969370 w 37969370"/>
              <a:gd name="connsiteY10" fmla="*/ 19812000 h 19812000"/>
              <a:gd name="connsiteX11" fmla="*/ 0 w 37969370"/>
              <a:gd name="connsiteY11" fmla="*/ 19812000 h 198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69370" h="19812000">
                <a:moveTo>
                  <a:pt x="13032603" y="6345074"/>
                </a:moveTo>
                <a:cubicBezTo>
                  <a:pt x="12760734" y="6345074"/>
                  <a:pt x="12540343" y="6565466"/>
                  <a:pt x="12540343" y="6837334"/>
                </a:cubicBezTo>
                <a:lnTo>
                  <a:pt x="12540343" y="8806317"/>
                </a:lnTo>
                <a:cubicBezTo>
                  <a:pt x="12540343" y="9078185"/>
                  <a:pt x="12760734" y="9298576"/>
                  <a:pt x="13032603" y="9298576"/>
                </a:cubicBezTo>
                <a:lnTo>
                  <a:pt x="16071754" y="9298576"/>
                </a:lnTo>
                <a:cubicBezTo>
                  <a:pt x="16343621" y="9298576"/>
                  <a:pt x="16564014" y="9078185"/>
                  <a:pt x="16564014" y="8806317"/>
                </a:cubicBezTo>
                <a:lnTo>
                  <a:pt x="16564014" y="6837334"/>
                </a:lnTo>
                <a:cubicBezTo>
                  <a:pt x="16564014" y="6565466"/>
                  <a:pt x="16343621" y="6345074"/>
                  <a:pt x="16071754" y="6345074"/>
                </a:cubicBezTo>
                <a:close/>
                <a:moveTo>
                  <a:pt x="0" y="0"/>
                </a:moveTo>
                <a:lnTo>
                  <a:pt x="37969370" y="0"/>
                </a:lnTo>
                <a:lnTo>
                  <a:pt x="37969370" y="19812000"/>
                </a:lnTo>
                <a:lnTo>
                  <a:pt x="0" y="19812000"/>
                </a:lnTo>
                <a:close/>
              </a:path>
            </a:pathLst>
          </a:custGeom>
          <a:solidFill>
            <a:schemeClr val="accent1">
              <a:alpha val="66561"/>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spTree>
    <p:extLst>
      <p:ext uri="{BB962C8B-B14F-4D97-AF65-F5344CB8AC3E}">
        <p14:creationId xmlns:p14="http://schemas.microsoft.com/office/powerpoint/2010/main" val="2123592770"/>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Resim 22" descr="Kronometre">
            <a:extLst>
              <a:ext uri="{FF2B5EF4-FFF2-40B4-BE49-F238E27FC236}">
                <a16:creationId xmlns:a16="http://schemas.microsoft.com/office/drawing/2014/main" id="{50BA3CEB-4E75-5889-88CA-54967AC27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33" y="697321"/>
            <a:ext cx="3400481" cy="1997782"/>
          </a:xfrm>
          <a:prstGeom prst="rect">
            <a:avLst/>
          </a:prstGeom>
        </p:spPr>
      </p:pic>
      <p:sp>
        <p:nvSpPr>
          <p:cNvPr id="33" name="Rectangle 27">
            <a:extLst>
              <a:ext uri="{FF2B5EF4-FFF2-40B4-BE49-F238E27FC236}">
                <a16:creationId xmlns:a16="http://schemas.microsoft.com/office/drawing/2014/main" id="{E3B4FF89-C45F-4E24-B963-61E855708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671"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Resim 13" descr="Bilgisayarında çalışan iş insanı">
            <a:extLst>
              <a:ext uri="{FF2B5EF4-FFF2-40B4-BE49-F238E27FC236}">
                <a16:creationId xmlns:a16="http://schemas.microsoft.com/office/drawing/2014/main" id="{4D916ED4-3E97-CF49-E336-6D6FA0E1B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216" y="739522"/>
            <a:ext cx="3401568" cy="1913382"/>
          </a:xfrm>
          <a:prstGeom prst="rect">
            <a:avLst/>
          </a:prstGeom>
        </p:spPr>
      </p:pic>
      <p:sp>
        <p:nvSpPr>
          <p:cNvPr id="30" name="Rectangle 29">
            <a:extLst>
              <a:ext uri="{FF2B5EF4-FFF2-40B4-BE49-F238E27FC236}">
                <a16:creationId xmlns:a16="http://schemas.microsoft.com/office/drawing/2014/main" id="{14F25C03-EF67-4344-8AEA-7B3FA0DED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836"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Hesap makinesi ve klasörler">
            <a:extLst>
              <a:ext uri="{FF2B5EF4-FFF2-40B4-BE49-F238E27FC236}">
                <a16:creationId xmlns:a16="http://schemas.microsoft.com/office/drawing/2014/main" id="{81D9AFE6-9ADE-CAEF-9DF5-F387477E01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36" r="-2" b="-2"/>
          <a:stretch/>
        </p:blipFill>
        <p:spPr>
          <a:xfrm>
            <a:off x="8492040" y="557753"/>
            <a:ext cx="3401568" cy="2280303"/>
          </a:xfrm>
          <a:prstGeom prst="rect">
            <a:avLst/>
          </a:prstGeom>
        </p:spPr>
      </p:pic>
      <p:sp>
        <p:nvSpPr>
          <p:cNvPr id="32" name="Rectangle 31">
            <a:extLst>
              <a:ext uri="{FF2B5EF4-FFF2-40B4-BE49-F238E27FC236}">
                <a16:creationId xmlns:a16="http://schemas.microsoft.com/office/drawing/2014/main" id="{F74793DE-3651-410B-B243-8F0B1468E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59424" y="-2665476"/>
            <a:ext cx="73152" cy="121889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Resim 17" descr="Forklift 'deki kişi">
            <a:extLst>
              <a:ext uri="{FF2B5EF4-FFF2-40B4-BE49-F238E27FC236}">
                <a16:creationId xmlns:a16="http://schemas.microsoft.com/office/drawing/2014/main" id="{7E500334-5848-DB29-7818-BB627ED5B6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066" y="4024822"/>
            <a:ext cx="3401568" cy="2270546"/>
          </a:xfrm>
          <a:prstGeom prst="rect">
            <a:avLst/>
          </a:prstGeom>
        </p:spPr>
      </p:pic>
      <p:pic>
        <p:nvPicPr>
          <p:cNvPr id="16" name="Resim 15" descr="El ve beş yıldız">
            <a:extLst>
              <a:ext uri="{FF2B5EF4-FFF2-40B4-BE49-F238E27FC236}">
                <a16:creationId xmlns:a16="http://schemas.microsoft.com/office/drawing/2014/main" id="{E35E985E-42DF-D456-8EB3-F30E7E7DF2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8095" y="4024822"/>
            <a:ext cx="3401568" cy="2270546"/>
          </a:xfrm>
          <a:prstGeom prst="rect">
            <a:avLst/>
          </a:prstGeom>
        </p:spPr>
      </p:pic>
      <p:pic>
        <p:nvPicPr>
          <p:cNvPr id="5" name="İçerik Yer Tutucusu 4" descr="Jars of coin">
            <a:extLst>
              <a:ext uri="{FF2B5EF4-FFF2-40B4-BE49-F238E27FC236}">
                <a16:creationId xmlns:a16="http://schemas.microsoft.com/office/drawing/2014/main" id="{09BC928E-7A21-E781-18E2-586743D8D5B8}"/>
              </a:ext>
            </a:extLst>
          </p:cNvPr>
          <p:cNvPicPr>
            <a:picLocks noGrp="1" noChangeAspect="1"/>
          </p:cNvPicPr>
          <p:nvPr>
            <p:ph idx="1"/>
          </p:nvPr>
        </p:nvPicPr>
        <p:blipFill rotWithShape="1">
          <a:blip r:embed="rId8" cstate="print">
            <a:extLst>
              <a:ext uri="{28A0092B-C50C-407E-A947-70E740481C1C}">
                <a14:useLocalDpi xmlns:a14="http://schemas.microsoft.com/office/drawing/2010/main" val="0"/>
              </a:ext>
            </a:extLst>
          </a:blip>
          <a:srcRect l="428" r="3" b="3"/>
          <a:stretch/>
        </p:blipFill>
        <p:spPr>
          <a:xfrm>
            <a:off x="8492124" y="4019943"/>
            <a:ext cx="3401568" cy="2280304"/>
          </a:xfrm>
          <a:prstGeom prst="rect">
            <a:avLst/>
          </a:prstGeom>
        </p:spPr>
      </p:pic>
      <p:sp>
        <p:nvSpPr>
          <p:cNvPr id="26" name="Serbest Form 25">
            <a:extLst>
              <a:ext uri="{FF2B5EF4-FFF2-40B4-BE49-F238E27FC236}">
                <a16:creationId xmlns:a16="http://schemas.microsoft.com/office/drawing/2014/main" id="{923BF8D5-77A6-A721-F2C6-406FD7E06F78}"/>
              </a:ext>
            </a:extLst>
          </p:cNvPr>
          <p:cNvSpPr/>
          <p:nvPr/>
        </p:nvSpPr>
        <p:spPr>
          <a:xfrm>
            <a:off x="-4354287" y="-2652195"/>
            <a:ext cx="37969370" cy="19812000"/>
          </a:xfrm>
          <a:custGeom>
            <a:avLst/>
            <a:gdLst>
              <a:gd name="connsiteX0" fmla="*/ 13032603 w 37969370"/>
              <a:gd name="connsiteY0" fmla="*/ 6345074 h 19812000"/>
              <a:gd name="connsiteX1" fmla="*/ 12540343 w 37969370"/>
              <a:gd name="connsiteY1" fmla="*/ 6837334 h 19812000"/>
              <a:gd name="connsiteX2" fmla="*/ 12540343 w 37969370"/>
              <a:gd name="connsiteY2" fmla="*/ 8806317 h 19812000"/>
              <a:gd name="connsiteX3" fmla="*/ 13032603 w 37969370"/>
              <a:gd name="connsiteY3" fmla="*/ 9298576 h 19812000"/>
              <a:gd name="connsiteX4" fmla="*/ 16071754 w 37969370"/>
              <a:gd name="connsiteY4" fmla="*/ 9298576 h 19812000"/>
              <a:gd name="connsiteX5" fmla="*/ 16564014 w 37969370"/>
              <a:gd name="connsiteY5" fmla="*/ 8806317 h 19812000"/>
              <a:gd name="connsiteX6" fmla="*/ 16564014 w 37969370"/>
              <a:gd name="connsiteY6" fmla="*/ 6837334 h 19812000"/>
              <a:gd name="connsiteX7" fmla="*/ 16071754 w 37969370"/>
              <a:gd name="connsiteY7" fmla="*/ 6345074 h 19812000"/>
              <a:gd name="connsiteX8" fmla="*/ 0 w 37969370"/>
              <a:gd name="connsiteY8" fmla="*/ 0 h 19812000"/>
              <a:gd name="connsiteX9" fmla="*/ 37969370 w 37969370"/>
              <a:gd name="connsiteY9" fmla="*/ 0 h 19812000"/>
              <a:gd name="connsiteX10" fmla="*/ 37969370 w 37969370"/>
              <a:gd name="connsiteY10" fmla="*/ 19812000 h 19812000"/>
              <a:gd name="connsiteX11" fmla="*/ 0 w 37969370"/>
              <a:gd name="connsiteY11" fmla="*/ 19812000 h 198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69370" h="19812000">
                <a:moveTo>
                  <a:pt x="13032603" y="6345074"/>
                </a:moveTo>
                <a:cubicBezTo>
                  <a:pt x="12760734" y="6345074"/>
                  <a:pt x="12540343" y="6565466"/>
                  <a:pt x="12540343" y="6837334"/>
                </a:cubicBezTo>
                <a:lnTo>
                  <a:pt x="12540343" y="8806317"/>
                </a:lnTo>
                <a:cubicBezTo>
                  <a:pt x="12540343" y="9078185"/>
                  <a:pt x="12760734" y="9298576"/>
                  <a:pt x="13032603" y="9298576"/>
                </a:cubicBezTo>
                <a:lnTo>
                  <a:pt x="16071754" y="9298576"/>
                </a:lnTo>
                <a:cubicBezTo>
                  <a:pt x="16343621" y="9298576"/>
                  <a:pt x="16564014" y="9078185"/>
                  <a:pt x="16564014" y="8806317"/>
                </a:cubicBezTo>
                <a:lnTo>
                  <a:pt x="16564014" y="6837334"/>
                </a:lnTo>
                <a:cubicBezTo>
                  <a:pt x="16564014" y="6565466"/>
                  <a:pt x="16343621" y="6345074"/>
                  <a:pt x="16071754" y="6345074"/>
                </a:cubicBezTo>
                <a:close/>
                <a:moveTo>
                  <a:pt x="0" y="0"/>
                </a:moveTo>
                <a:lnTo>
                  <a:pt x="37969370" y="0"/>
                </a:lnTo>
                <a:lnTo>
                  <a:pt x="37969370" y="19812000"/>
                </a:lnTo>
                <a:lnTo>
                  <a:pt x="0" y="19812000"/>
                </a:lnTo>
                <a:close/>
              </a:path>
            </a:pathLst>
          </a:custGeom>
          <a:solidFill>
            <a:schemeClr val="accent1">
              <a:alpha val="66561"/>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spTree>
    <p:extLst>
      <p:ext uri="{BB962C8B-B14F-4D97-AF65-F5344CB8AC3E}">
        <p14:creationId xmlns:p14="http://schemas.microsoft.com/office/powerpoint/2010/main" val="234107076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0" y="0"/>
            <a:ext cx="12192000" cy="6858000"/>
          </a:xfrm>
        </p:spPr>
        <p:txBody>
          <a:bodyPr anchor="ctr">
            <a:noAutofit/>
          </a:bodyPr>
          <a:lstStyle/>
          <a:p>
            <a:pPr marL="0" indent="0" algn="ctr">
              <a:lnSpc>
                <a:spcPct val="150000"/>
              </a:lnSpc>
              <a:buNone/>
            </a:pPr>
            <a:r>
              <a:rPr lang="tr-TR" sz="4000" dirty="0">
                <a:solidFill>
                  <a:schemeClr val="bg1"/>
                </a:solidFill>
                <a:latin typeface="Century Gothic" panose="020B0502020202020204" pitchFamily="34" charset="0"/>
              </a:rPr>
              <a:t>Stoklar imalatçı işletmelerin toplam kıymetli varlıklarının %20 den %60 a kadar bir kısmına karşılık gelmektedir.</a:t>
            </a:r>
          </a:p>
          <a:p>
            <a:pPr>
              <a:lnSpc>
                <a:spcPct val="150000"/>
              </a:lnSpc>
              <a:buFont typeface="Wingdings" pitchFamily="2" charset="2"/>
              <a:buChar char="ü"/>
            </a:pPr>
            <a:endParaRPr lang="tr-TR" sz="32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310509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3308A90-2F84-CC4B-A45F-C0EAEFB4521D}"/>
              </a:ext>
            </a:extLst>
          </p:cNvPr>
          <p:cNvSpPr>
            <a:spLocks noGrp="1"/>
          </p:cNvSpPr>
          <p:nvPr>
            <p:ph idx="1"/>
          </p:nvPr>
        </p:nvSpPr>
        <p:spPr>
          <a:xfrm>
            <a:off x="0" y="0"/>
            <a:ext cx="12192000" cy="6858000"/>
          </a:xfrm>
        </p:spPr>
        <p:txBody>
          <a:bodyPr anchor="ctr">
            <a:normAutofit/>
          </a:bodyPr>
          <a:lstStyle/>
          <a:p>
            <a:pPr marL="0" indent="0" algn="ctr">
              <a:lnSpc>
                <a:spcPct val="150000"/>
              </a:lnSpc>
              <a:buNone/>
            </a:pPr>
            <a:r>
              <a:rPr lang="tr-TR" sz="4400" dirty="0">
                <a:latin typeface="Century Gothic" panose="020B0502020202020204" pitchFamily="34" charset="0"/>
              </a:rPr>
              <a:t>Yöneticilerin dikkati genellikle ufuktaki para üzerine yoğunlaşmıştır. Stok ise zaten elde olan bir şeydir. Halbuki stokların değeri kasanızdaki para ve çeklerden çok daha fazla ve önemlidir.</a:t>
            </a:r>
          </a:p>
        </p:txBody>
      </p:sp>
    </p:spTree>
    <p:extLst>
      <p:ext uri="{BB962C8B-B14F-4D97-AF65-F5344CB8AC3E}">
        <p14:creationId xmlns:p14="http://schemas.microsoft.com/office/powerpoint/2010/main" val="1975265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74170" y="-104504"/>
            <a:ext cx="10515600" cy="1325563"/>
          </a:xfrm>
        </p:spPr>
        <p:txBody>
          <a:bodyPr>
            <a:normAutofit/>
          </a:bodyPr>
          <a:lstStyle/>
          <a:p>
            <a:r>
              <a:rPr lang="tr-TR" sz="4000" b="1" dirty="0">
                <a:latin typeface="Century Gothic" panose="020B0502020202020204" pitchFamily="34" charset="0"/>
              </a:rPr>
              <a:t>Neden Stok Yönetimi ?</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74170" y="1221059"/>
            <a:ext cx="11606704" cy="5392628"/>
          </a:xfrm>
        </p:spPr>
        <p:txBody>
          <a:bodyPr>
            <a:noAutofit/>
          </a:bodyPr>
          <a:lstStyle/>
          <a:p>
            <a:pPr marL="492125" indent="-492125">
              <a:lnSpc>
                <a:spcPct val="150000"/>
              </a:lnSpc>
              <a:buFont typeface="Wingdings" pitchFamily="2" charset="2"/>
              <a:buChar char="ü"/>
            </a:pPr>
            <a:r>
              <a:rPr lang="tr-TR" sz="3200" dirty="0">
                <a:latin typeface="Century Gothic" panose="020B0502020202020204" pitchFamily="34" charset="0"/>
              </a:rPr>
              <a:t>Üretim sürecinin aksamadan devam etmesini sağlar,</a:t>
            </a:r>
          </a:p>
          <a:p>
            <a:pPr marL="492125" indent="-492125">
              <a:lnSpc>
                <a:spcPct val="150000"/>
              </a:lnSpc>
              <a:buFont typeface="Wingdings" pitchFamily="2" charset="2"/>
              <a:buChar char="ü"/>
            </a:pPr>
            <a:r>
              <a:rPr lang="tr-TR" sz="3200" dirty="0">
                <a:latin typeface="Century Gothic" panose="020B0502020202020204" pitchFamily="34" charset="0"/>
              </a:rPr>
              <a:t>Üretim sürecini talep dalgalanmalarına uyarlar,</a:t>
            </a:r>
          </a:p>
          <a:p>
            <a:pPr marL="492125" indent="-492125">
              <a:lnSpc>
                <a:spcPct val="150000"/>
              </a:lnSpc>
              <a:buFont typeface="Wingdings" pitchFamily="2" charset="2"/>
              <a:buChar char="ü"/>
            </a:pPr>
            <a:r>
              <a:rPr lang="tr-TR" sz="3200" dirty="0">
                <a:latin typeface="Century Gothic" panose="020B0502020202020204" pitchFamily="34" charset="0"/>
              </a:rPr>
              <a:t>Fiyat değişimlerine karşı işletmeyi korur,</a:t>
            </a:r>
          </a:p>
          <a:p>
            <a:pPr marL="492125" indent="-492125">
              <a:lnSpc>
                <a:spcPct val="150000"/>
              </a:lnSpc>
              <a:buFont typeface="Wingdings" pitchFamily="2" charset="2"/>
              <a:buChar char="ü"/>
            </a:pPr>
            <a:r>
              <a:rPr lang="tr-TR" sz="3200" dirty="0">
                <a:latin typeface="Century Gothic" panose="020B0502020202020204" pitchFamily="34" charset="0"/>
              </a:rPr>
              <a:t>Fiyatlar beklenmedik bir biçimde yükselse bile, en azından mevcut talebi veya siparişleri, geçerli koşullardan yerine getirebilir.</a:t>
            </a:r>
          </a:p>
        </p:txBody>
      </p:sp>
    </p:spTree>
    <p:extLst>
      <p:ext uri="{BB962C8B-B14F-4D97-AF65-F5344CB8AC3E}">
        <p14:creationId xmlns:p14="http://schemas.microsoft.com/office/powerpoint/2010/main" val="26794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72FBEBD6-00B4-25A9-4B9C-6F8F05408683}"/>
              </a:ext>
            </a:extLst>
          </p:cNvPr>
          <p:cNvSpPr>
            <a:spLocks noGrp="1"/>
          </p:cNvSpPr>
          <p:nvPr>
            <p:ph idx="1"/>
          </p:nvPr>
        </p:nvSpPr>
        <p:spPr>
          <a:xfrm>
            <a:off x="-1509420" y="3071307"/>
            <a:ext cx="8330543" cy="3320668"/>
          </a:xfrm>
        </p:spPr>
        <p:txBody>
          <a:bodyPr>
            <a:noAutofit/>
          </a:bodyPr>
          <a:lstStyle/>
          <a:p>
            <a:pPr marL="0" indent="0" algn="ctr">
              <a:buNone/>
            </a:pPr>
            <a:r>
              <a:rPr lang="en-US" sz="6600" b="1" dirty="0">
                <a:latin typeface="Century Gothic" panose="020B0502020202020204" pitchFamily="34" charset="0"/>
              </a:rPr>
              <a:t>Stok ve </a:t>
            </a:r>
          </a:p>
          <a:p>
            <a:pPr marL="0" indent="0" algn="ctr">
              <a:buNone/>
            </a:pPr>
            <a:r>
              <a:rPr lang="en-US" sz="6600" b="1" dirty="0" err="1">
                <a:latin typeface="Century Gothic" panose="020B0502020202020204" pitchFamily="34" charset="0"/>
              </a:rPr>
              <a:t>Envanter</a:t>
            </a:r>
            <a:r>
              <a:rPr lang="en-US" sz="6600" b="1" dirty="0">
                <a:latin typeface="Century Gothic" panose="020B0502020202020204" pitchFamily="34" charset="0"/>
              </a:rPr>
              <a:t> </a:t>
            </a:r>
          </a:p>
          <a:p>
            <a:pPr marL="0" indent="0" algn="ctr">
              <a:buNone/>
            </a:pPr>
            <a:r>
              <a:rPr lang="en-US" sz="6600" b="1" dirty="0" err="1">
                <a:latin typeface="Century Gothic" panose="020B0502020202020204" pitchFamily="34" charset="0"/>
              </a:rPr>
              <a:t>Yönetimi</a:t>
            </a:r>
            <a:endParaRPr lang="en-US" sz="6600" b="1" dirty="0">
              <a:latin typeface="Century Gothic" panose="020B0502020202020204" pitchFamily="34" charset="0"/>
            </a:endParaRPr>
          </a:p>
        </p:txBody>
      </p:sp>
      <p:pic>
        <p:nvPicPr>
          <p:cNvPr id="8" name="İçerik Yer Tutucusu 7" descr="bina, iç mekan, ardiye, antrepo, altyapı içeren bir resim&#10;&#10;Açıklama otomatik olarak oluşturuldu">
            <a:extLst>
              <a:ext uri="{FF2B5EF4-FFF2-40B4-BE49-F238E27FC236}">
                <a16:creationId xmlns:a16="http://schemas.microsoft.com/office/drawing/2014/main" id="{E9679E6C-B80E-BC05-B996-1244A38BD6E1}"/>
              </a:ext>
            </a:extLst>
          </p:cNvPr>
          <p:cNvPicPr>
            <a:picLocks noChangeAspect="1"/>
          </p:cNvPicPr>
          <p:nvPr/>
        </p:nvPicPr>
        <p:blipFill rotWithShape="1">
          <a:blip r:embed="rId2">
            <a:extLst>
              <a:ext uri="{28A0092B-C50C-407E-A947-70E740481C1C}">
                <a14:useLocalDpi xmlns:a14="http://schemas.microsoft.com/office/drawing/2010/main" val="0"/>
              </a:ext>
            </a:extLst>
          </a:blip>
          <a:srcRect l="13984" r="1906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Metin kutusu 8">
            <a:extLst>
              <a:ext uri="{FF2B5EF4-FFF2-40B4-BE49-F238E27FC236}">
                <a16:creationId xmlns:a16="http://schemas.microsoft.com/office/drawing/2014/main" id="{63F33E47-A963-E145-2043-015E044ED692}"/>
              </a:ext>
            </a:extLst>
          </p:cNvPr>
          <p:cNvSpPr txBox="1"/>
          <p:nvPr/>
        </p:nvSpPr>
        <p:spPr>
          <a:xfrm>
            <a:off x="406728" y="1501280"/>
            <a:ext cx="4306523" cy="646331"/>
          </a:xfrm>
          <a:prstGeom prst="rect">
            <a:avLst/>
          </a:prstGeom>
          <a:noFill/>
        </p:spPr>
        <p:txBody>
          <a:bodyPr wrap="square" rtlCol="0">
            <a:spAutoFit/>
          </a:bodyPr>
          <a:lstStyle/>
          <a:p>
            <a:pPr algn="ctr"/>
            <a:r>
              <a:rPr lang="tr-TR" sz="3600" dirty="0">
                <a:latin typeface="Century Gothic" panose="020B0502020202020204" pitchFamily="34" charset="0"/>
              </a:rPr>
              <a:t>Funda OYAN</a:t>
            </a:r>
          </a:p>
        </p:txBody>
      </p:sp>
    </p:spTree>
    <p:extLst>
      <p:ext uri="{BB962C8B-B14F-4D97-AF65-F5344CB8AC3E}">
        <p14:creationId xmlns:p14="http://schemas.microsoft.com/office/powerpoint/2010/main" val="774331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74170" y="-104504"/>
            <a:ext cx="10515600" cy="1325563"/>
          </a:xfrm>
        </p:spPr>
        <p:txBody>
          <a:bodyPr>
            <a:normAutofit/>
          </a:bodyPr>
          <a:lstStyle/>
          <a:p>
            <a:r>
              <a:rPr lang="tr-TR" sz="4000" b="1" dirty="0">
                <a:latin typeface="Century Gothic" panose="020B0502020202020204" pitchFamily="34" charset="0"/>
              </a:rPr>
              <a:t>Neden Stok Yönetimi ?</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74169" y="1221059"/>
            <a:ext cx="11695445" cy="5457779"/>
          </a:xfrm>
        </p:spPr>
        <p:txBody>
          <a:bodyPr>
            <a:noAutofit/>
          </a:bodyPr>
          <a:lstStyle/>
          <a:p>
            <a:pPr marL="611187" indent="-457200">
              <a:lnSpc>
                <a:spcPct val="150000"/>
              </a:lnSpc>
              <a:buFont typeface="Wingdings" pitchFamily="2" charset="2"/>
              <a:buChar char="ü"/>
            </a:pPr>
            <a:r>
              <a:rPr lang="tr-TR" sz="3200" dirty="0">
                <a:latin typeface="Century Gothic" panose="020B0502020202020204" pitchFamily="34" charset="0"/>
              </a:rPr>
              <a:t>İşgücü verimliliğini artırır,</a:t>
            </a:r>
          </a:p>
          <a:p>
            <a:pPr marL="611187" indent="-457200">
              <a:lnSpc>
                <a:spcPct val="150000"/>
              </a:lnSpc>
              <a:buFont typeface="Wingdings" pitchFamily="2" charset="2"/>
              <a:buChar char="ü"/>
            </a:pPr>
            <a:r>
              <a:rPr lang="tr-TR" sz="3200" dirty="0">
                <a:latin typeface="Century Gothic" panose="020B0502020202020204" pitchFamily="34" charset="0"/>
              </a:rPr>
              <a:t>Talep tahmininde yapılacak hatalardan doğabilecek zararların ortadan kaldırır,</a:t>
            </a:r>
          </a:p>
          <a:p>
            <a:pPr marL="611187" indent="-457200">
              <a:lnSpc>
                <a:spcPct val="150000"/>
              </a:lnSpc>
              <a:buFont typeface="Wingdings" pitchFamily="2" charset="2"/>
              <a:buChar char="ü"/>
            </a:pPr>
            <a:r>
              <a:rPr lang="tr-TR" sz="3200" dirty="0">
                <a:latin typeface="Century Gothic" panose="020B0502020202020204" pitchFamily="34" charset="0"/>
              </a:rPr>
              <a:t>Pazarlama bölümüne kolaylık sağlar,</a:t>
            </a:r>
          </a:p>
          <a:p>
            <a:pPr marL="611187" indent="-457200">
              <a:lnSpc>
                <a:spcPct val="150000"/>
              </a:lnSpc>
              <a:buFont typeface="Wingdings" pitchFamily="2" charset="2"/>
              <a:buChar char="ü"/>
            </a:pPr>
            <a:r>
              <a:rPr lang="tr-TR" sz="3200" dirty="0">
                <a:latin typeface="Century Gothic" panose="020B0502020202020204" pitchFamily="34" charset="0"/>
              </a:rPr>
              <a:t>Üretim ihtiyacını, stoksuzluğun dezavantajlarını önler.</a:t>
            </a:r>
          </a:p>
          <a:p>
            <a:pPr marL="611187" indent="-457200">
              <a:lnSpc>
                <a:spcPct val="150000"/>
              </a:lnSpc>
              <a:buFont typeface="Wingdings" pitchFamily="2" charset="2"/>
              <a:buChar char="ü"/>
            </a:pPr>
            <a:endParaRPr lang="tr-TR" sz="3200" dirty="0">
              <a:latin typeface="Century Gothic" panose="020B0502020202020204" pitchFamily="34" charset="0"/>
            </a:endParaRPr>
          </a:p>
        </p:txBody>
      </p:sp>
    </p:spTree>
    <p:extLst>
      <p:ext uri="{BB962C8B-B14F-4D97-AF65-F5344CB8AC3E}">
        <p14:creationId xmlns:p14="http://schemas.microsoft.com/office/powerpoint/2010/main" val="381104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74170" y="-104504"/>
            <a:ext cx="10515600" cy="1325563"/>
          </a:xfrm>
        </p:spPr>
        <p:txBody>
          <a:bodyPr>
            <a:normAutofit/>
          </a:bodyPr>
          <a:lstStyle/>
          <a:p>
            <a:r>
              <a:rPr lang="tr-TR" sz="4000" b="1" dirty="0">
                <a:latin typeface="Century Gothic" panose="020B0502020202020204" pitchFamily="34" charset="0"/>
              </a:rPr>
              <a:t>Neden Stok Yönetimi ?</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304800" y="1221059"/>
            <a:ext cx="11887200" cy="5242560"/>
          </a:xfrm>
        </p:spPr>
        <p:txBody>
          <a:bodyPr>
            <a:noAutofit/>
          </a:bodyPr>
          <a:lstStyle/>
          <a:p>
            <a:pPr marL="492125" indent="-492125">
              <a:lnSpc>
                <a:spcPct val="150000"/>
              </a:lnSpc>
              <a:buFont typeface="Wingdings" pitchFamily="2" charset="2"/>
              <a:buChar char="ü"/>
            </a:pPr>
            <a:r>
              <a:rPr lang="tr-TR" sz="3200" dirty="0">
                <a:latin typeface="Century Gothic" panose="020B0502020202020204" pitchFamily="34" charset="0"/>
              </a:rPr>
              <a:t>Üretim miktarını artırarak ölçek ekonomilerinden yararlanma isteği doğurur,</a:t>
            </a:r>
          </a:p>
          <a:p>
            <a:pPr marL="492125" indent="-492125">
              <a:lnSpc>
                <a:spcPct val="150000"/>
              </a:lnSpc>
              <a:buFont typeface="Wingdings" pitchFamily="2" charset="2"/>
              <a:buChar char="ü"/>
            </a:pPr>
            <a:r>
              <a:rPr lang="tr-TR" sz="3200" dirty="0">
                <a:latin typeface="Century Gothic" panose="020B0502020202020204" pitchFamily="34" charset="0"/>
              </a:rPr>
              <a:t>Sipariş maliyetlerinin minimize edilmesini sağlar,</a:t>
            </a:r>
          </a:p>
          <a:p>
            <a:pPr marL="492125" indent="-492125">
              <a:lnSpc>
                <a:spcPct val="150000"/>
              </a:lnSpc>
              <a:buFont typeface="Wingdings" pitchFamily="2" charset="2"/>
              <a:buChar char="ü"/>
            </a:pPr>
            <a:r>
              <a:rPr lang="tr-TR" sz="3200" dirty="0">
                <a:latin typeface="Century Gothic" panose="020B0502020202020204" pitchFamily="34" charset="0"/>
              </a:rPr>
              <a:t>Beklenmeyen durumlarla karşılaşıldığında sürecin iyi yönetilebilmesini sağlar,</a:t>
            </a:r>
          </a:p>
          <a:p>
            <a:pPr marL="492125" indent="-492125">
              <a:lnSpc>
                <a:spcPct val="150000"/>
              </a:lnSpc>
              <a:buFont typeface="Wingdings" pitchFamily="2" charset="2"/>
              <a:buChar char="ü"/>
            </a:pPr>
            <a:r>
              <a:rPr lang="tr-TR" sz="3200" dirty="0">
                <a:latin typeface="Century Gothic" panose="020B0502020202020204" pitchFamily="34" charset="0"/>
              </a:rPr>
              <a:t>Satış fırsatlarının kaçırılmamasını sağlar.</a:t>
            </a:r>
          </a:p>
        </p:txBody>
      </p:sp>
    </p:spTree>
    <p:extLst>
      <p:ext uri="{BB962C8B-B14F-4D97-AF65-F5344CB8AC3E}">
        <p14:creationId xmlns:p14="http://schemas.microsoft.com/office/powerpoint/2010/main" val="248378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0" y="2233632"/>
            <a:ext cx="12192000" cy="2683748"/>
          </a:xfrm>
          <a:prstGeom prst="rect">
            <a:avLst/>
          </a:prstGeom>
          <a:noFill/>
        </p:spPr>
        <p:txBody>
          <a:bodyPr wrap="square" rtlCol="0">
            <a:spAutoFit/>
          </a:bodyPr>
          <a:lstStyle/>
          <a:p>
            <a:pPr algn="ctr">
              <a:lnSpc>
                <a:spcPct val="150000"/>
              </a:lnSpc>
            </a:pPr>
            <a:r>
              <a:rPr lang="tr-TR" sz="6000" b="1" dirty="0">
                <a:solidFill>
                  <a:schemeClr val="bg1"/>
                </a:solidFill>
                <a:latin typeface="Century Gothic" panose="020B0502020202020204" pitchFamily="34" charset="0"/>
              </a:rPr>
              <a:t>STOK BULUNDURMANIN SAKINCALARI?</a:t>
            </a:r>
          </a:p>
        </p:txBody>
      </p:sp>
    </p:spTree>
    <p:extLst>
      <p:ext uri="{BB962C8B-B14F-4D97-AF65-F5344CB8AC3E}">
        <p14:creationId xmlns:p14="http://schemas.microsoft.com/office/powerpoint/2010/main" val="1054565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C45C542-EE93-0B4B-45C8-D532215C68AE}"/>
              </a:ext>
            </a:extLst>
          </p:cNvPr>
          <p:cNvSpPr>
            <a:spLocks noGrp="1"/>
          </p:cNvSpPr>
          <p:nvPr>
            <p:ph idx="1"/>
          </p:nvPr>
        </p:nvSpPr>
        <p:spPr>
          <a:xfrm>
            <a:off x="0" y="0"/>
            <a:ext cx="12192000" cy="6858000"/>
          </a:xfrm>
        </p:spPr>
        <p:txBody>
          <a:bodyPr anchor="ctr">
            <a:normAutofit/>
          </a:bodyPr>
          <a:lstStyle/>
          <a:p>
            <a:pPr marL="0" indent="0" algn="ctr">
              <a:buNone/>
            </a:pPr>
            <a:r>
              <a:rPr lang="tr-TR" sz="6600" b="1" dirty="0">
                <a:solidFill>
                  <a:schemeClr val="bg1"/>
                </a:solidFill>
                <a:latin typeface="Century Gothic" panose="020B0502020202020204" pitchFamily="34" charset="0"/>
              </a:rPr>
              <a:t>Grup Çalışması </a:t>
            </a:r>
            <a:r>
              <a:rPr lang="tr-TR" sz="6600" b="1" dirty="0">
                <a:solidFill>
                  <a:schemeClr val="bg1"/>
                </a:solidFill>
                <a:latin typeface="Century Gothic" panose="020B0502020202020204" pitchFamily="34" charset="0"/>
                <a:sym typeface="Wingdings" pitchFamily="2" charset="2"/>
              </a:rPr>
              <a:t></a:t>
            </a:r>
            <a:endParaRPr lang="tr-TR" sz="6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82795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0" y="2303970"/>
            <a:ext cx="12192000" cy="2683812"/>
          </a:xfrm>
          <a:prstGeom prst="rect">
            <a:avLst/>
          </a:prstGeom>
          <a:noFill/>
        </p:spPr>
        <p:txBody>
          <a:bodyPr wrap="square" rtlCol="0">
            <a:spAutoFit/>
          </a:bodyPr>
          <a:lstStyle/>
          <a:p>
            <a:pPr algn="ctr">
              <a:lnSpc>
                <a:spcPct val="150000"/>
              </a:lnSpc>
            </a:pPr>
            <a:r>
              <a:rPr lang="tr-TR" sz="6000" b="1" dirty="0">
                <a:solidFill>
                  <a:schemeClr val="bg1"/>
                </a:solidFill>
                <a:latin typeface="Century Gothic" panose="020B0502020202020204" pitchFamily="34" charset="0"/>
              </a:rPr>
              <a:t>FAZLA STOK BULUNDURMANIN SAKINCALARI</a:t>
            </a:r>
          </a:p>
        </p:txBody>
      </p:sp>
    </p:spTree>
    <p:extLst>
      <p:ext uri="{BB962C8B-B14F-4D97-AF65-F5344CB8AC3E}">
        <p14:creationId xmlns:p14="http://schemas.microsoft.com/office/powerpoint/2010/main" val="161718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çerik Yer Tutucusu 4" descr="çizim, kırpıntı çizim, Çizgi film, Animasyon içeren bir resim&#10;&#10;Açıklama otomatik olarak oluşturuldu">
            <a:extLst>
              <a:ext uri="{FF2B5EF4-FFF2-40B4-BE49-F238E27FC236}">
                <a16:creationId xmlns:a16="http://schemas.microsoft.com/office/drawing/2014/main" id="{8D4086B2-339C-10EF-BBF9-E6617A3CE6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799" y="0"/>
            <a:ext cx="5486400" cy="6858000"/>
          </a:xfrm>
          <a:prstGeom prst="rect">
            <a:avLst/>
          </a:prstGeom>
        </p:spPr>
      </p:pic>
    </p:spTree>
    <p:extLst>
      <p:ext uri="{BB962C8B-B14F-4D97-AF65-F5344CB8AC3E}">
        <p14:creationId xmlns:p14="http://schemas.microsoft.com/office/powerpoint/2010/main" val="974927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74170" y="-104504"/>
            <a:ext cx="10515600" cy="1325563"/>
          </a:xfrm>
        </p:spPr>
        <p:txBody>
          <a:bodyPr>
            <a:normAutofit/>
          </a:bodyPr>
          <a:lstStyle/>
          <a:p>
            <a:r>
              <a:rPr lang="tr-TR" sz="4000" b="1" dirty="0">
                <a:latin typeface="Century Gothic" panose="020B0502020202020204" pitchFamily="34" charset="0"/>
              </a:rPr>
              <a:t>Fazla Stok Bulundurmanın Sakıncaları </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48044" y="1027612"/>
            <a:ext cx="11887200" cy="5856514"/>
          </a:xfrm>
        </p:spPr>
        <p:txBody>
          <a:bodyPr>
            <a:noAutofit/>
          </a:bodyPr>
          <a:lstStyle/>
          <a:p>
            <a:pPr marL="414338" indent="-414338">
              <a:lnSpc>
                <a:spcPct val="150000"/>
              </a:lnSpc>
              <a:buFont typeface="Wingdings" pitchFamily="2" charset="2"/>
              <a:buChar char="ü"/>
            </a:pPr>
            <a:r>
              <a:rPr lang="tr-TR" dirty="0">
                <a:latin typeface="Century Gothic" panose="020B0502020202020204" pitchFamily="34" charset="0"/>
              </a:rPr>
              <a:t>Stokların fazla yer kaplama durumu ve yüksek depo yeri gideri,</a:t>
            </a:r>
          </a:p>
          <a:p>
            <a:pPr marL="414338" indent="-414338">
              <a:lnSpc>
                <a:spcPct val="150000"/>
              </a:lnSpc>
              <a:buFont typeface="Wingdings" pitchFamily="2" charset="2"/>
              <a:buChar char="ü"/>
            </a:pPr>
            <a:r>
              <a:rPr lang="tr-TR" dirty="0">
                <a:latin typeface="Century Gothic" panose="020B0502020202020204" pitchFamily="34" charset="0"/>
              </a:rPr>
              <a:t>Gereğinden çok depo personeli istihdam etme durumu,</a:t>
            </a:r>
          </a:p>
          <a:p>
            <a:pPr marL="414338" indent="-414338">
              <a:lnSpc>
                <a:spcPct val="150000"/>
              </a:lnSpc>
              <a:buFont typeface="Wingdings" pitchFamily="2" charset="2"/>
              <a:buChar char="ü"/>
            </a:pPr>
            <a:r>
              <a:rPr lang="tr-TR" dirty="0">
                <a:latin typeface="Century Gothic" panose="020B0502020202020204" pitchFamily="34" charset="0"/>
              </a:rPr>
              <a:t>Stokların bozulma, değer kaybetme, aşınma veya son kullanma tarihi gibi nedenler,</a:t>
            </a:r>
          </a:p>
          <a:p>
            <a:pPr marL="414338" indent="-414338">
              <a:lnSpc>
                <a:spcPct val="150000"/>
              </a:lnSpc>
              <a:buFont typeface="Wingdings" pitchFamily="2" charset="2"/>
              <a:buChar char="ü"/>
            </a:pPr>
            <a:r>
              <a:rPr lang="tr-TR" dirty="0">
                <a:latin typeface="Century Gothic" panose="020B0502020202020204" pitchFamily="34" charset="0"/>
              </a:rPr>
              <a:t>Yüksek sigorta giderleri,</a:t>
            </a:r>
          </a:p>
          <a:p>
            <a:pPr marL="414338" indent="-414338">
              <a:lnSpc>
                <a:spcPct val="150000"/>
              </a:lnSpc>
              <a:buFont typeface="Wingdings" pitchFamily="2" charset="2"/>
              <a:buChar char="ü"/>
            </a:pPr>
            <a:r>
              <a:rPr lang="tr-TR" dirty="0">
                <a:latin typeface="Century Gothic" panose="020B0502020202020204" pitchFamily="34" charset="0"/>
              </a:rPr>
              <a:t>Stok varlıklarının değeri üzerinden hesaplanan birim stok maliyeti.</a:t>
            </a:r>
          </a:p>
        </p:txBody>
      </p:sp>
    </p:spTree>
    <p:extLst>
      <p:ext uri="{BB962C8B-B14F-4D97-AF65-F5344CB8AC3E}">
        <p14:creationId xmlns:p14="http://schemas.microsoft.com/office/powerpoint/2010/main" val="202852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74170" y="-104504"/>
            <a:ext cx="10515600" cy="1325563"/>
          </a:xfrm>
        </p:spPr>
        <p:txBody>
          <a:bodyPr>
            <a:normAutofit/>
          </a:bodyPr>
          <a:lstStyle/>
          <a:p>
            <a:r>
              <a:rPr lang="tr-TR" sz="4000" b="1" dirty="0">
                <a:latin typeface="Century Gothic" panose="020B0502020202020204" pitchFamily="34" charset="0"/>
              </a:rPr>
              <a:t>Fazla Stok Bulundurmanın Riskleri; </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48044" y="844730"/>
            <a:ext cx="11887200" cy="5856514"/>
          </a:xfrm>
        </p:spPr>
        <p:txBody>
          <a:bodyPr>
            <a:noAutofit/>
          </a:bodyPr>
          <a:lstStyle/>
          <a:p>
            <a:pPr marL="414338" indent="-414338">
              <a:lnSpc>
                <a:spcPct val="150000"/>
              </a:lnSpc>
              <a:buFont typeface="Wingdings" pitchFamily="2" charset="2"/>
              <a:buChar char="ü"/>
            </a:pPr>
            <a:r>
              <a:rPr lang="tr-TR" dirty="0">
                <a:latin typeface="Century Gothic" panose="020B0502020202020204" pitchFamily="34" charset="0"/>
              </a:rPr>
              <a:t>Stok maliyetleri ürün maliyetlerine yansır,</a:t>
            </a:r>
          </a:p>
          <a:p>
            <a:pPr marL="414338" indent="-414338">
              <a:lnSpc>
                <a:spcPct val="150000"/>
              </a:lnSpc>
              <a:buFont typeface="Wingdings" pitchFamily="2" charset="2"/>
              <a:buChar char="ü"/>
            </a:pPr>
            <a:r>
              <a:rPr lang="tr-TR" dirty="0">
                <a:latin typeface="Century Gothic" panose="020B0502020202020204" pitchFamily="34" charset="0"/>
              </a:rPr>
              <a:t>Beklemeler artar,</a:t>
            </a:r>
          </a:p>
          <a:p>
            <a:pPr marL="414338" indent="-414338">
              <a:lnSpc>
                <a:spcPct val="150000"/>
              </a:lnSpc>
              <a:buFont typeface="Wingdings" pitchFamily="2" charset="2"/>
              <a:buChar char="ü"/>
            </a:pPr>
            <a:r>
              <a:rPr lang="tr-TR" dirty="0">
                <a:latin typeface="Century Gothic" panose="020B0502020202020204" pitchFamily="34" charset="0"/>
              </a:rPr>
              <a:t>Değişikliklerin yönetimi zorlaşır,</a:t>
            </a:r>
          </a:p>
          <a:p>
            <a:pPr marL="414338" indent="-414338">
              <a:lnSpc>
                <a:spcPct val="150000"/>
              </a:lnSpc>
              <a:buFont typeface="Wingdings" pitchFamily="2" charset="2"/>
              <a:buChar char="ü"/>
            </a:pPr>
            <a:r>
              <a:rPr lang="tr-TR" dirty="0">
                <a:latin typeface="Century Gothic" panose="020B0502020202020204" pitchFamily="34" charset="0"/>
              </a:rPr>
              <a:t>Görsel yönetim zorlaşır,</a:t>
            </a:r>
          </a:p>
          <a:p>
            <a:pPr marL="414338" indent="-414338">
              <a:lnSpc>
                <a:spcPct val="150000"/>
              </a:lnSpc>
              <a:buFont typeface="Wingdings" pitchFamily="2" charset="2"/>
              <a:buChar char="ü"/>
            </a:pPr>
            <a:r>
              <a:rPr lang="tr-TR" dirty="0">
                <a:latin typeface="Century Gothic" panose="020B0502020202020204" pitchFamily="34" charset="0"/>
              </a:rPr>
              <a:t>Dengesiz iş yükleri oluşur,</a:t>
            </a:r>
          </a:p>
          <a:p>
            <a:pPr marL="414338" indent="-414338">
              <a:lnSpc>
                <a:spcPct val="150000"/>
              </a:lnSpc>
              <a:buFont typeface="Wingdings" pitchFamily="2" charset="2"/>
              <a:buChar char="ü"/>
            </a:pPr>
            <a:r>
              <a:rPr lang="tr-TR" dirty="0">
                <a:latin typeface="Century Gothic" panose="020B0502020202020204" pitchFamily="34" charset="0"/>
              </a:rPr>
              <a:t>Yönetim tüm zamanını gündelik ve acil durumlarla uğraşmakla geçirir.</a:t>
            </a:r>
          </a:p>
          <a:p>
            <a:pPr marL="414338" indent="-414338">
              <a:lnSpc>
                <a:spcPct val="150000"/>
              </a:lnSpc>
              <a:buFont typeface="Wingdings" pitchFamily="2" charset="2"/>
              <a:buChar char="ü"/>
            </a:pPr>
            <a:endParaRPr lang="tr-TR" dirty="0">
              <a:latin typeface="Century Gothic" panose="020B0502020202020204" pitchFamily="34" charset="0"/>
            </a:endParaRPr>
          </a:p>
        </p:txBody>
      </p:sp>
    </p:spTree>
    <p:extLst>
      <p:ext uri="{BB962C8B-B14F-4D97-AF65-F5344CB8AC3E}">
        <p14:creationId xmlns:p14="http://schemas.microsoft.com/office/powerpoint/2010/main" val="356868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518A6438-B6C8-AB7D-AEF7-DF0B81E673F9}"/>
              </a:ext>
            </a:extLst>
          </p:cNvPr>
          <p:cNvSpPr txBox="1"/>
          <p:nvPr/>
        </p:nvSpPr>
        <p:spPr>
          <a:xfrm>
            <a:off x="130629" y="2215366"/>
            <a:ext cx="11887199" cy="2427268"/>
          </a:xfrm>
          <a:prstGeom prst="rect">
            <a:avLst/>
          </a:prstGeom>
          <a:noFill/>
        </p:spPr>
        <p:txBody>
          <a:bodyPr wrap="square">
            <a:spAutoFit/>
          </a:bodyPr>
          <a:lstStyle/>
          <a:p>
            <a:pPr algn="ctr">
              <a:lnSpc>
                <a:spcPct val="150000"/>
              </a:lnSpc>
            </a:pPr>
            <a:r>
              <a:rPr lang="tr-TR" sz="5400" dirty="0">
                <a:solidFill>
                  <a:schemeClr val="bg1"/>
                </a:solidFill>
                <a:latin typeface="Century Gothic" panose="020B0502020202020204" pitchFamily="34" charset="0"/>
              </a:rPr>
              <a:t>Yüksek Stoklar Gerçek Problemi Saklar !</a:t>
            </a:r>
          </a:p>
        </p:txBody>
      </p:sp>
    </p:spTree>
    <p:extLst>
      <p:ext uri="{BB962C8B-B14F-4D97-AF65-F5344CB8AC3E}">
        <p14:creationId xmlns:p14="http://schemas.microsoft.com/office/powerpoint/2010/main" val="2790074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0" y="2303970"/>
            <a:ext cx="12192000" cy="2683812"/>
          </a:xfrm>
          <a:prstGeom prst="rect">
            <a:avLst/>
          </a:prstGeom>
          <a:noFill/>
        </p:spPr>
        <p:txBody>
          <a:bodyPr wrap="square" rtlCol="0">
            <a:spAutoFit/>
          </a:bodyPr>
          <a:lstStyle/>
          <a:p>
            <a:pPr algn="ctr">
              <a:lnSpc>
                <a:spcPct val="150000"/>
              </a:lnSpc>
            </a:pPr>
            <a:r>
              <a:rPr lang="tr-TR" sz="6000" b="1" dirty="0">
                <a:solidFill>
                  <a:schemeClr val="bg1"/>
                </a:solidFill>
                <a:latin typeface="Century Gothic" panose="020B0502020202020204" pitchFamily="34" charset="0"/>
              </a:rPr>
              <a:t>AZ STOK BULUNDURMANIN SAKINCALARI</a:t>
            </a:r>
          </a:p>
        </p:txBody>
      </p:sp>
    </p:spTree>
    <p:extLst>
      <p:ext uri="{BB962C8B-B14F-4D97-AF65-F5344CB8AC3E}">
        <p14:creationId xmlns:p14="http://schemas.microsoft.com/office/powerpoint/2010/main" val="237124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İçerik Yer Tutucusu 7" descr="bina, iç mekan, ardiye, antrepo, altyapı içeren bir resim&#10;&#10;Açıklama otomatik olarak oluşturuldu">
            <a:extLst>
              <a:ext uri="{FF2B5EF4-FFF2-40B4-BE49-F238E27FC236}">
                <a16:creationId xmlns:a16="http://schemas.microsoft.com/office/drawing/2014/main" id="{E9679E6C-B80E-BC05-B996-1244A38BD6E1}"/>
              </a:ext>
            </a:extLst>
          </p:cNvPr>
          <p:cNvPicPr>
            <a:picLocks noChangeAspect="1"/>
          </p:cNvPicPr>
          <p:nvPr/>
        </p:nvPicPr>
        <p:blipFill rotWithShape="1">
          <a:blip r:embed="rId2">
            <a:extLst>
              <a:ext uri="{28A0092B-C50C-407E-A947-70E740481C1C}">
                <a14:useLocalDpi xmlns:a14="http://schemas.microsoft.com/office/drawing/2010/main" val="0"/>
              </a:ext>
            </a:extLst>
          </a:blip>
          <a:srcRect r="3182" b="-1"/>
          <a:stretch/>
        </p:blipFill>
        <p:spPr>
          <a:xfrm>
            <a:off x="20" y="10"/>
            <a:ext cx="9947062" cy="6857990"/>
          </a:xfrm>
          <a:prstGeom prst="rect">
            <a:avLst/>
          </a:prstGeom>
        </p:spPr>
      </p:pic>
      <p:sp>
        <p:nvSpPr>
          <p:cNvPr id="24" name="Freeform: Shape 23">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6" name="Freeform: Shape 25">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8" name="Freeform: Shape 2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İçerik Yer Tutucusu 2">
            <a:extLst>
              <a:ext uri="{FF2B5EF4-FFF2-40B4-BE49-F238E27FC236}">
                <a16:creationId xmlns:a16="http://schemas.microsoft.com/office/drawing/2014/main" id="{95AF0522-29BA-C947-E61E-314A8FDCB15C}"/>
              </a:ext>
            </a:extLst>
          </p:cNvPr>
          <p:cNvSpPr>
            <a:spLocks noGrp="1"/>
          </p:cNvSpPr>
          <p:nvPr>
            <p:ph idx="1"/>
          </p:nvPr>
        </p:nvSpPr>
        <p:spPr>
          <a:xfrm>
            <a:off x="7111612" y="1173329"/>
            <a:ext cx="5203456" cy="2700062"/>
          </a:xfrm>
        </p:spPr>
        <p:txBody>
          <a:bodyPr>
            <a:normAutofit/>
          </a:bodyPr>
          <a:lstStyle/>
          <a:p>
            <a:pPr marL="0" indent="0" algn="ctr">
              <a:lnSpc>
                <a:spcPct val="100000"/>
              </a:lnSpc>
              <a:buNone/>
            </a:pPr>
            <a:r>
              <a:rPr lang="tr-TR" sz="5400" b="1" dirty="0">
                <a:latin typeface="Century Gothic" panose="020B0502020202020204" pitchFamily="34" charset="0"/>
              </a:rPr>
              <a:t>Stok Ve Envanter Yönetimi</a:t>
            </a:r>
          </a:p>
        </p:txBody>
      </p:sp>
      <p:sp>
        <p:nvSpPr>
          <p:cNvPr id="4" name="Metin kutusu 3">
            <a:extLst>
              <a:ext uri="{FF2B5EF4-FFF2-40B4-BE49-F238E27FC236}">
                <a16:creationId xmlns:a16="http://schemas.microsoft.com/office/drawing/2014/main" id="{D64AFED3-C74E-4AEB-2F28-3058DECDB60D}"/>
              </a:ext>
            </a:extLst>
          </p:cNvPr>
          <p:cNvSpPr txBox="1"/>
          <p:nvPr/>
        </p:nvSpPr>
        <p:spPr>
          <a:xfrm>
            <a:off x="7848600" y="4445000"/>
            <a:ext cx="4114800" cy="769441"/>
          </a:xfrm>
          <a:prstGeom prst="rect">
            <a:avLst/>
          </a:prstGeom>
          <a:noFill/>
        </p:spPr>
        <p:txBody>
          <a:bodyPr wrap="square" rtlCol="0">
            <a:spAutoFit/>
          </a:bodyPr>
          <a:lstStyle/>
          <a:p>
            <a:pPr algn="ctr"/>
            <a:r>
              <a:rPr lang="tr-TR" sz="4400" dirty="0">
                <a:latin typeface="Century Gothic" panose="020B0502020202020204" pitchFamily="34" charset="0"/>
              </a:rPr>
              <a:t>Funda OYAN</a:t>
            </a:r>
          </a:p>
        </p:txBody>
      </p:sp>
      <p:cxnSp>
        <p:nvCxnSpPr>
          <p:cNvPr id="6" name="Düz Bağlayıcı 5">
            <a:extLst>
              <a:ext uri="{FF2B5EF4-FFF2-40B4-BE49-F238E27FC236}">
                <a16:creationId xmlns:a16="http://schemas.microsoft.com/office/drawing/2014/main" id="{F6D2220E-6913-EB52-93D7-44733473E551}"/>
              </a:ext>
            </a:extLst>
          </p:cNvPr>
          <p:cNvCxnSpPr>
            <a:cxnSpLocks/>
          </p:cNvCxnSpPr>
          <p:nvPr/>
        </p:nvCxnSpPr>
        <p:spPr>
          <a:xfrm>
            <a:off x="7148226" y="4241800"/>
            <a:ext cx="5043469"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966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176666"/>
            <a:ext cx="10515600" cy="1325563"/>
          </a:xfrm>
        </p:spPr>
        <p:txBody>
          <a:bodyPr>
            <a:normAutofit/>
          </a:bodyPr>
          <a:lstStyle/>
          <a:p>
            <a:r>
              <a:rPr lang="tr-TR" sz="4000" b="1" dirty="0">
                <a:latin typeface="Century Gothic" panose="020B0502020202020204" pitchFamily="34" charset="0"/>
              </a:rPr>
              <a:t>Az Stok Bulundurmanın Riskleri; </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383176" y="1915884"/>
            <a:ext cx="11425647" cy="3544390"/>
          </a:xfrm>
        </p:spPr>
        <p:txBody>
          <a:bodyPr>
            <a:noAutofit/>
          </a:bodyPr>
          <a:lstStyle/>
          <a:p>
            <a:pPr marL="414338" indent="-414338">
              <a:lnSpc>
                <a:spcPct val="150000"/>
              </a:lnSpc>
              <a:buFont typeface="Wingdings" pitchFamily="2" charset="2"/>
              <a:buChar char="ü"/>
            </a:pPr>
            <a:r>
              <a:rPr lang="tr-TR" sz="3200" dirty="0">
                <a:latin typeface="Century Gothic" panose="020B0502020202020204" pitchFamily="34" charset="0"/>
              </a:rPr>
              <a:t>Müşteri isteğini karşılayamama,</a:t>
            </a:r>
          </a:p>
          <a:p>
            <a:pPr marL="414338" indent="-414338">
              <a:lnSpc>
                <a:spcPct val="150000"/>
              </a:lnSpc>
              <a:buFont typeface="Wingdings" pitchFamily="2" charset="2"/>
              <a:buChar char="ü"/>
            </a:pPr>
            <a:r>
              <a:rPr lang="tr-TR" sz="3200" dirty="0">
                <a:latin typeface="Century Gothic" panose="020B0502020202020204" pitchFamily="34" charset="0"/>
              </a:rPr>
              <a:t>Hatalı veya eksik ürün gönderme riski.</a:t>
            </a:r>
          </a:p>
        </p:txBody>
      </p:sp>
    </p:spTree>
    <p:extLst>
      <p:ext uri="{BB962C8B-B14F-4D97-AF65-F5344CB8AC3E}">
        <p14:creationId xmlns:p14="http://schemas.microsoft.com/office/powerpoint/2010/main" val="359426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0" y="2739398"/>
            <a:ext cx="12192000" cy="1015663"/>
          </a:xfrm>
          <a:prstGeom prst="rect">
            <a:avLst/>
          </a:prstGeom>
          <a:noFill/>
        </p:spPr>
        <p:txBody>
          <a:bodyPr wrap="square" rtlCol="0">
            <a:spAutoFit/>
          </a:bodyPr>
          <a:lstStyle/>
          <a:p>
            <a:pPr algn="ctr"/>
            <a:r>
              <a:rPr lang="tr-TR" sz="6000" b="1" dirty="0">
                <a:solidFill>
                  <a:schemeClr val="bg1"/>
                </a:solidFill>
                <a:latin typeface="Century Gothic" panose="020B0502020202020204" pitchFamily="34" charset="0"/>
              </a:rPr>
              <a:t>STOK KONTROLÜ</a:t>
            </a:r>
          </a:p>
        </p:txBody>
      </p:sp>
    </p:spTree>
    <p:extLst>
      <p:ext uri="{BB962C8B-B14F-4D97-AF65-F5344CB8AC3E}">
        <p14:creationId xmlns:p14="http://schemas.microsoft.com/office/powerpoint/2010/main" val="2113465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304800" y="0"/>
            <a:ext cx="10515600" cy="1325563"/>
          </a:xfrm>
        </p:spPr>
        <p:txBody>
          <a:bodyPr>
            <a:normAutofit/>
          </a:bodyPr>
          <a:lstStyle/>
          <a:p>
            <a:r>
              <a:rPr lang="tr-TR" b="1" dirty="0">
                <a:latin typeface="Century Gothic" panose="020B0502020202020204" pitchFamily="34" charset="0"/>
              </a:rPr>
              <a:t>Stok Kontrolü</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556985" y="478971"/>
            <a:ext cx="11078029" cy="5302703"/>
          </a:xfrm>
        </p:spPr>
        <p:txBody>
          <a:bodyPr anchor="ctr">
            <a:noAutofit/>
          </a:bodyPr>
          <a:lstStyle/>
          <a:p>
            <a:pPr marL="595313" indent="-595313">
              <a:lnSpc>
                <a:spcPct val="150000"/>
              </a:lnSpc>
              <a:buFont typeface="Wingdings" pitchFamily="2" charset="2"/>
              <a:buChar char="ü"/>
            </a:pPr>
            <a:r>
              <a:rPr lang="tr-TR" sz="4000" dirty="0">
                <a:latin typeface="Century Gothic" panose="020B0502020202020204" pitchFamily="34" charset="0"/>
              </a:rPr>
              <a:t>Stokların para olarak değeri,</a:t>
            </a:r>
          </a:p>
          <a:p>
            <a:pPr marL="595313" indent="-595313">
              <a:lnSpc>
                <a:spcPct val="150000"/>
              </a:lnSpc>
              <a:buFont typeface="Wingdings" pitchFamily="2" charset="2"/>
              <a:buChar char="ü"/>
            </a:pPr>
            <a:r>
              <a:rPr lang="tr-TR" sz="4000" dirty="0">
                <a:latin typeface="Century Gothic" panose="020B0502020202020204" pitchFamily="34" charset="0"/>
              </a:rPr>
              <a:t>Stokların miktar olarak durumu</a:t>
            </a:r>
            <a:r>
              <a:rPr lang="tr-TR" sz="3200" dirty="0">
                <a:solidFill>
                  <a:prstClr val="black"/>
                </a:solidFill>
                <a:latin typeface="Century Gothic" panose="020B0502020202020204" pitchFamily="34" charset="0"/>
              </a:rPr>
              <a:t>.</a:t>
            </a:r>
            <a:endParaRPr lang="tr-TR" sz="4000" dirty="0">
              <a:latin typeface="Century Gothic" panose="020B0502020202020204" pitchFamily="34" charset="0"/>
            </a:endParaRPr>
          </a:p>
        </p:txBody>
      </p:sp>
    </p:spTree>
    <p:extLst>
      <p:ext uri="{BB962C8B-B14F-4D97-AF65-F5344CB8AC3E}">
        <p14:creationId xmlns:p14="http://schemas.microsoft.com/office/powerpoint/2010/main" val="357132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çizgi film, kırpıntı çizim, Çizgi film, çizim içeren bir resim&#10;&#10;Açıklama otomatik olarak oluşturuldu">
            <a:extLst>
              <a:ext uri="{FF2B5EF4-FFF2-40B4-BE49-F238E27FC236}">
                <a16:creationId xmlns:a16="http://schemas.microsoft.com/office/drawing/2014/main" id="{68EA0E47-E6DD-A6DD-D595-C7E7138520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8832" y="31752"/>
            <a:ext cx="7434335" cy="6794495"/>
          </a:xfrm>
        </p:spPr>
      </p:pic>
    </p:spTree>
    <p:extLst>
      <p:ext uri="{BB962C8B-B14F-4D97-AF65-F5344CB8AC3E}">
        <p14:creationId xmlns:p14="http://schemas.microsoft.com/office/powerpoint/2010/main" val="3435568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0" y="2739398"/>
            <a:ext cx="12192000" cy="1015663"/>
          </a:xfrm>
          <a:prstGeom prst="rect">
            <a:avLst/>
          </a:prstGeom>
          <a:noFill/>
        </p:spPr>
        <p:txBody>
          <a:bodyPr wrap="square" rtlCol="0">
            <a:spAutoFit/>
          </a:bodyPr>
          <a:lstStyle/>
          <a:p>
            <a:pPr algn="ctr"/>
            <a:r>
              <a:rPr lang="tr-TR" sz="6000" b="1" dirty="0">
                <a:solidFill>
                  <a:schemeClr val="bg1"/>
                </a:solidFill>
                <a:latin typeface="Century Gothic" panose="020B0502020202020204" pitchFamily="34" charset="0"/>
              </a:rPr>
              <a:t>NEDEN STOK KONTROLÜ ?</a:t>
            </a:r>
          </a:p>
        </p:txBody>
      </p:sp>
    </p:spTree>
    <p:extLst>
      <p:ext uri="{BB962C8B-B14F-4D97-AF65-F5344CB8AC3E}">
        <p14:creationId xmlns:p14="http://schemas.microsoft.com/office/powerpoint/2010/main" val="480548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5ADB99A-7C4C-B278-1342-0A1D5E049775}"/>
              </a:ext>
            </a:extLst>
          </p:cNvPr>
          <p:cNvSpPr>
            <a:spLocks noGrp="1"/>
          </p:cNvSpPr>
          <p:nvPr>
            <p:ph idx="1"/>
          </p:nvPr>
        </p:nvSpPr>
        <p:spPr>
          <a:xfrm>
            <a:off x="0" y="0"/>
            <a:ext cx="12192000" cy="6858000"/>
          </a:xfrm>
          <a:noFill/>
        </p:spPr>
        <p:txBody>
          <a:bodyPr anchor="ctr">
            <a:normAutofit/>
          </a:bodyPr>
          <a:lstStyle/>
          <a:p>
            <a:pPr marL="0" indent="0" algn="ctr">
              <a:buNone/>
            </a:pPr>
            <a:r>
              <a:rPr lang="tr-TR" sz="6600" b="1" dirty="0">
                <a:solidFill>
                  <a:schemeClr val="bg1"/>
                </a:solidFill>
                <a:latin typeface="Century Gothic" panose="020B0502020202020204" pitchFamily="34" charset="0"/>
              </a:rPr>
              <a:t>GRUP ÇALIŞMASI </a:t>
            </a:r>
            <a:r>
              <a:rPr lang="tr-TR" sz="6600" b="1" dirty="0">
                <a:solidFill>
                  <a:schemeClr val="bg1"/>
                </a:solidFill>
                <a:latin typeface="Century Gothic" panose="020B0502020202020204" pitchFamily="34" charset="0"/>
                <a:sym typeface="Wingdings" pitchFamily="2" charset="2"/>
              </a:rPr>
              <a:t></a:t>
            </a:r>
            <a:endParaRPr lang="tr-TR" sz="6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0872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7416" y="-217831"/>
            <a:ext cx="10515600" cy="1325563"/>
          </a:xfrm>
        </p:spPr>
        <p:txBody>
          <a:bodyPr>
            <a:normAutofit/>
          </a:bodyPr>
          <a:lstStyle/>
          <a:p>
            <a:r>
              <a:rPr lang="tr-TR" sz="3600" b="1" dirty="0">
                <a:latin typeface="Century Gothic" panose="020B0502020202020204" pitchFamily="34" charset="0"/>
              </a:rPr>
              <a:t>Neden Stok Kontrolü</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539934" y="846472"/>
            <a:ext cx="11295017" cy="5854772"/>
          </a:xfrm>
        </p:spPr>
        <p:txBody>
          <a:bodyPr anchor="ctr">
            <a:noAutofit/>
          </a:bodyPr>
          <a:lstStyle/>
          <a:p>
            <a:pPr marL="414338" indent="-414338">
              <a:lnSpc>
                <a:spcPct val="150000"/>
              </a:lnSpc>
              <a:buFont typeface="Wingdings" pitchFamily="2" charset="2"/>
              <a:buChar char="ü"/>
            </a:pPr>
            <a:r>
              <a:rPr lang="tr-TR" dirty="0">
                <a:latin typeface="Century Gothic" panose="020B0502020202020204" pitchFamily="34" charset="0"/>
              </a:rPr>
              <a:t>Esneklik</a:t>
            </a:r>
          </a:p>
          <a:p>
            <a:pPr marL="414338" indent="-414338">
              <a:lnSpc>
                <a:spcPct val="150000"/>
              </a:lnSpc>
              <a:buFont typeface="Wingdings" pitchFamily="2" charset="2"/>
              <a:buChar char="ü"/>
            </a:pPr>
            <a:r>
              <a:rPr lang="tr-TR" dirty="0">
                <a:latin typeface="Century Gothic" panose="020B0502020202020204" pitchFamily="34" charset="0"/>
              </a:rPr>
              <a:t>Stoksuzluk</a:t>
            </a:r>
          </a:p>
          <a:p>
            <a:pPr marL="414338" indent="-414338">
              <a:lnSpc>
                <a:spcPct val="150000"/>
              </a:lnSpc>
              <a:buFont typeface="Wingdings" pitchFamily="2" charset="2"/>
              <a:buChar char="ü"/>
            </a:pPr>
            <a:r>
              <a:rPr lang="tr-TR" dirty="0">
                <a:latin typeface="Century Gothic" panose="020B0502020202020204" pitchFamily="34" charset="0"/>
              </a:rPr>
              <a:t>Gerekli olmayan parçalar</a:t>
            </a:r>
          </a:p>
          <a:p>
            <a:pPr marL="414338" indent="-414338">
              <a:lnSpc>
                <a:spcPct val="150000"/>
              </a:lnSpc>
              <a:buFont typeface="Wingdings" pitchFamily="2" charset="2"/>
              <a:buChar char="ü"/>
            </a:pPr>
            <a:r>
              <a:rPr lang="tr-TR" dirty="0">
                <a:latin typeface="Century Gothic" panose="020B0502020202020204" pitchFamily="34" charset="0"/>
              </a:rPr>
              <a:t>Gereksiz ve aşırı stoklar </a:t>
            </a:r>
          </a:p>
          <a:p>
            <a:pPr marL="414338" indent="-414338">
              <a:lnSpc>
                <a:spcPct val="150000"/>
              </a:lnSpc>
              <a:buFont typeface="Wingdings" pitchFamily="2" charset="2"/>
              <a:buChar char="ü"/>
            </a:pPr>
            <a:r>
              <a:rPr lang="tr-TR" dirty="0">
                <a:latin typeface="Century Gothic" panose="020B0502020202020204" pitchFamily="34" charset="0"/>
              </a:rPr>
              <a:t>Bozulma, fire </a:t>
            </a:r>
            <a:r>
              <a:rPr lang="tr-TR" dirty="0" err="1">
                <a:latin typeface="Century Gothic" panose="020B0502020202020204" pitchFamily="34" charset="0"/>
              </a:rPr>
              <a:t>v.b</a:t>
            </a:r>
            <a:r>
              <a:rPr lang="tr-TR" dirty="0">
                <a:latin typeface="Century Gothic" panose="020B0502020202020204" pitchFamily="34" charset="0"/>
              </a:rPr>
              <a:t>. kayıplar </a:t>
            </a:r>
          </a:p>
          <a:p>
            <a:pPr marL="414338" indent="-414338">
              <a:lnSpc>
                <a:spcPct val="150000"/>
              </a:lnSpc>
              <a:buFont typeface="Wingdings" pitchFamily="2" charset="2"/>
              <a:buChar char="ü"/>
            </a:pPr>
            <a:r>
              <a:rPr lang="tr-TR" dirty="0">
                <a:latin typeface="Century Gothic" panose="020B0502020202020204" pitchFamily="34" charset="0"/>
              </a:rPr>
              <a:t>Stok kayıpları</a:t>
            </a:r>
          </a:p>
          <a:p>
            <a:pPr marL="414338" indent="-414338">
              <a:lnSpc>
                <a:spcPct val="150000"/>
              </a:lnSpc>
              <a:buFont typeface="Wingdings" pitchFamily="2" charset="2"/>
              <a:buChar char="ü"/>
            </a:pPr>
            <a:r>
              <a:rPr lang="tr-TR" dirty="0">
                <a:latin typeface="Century Gothic" panose="020B0502020202020204" pitchFamily="34" charset="0"/>
              </a:rPr>
              <a:t>Stok kayıtları</a:t>
            </a:r>
          </a:p>
          <a:p>
            <a:pPr marL="414338" indent="-414338">
              <a:lnSpc>
                <a:spcPct val="150000"/>
              </a:lnSpc>
              <a:buFont typeface="Wingdings" pitchFamily="2" charset="2"/>
              <a:buChar char="ü"/>
            </a:pPr>
            <a:r>
              <a:rPr lang="tr-TR" dirty="0">
                <a:latin typeface="Century Gothic" panose="020B0502020202020204" pitchFamily="34" charset="0"/>
              </a:rPr>
              <a:t>Talep Dalgalanmaları</a:t>
            </a:r>
          </a:p>
        </p:txBody>
      </p:sp>
    </p:spTree>
    <p:extLst>
      <p:ext uri="{BB962C8B-B14F-4D97-AF65-F5344CB8AC3E}">
        <p14:creationId xmlns:p14="http://schemas.microsoft.com/office/powerpoint/2010/main" val="333426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60D319A-B6F1-20CE-851F-538548D2401E}"/>
              </a:ext>
            </a:extLst>
          </p:cNvPr>
          <p:cNvSpPr/>
          <p:nvPr/>
        </p:nvSpPr>
        <p:spPr>
          <a:xfrm>
            <a:off x="-2632364" y="-145473"/>
            <a:ext cx="7273636" cy="7148945"/>
          </a:xfrm>
          <a:prstGeom prst="ellipse">
            <a:avLst/>
          </a:prstGeom>
          <a:noFill/>
          <a:ln w="76200">
            <a:gradFill>
              <a:gsLst>
                <a:gs pos="0">
                  <a:srgbClr val="002060"/>
                </a:gs>
                <a:gs pos="0">
                  <a:srgbClr val="002060"/>
                </a:gs>
                <a:gs pos="100000">
                  <a:schemeClr val="accent5">
                    <a:lumMod val="40000"/>
                    <a:lumOff val="60000"/>
                  </a:schemeClr>
                </a:gs>
                <a:gs pos="100000">
                  <a:schemeClr val="accent1">
                    <a:lumMod val="30000"/>
                    <a:lumOff val="70000"/>
                  </a:schemeClr>
                </a:gs>
              </a:gsLst>
              <a:lin ang="5400000" scaled="1"/>
            </a:gradFill>
          </a:ln>
          <a:effectLst>
            <a:outerShdw blurRad="50800" dist="38100" dir="18900000" algn="bl" rotWithShape="0">
              <a:prstClr val="black">
                <a:alpha val="51844"/>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p>
        </p:txBody>
      </p:sp>
      <p:sp>
        <p:nvSpPr>
          <p:cNvPr id="7" name="Sağ Ok 6">
            <a:extLst>
              <a:ext uri="{FF2B5EF4-FFF2-40B4-BE49-F238E27FC236}">
                <a16:creationId xmlns:a16="http://schemas.microsoft.com/office/drawing/2014/main" id="{2DBA3B19-00B3-9E9C-5E83-AC2975387A34}"/>
              </a:ext>
            </a:extLst>
          </p:cNvPr>
          <p:cNvSpPr/>
          <p:nvPr/>
        </p:nvSpPr>
        <p:spPr>
          <a:xfrm>
            <a:off x="4285622" y="2838045"/>
            <a:ext cx="905850" cy="792803"/>
          </a:xfrm>
          <a:prstGeom prst="rightArrow">
            <a:avLst/>
          </a:prstGeom>
          <a:solidFill>
            <a:srgbClr val="00206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a:extLst>
              <a:ext uri="{FF2B5EF4-FFF2-40B4-BE49-F238E27FC236}">
                <a16:creationId xmlns:a16="http://schemas.microsoft.com/office/drawing/2014/main" id="{4DDA1C50-B5FA-D271-CE4D-61104978E107}"/>
              </a:ext>
            </a:extLst>
          </p:cNvPr>
          <p:cNvSpPr/>
          <p:nvPr/>
        </p:nvSpPr>
        <p:spPr>
          <a:xfrm>
            <a:off x="1458115" y="6867728"/>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a:extLst>
              <a:ext uri="{FF2B5EF4-FFF2-40B4-BE49-F238E27FC236}">
                <a16:creationId xmlns:a16="http://schemas.microsoft.com/office/drawing/2014/main" id="{80D58C55-F762-226D-943E-2DE203187D65}"/>
              </a:ext>
            </a:extLst>
          </p:cNvPr>
          <p:cNvSpPr/>
          <p:nvPr/>
        </p:nvSpPr>
        <p:spPr>
          <a:xfrm>
            <a:off x="3691720" y="5279688"/>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B5577DF5-A8D6-B2C5-ED01-7AA1FFB8E4AE}"/>
              </a:ext>
            </a:extLst>
          </p:cNvPr>
          <p:cNvSpPr txBox="1"/>
          <p:nvPr/>
        </p:nvSpPr>
        <p:spPr>
          <a:xfrm>
            <a:off x="5486400" y="2740770"/>
            <a:ext cx="5466945" cy="923330"/>
          </a:xfrm>
          <a:prstGeom prst="rect">
            <a:avLst/>
          </a:prstGeom>
          <a:noFill/>
        </p:spPr>
        <p:txBody>
          <a:bodyPr wrap="square" rtlCol="0">
            <a:spAutoFit/>
          </a:bodyPr>
          <a:lstStyle/>
          <a:p>
            <a:r>
              <a:rPr lang="tr-TR" sz="5400" b="1" dirty="0">
                <a:solidFill>
                  <a:srgbClr val="002060"/>
                </a:solidFill>
                <a:latin typeface="Century Gothic" panose="020B0502020202020204" pitchFamily="34" charset="0"/>
              </a:rPr>
              <a:t>Esneklik</a:t>
            </a:r>
          </a:p>
        </p:txBody>
      </p:sp>
      <p:sp>
        <p:nvSpPr>
          <p:cNvPr id="3" name="Metin kutusu 2">
            <a:extLst>
              <a:ext uri="{FF2B5EF4-FFF2-40B4-BE49-F238E27FC236}">
                <a16:creationId xmlns:a16="http://schemas.microsoft.com/office/drawing/2014/main" id="{01690BE0-B54D-18C6-D8D4-29125E5D2404}"/>
              </a:ext>
            </a:extLst>
          </p:cNvPr>
          <p:cNvSpPr txBox="1"/>
          <p:nvPr/>
        </p:nvSpPr>
        <p:spPr>
          <a:xfrm>
            <a:off x="4817257" y="5357508"/>
            <a:ext cx="5466945"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Stoksuzluk</a:t>
            </a:r>
          </a:p>
        </p:txBody>
      </p:sp>
      <p:sp>
        <p:nvSpPr>
          <p:cNvPr id="5" name="Metin kutusu 4">
            <a:extLst>
              <a:ext uri="{FF2B5EF4-FFF2-40B4-BE49-F238E27FC236}">
                <a16:creationId xmlns:a16="http://schemas.microsoft.com/office/drawing/2014/main" id="{5E5E928A-FCC5-D58D-3EDE-61271BB286D6}"/>
              </a:ext>
            </a:extLst>
          </p:cNvPr>
          <p:cNvSpPr txBox="1"/>
          <p:nvPr/>
        </p:nvSpPr>
        <p:spPr>
          <a:xfrm>
            <a:off x="2457999" y="6960418"/>
            <a:ext cx="6588724"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Gerekli Olmayan Parçalar</a:t>
            </a:r>
          </a:p>
        </p:txBody>
      </p:sp>
    </p:spTree>
    <p:extLst>
      <p:ext uri="{BB962C8B-B14F-4D97-AF65-F5344CB8AC3E}">
        <p14:creationId xmlns:p14="http://schemas.microsoft.com/office/powerpoint/2010/main" val="3517377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60D319A-B6F1-20CE-851F-538548D2401E}"/>
              </a:ext>
            </a:extLst>
          </p:cNvPr>
          <p:cNvSpPr/>
          <p:nvPr/>
        </p:nvSpPr>
        <p:spPr>
          <a:xfrm>
            <a:off x="-2632364" y="-145473"/>
            <a:ext cx="7273636" cy="7148945"/>
          </a:xfrm>
          <a:prstGeom prst="ellipse">
            <a:avLst/>
          </a:prstGeom>
          <a:noFill/>
          <a:ln w="76200">
            <a:gradFill>
              <a:gsLst>
                <a:gs pos="0">
                  <a:srgbClr val="002060"/>
                </a:gs>
                <a:gs pos="0">
                  <a:srgbClr val="002060"/>
                </a:gs>
                <a:gs pos="100000">
                  <a:schemeClr val="accent5">
                    <a:lumMod val="40000"/>
                    <a:lumOff val="60000"/>
                  </a:schemeClr>
                </a:gs>
                <a:gs pos="100000">
                  <a:schemeClr val="accent1">
                    <a:lumMod val="30000"/>
                    <a:lumOff val="70000"/>
                  </a:schemeClr>
                </a:gs>
              </a:gsLst>
              <a:lin ang="5400000" scaled="1"/>
            </a:gradFill>
          </a:ln>
          <a:effectLst>
            <a:outerShdw blurRad="50800" dist="38100" dir="18900000" algn="bl" rotWithShape="0">
              <a:prstClr val="black">
                <a:alpha val="51844"/>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p>
        </p:txBody>
      </p:sp>
      <p:sp>
        <p:nvSpPr>
          <p:cNvPr id="7" name="Sağ Ok 6">
            <a:extLst>
              <a:ext uri="{FF2B5EF4-FFF2-40B4-BE49-F238E27FC236}">
                <a16:creationId xmlns:a16="http://schemas.microsoft.com/office/drawing/2014/main" id="{2DBA3B19-00B3-9E9C-5E83-AC2975387A34}"/>
              </a:ext>
            </a:extLst>
          </p:cNvPr>
          <p:cNvSpPr/>
          <p:nvPr/>
        </p:nvSpPr>
        <p:spPr>
          <a:xfrm>
            <a:off x="4285622" y="2838045"/>
            <a:ext cx="905850" cy="792803"/>
          </a:xfrm>
          <a:prstGeom prst="rightArrow">
            <a:avLst/>
          </a:prstGeom>
          <a:solidFill>
            <a:srgbClr val="00206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a:extLst>
              <a:ext uri="{FF2B5EF4-FFF2-40B4-BE49-F238E27FC236}">
                <a16:creationId xmlns:a16="http://schemas.microsoft.com/office/drawing/2014/main" id="{D2E606EA-6CC9-E8C0-4AF0-A1798150CCB8}"/>
              </a:ext>
            </a:extLst>
          </p:cNvPr>
          <p:cNvSpPr/>
          <p:nvPr/>
        </p:nvSpPr>
        <p:spPr>
          <a:xfrm>
            <a:off x="3633355" y="553483"/>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a:extLst>
              <a:ext uri="{FF2B5EF4-FFF2-40B4-BE49-F238E27FC236}">
                <a16:creationId xmlns:a16="http://schemas.microsoft.com/office/drawing/2014/main" id="{7603E647-0B4B-E1D6-D31C-299C6A62FD61}"/>
              </a:ext>
            </a:extLst>
          </p:cNvPr>
          <p:cNvSpPr/>
          <p:nvPr/>
        </p:nvSpPr>
        <p:spPr>
          <a:xfrm>
            <a:off x="1458115" y="-915209"/>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a:extLst>
              <a:ext uri="{FF2B5EF4-FFF2-40B4-BE49-F238E27FC236}">
                <a16:creationId xmlns:a16="http://schemas.microsoft.com/office/drawing/2014/main" id="{4DDA1C50-B5FA-D271-CE4D-61104978E107}"/>
              </a:ext>
            </a:extLst>
          </p:cNvPr>
          <p:cNvSpPr/>
          <p:nvPr/>
        </p:nvSpPr>
        <p:spPr>
          <a:xfrm>
            <a:off x="1458115" y="6867728"/>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a:extLst>
              <a:ext uri="{FF2B5EF4-FFF2-40B4-BE49-F238E27FC236}">
                <a16:creationId xmlns:a16="http://schemas.microsoft.com/office/drawing/2014/main" id="{80D58C55-F762-226D-943E-2DE203187D65}"/>
              </a:ext>
            </a:extLst>
          </p:cNvPr>
          <p:cNvSpPr/>
          <p:nvPr/>
        </p:nvSpPr>
        <p:spPr>
          <a:xfrm>
            <a:off x="3691720" y="5279688"/>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CB8CBF2A-FE8F-32D1-32E4-D9BE952E071C}"/>
              </a:ext>
            </a:extLst>
          </p:cNvPr>
          <p:cNvSpPr txBox="1"/>
          <p:nvPr/>
        </p:nvSpPr>
        <p:spPr>
          <a:xfrm>
            <a:off x="5486400" y="2740770"/>
            <a:ext cx="5466945" cy="923330"/>
          </a:xfrm>
          <a:prstGeom prst="rect">
            <a:avLst/>
          </a:prstGeom>
          <a:noFill/>
        </p:spPr>
        <p:txBody>
          <a:bodyPr wrap="square" rtlCol="0">
            <a:spAutoFit/>
          </a:bodyPr>
          <a:lstStyle/>
          <a:p>
            <a:r>
              <a:rPr lang="tr-TR" sz="5400" b="1" dirty="0">
                <a:solidFill>
                  <a:srgbClr val="002060"/>
                </a:solidFill>
                <a:latin typeface="Century Gothic" panose="020B0502020202020204" pitchFamily="34" charset="0"/>
              </a:rPr>
              <a:t>Stoksuzluk</a:t>
            </a:r>
          </a:p>
        </p:txBody>
      </p:sp>
      <p:sp>
        <p:nvSpPr>
          <p:cNvPr id="3" name="Metin kutusu 2">
            <a:extLst>
              <a:ext uri="{FF2B5EF4-FFF2-40B4-BE49-F238E27FC236}">
                <a16:creationId xmlns:a16="http://schemas.microsoft.com/office/drawing/2014/main" id="{899606B6-7459-B0EE-8D23-C3DE88736697}"/>
              </a:ext>
            </a:extLst>
          </p:cNvPr>
          <p:cNvSpPr txBox="1"/>
          <p:nvPr/>
        </p:nvSpPr>
        <p:spPr>
          <a:xfrm>
            <a:off x="4817257" y="5357508"/>
            <a:ext cx="6148099"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Gerekli Olmayan Parçalar</a:t>
            </a:r>
          </a:p>
        </p:txBody>
      </p:sp>
      <p:sp>
        <p:nvSpPr>
          <p:cNvPr id="5" name="Metin kutusu 4">
            <a:extLst>
              <a:ext uri="{FF2B5EF4-FFF2-40B4-BE49-F238E27FC236}">
                <a16:creationId xmlns:a16="http://schemas.microsoft.com/office/drawing/2014/main" id="{7A2FC385-9A90-708E-4A79-018B54C77AD4}"/>
              </a:ext>
            </a:extLst>
          </p:cNvPr>
          <p:cNvSpPr txBox="1"/>
          <p:nvPr/>
        </p:nvSpPr>
        <p:spPr>
          <a:xfrm>
            <a:off x="2457999" y="6960418"/>
            <a:ext cx="6588724"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Gereksiz ve Aşırı Stoklar</a:t>
            </a:r>
          </a:p>
        </p:txBody>
      </p:sp>
      <p:sp>
        <p:nvSpPr>
          <p:cNvPr id="6" name="Metin kutusu 5">
            <a:extLst>
              <a:ext uri="{FF2B5EF4-FFF2-40B4-BE49-F238E27FC236}">
                <a16:creationId xmlns:a16="http://schemas.microsoft.com/office/drawing/2014/main" id="{6DB4BDA0-EF10-0F50-EE56-02FD58813501}"/>
              </a:ext>
            </a:extLst>
          </p:cNvPr>
          <p:cNvSpPr txBox="1"/>
          <p:nvPr/>
        </p:nvSpPr>
        <p:spPr>
          <a:xfrm>
            <a:off x="4738547" y="626718"/>
            <a:ext cx="5466945"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Esneklik</a:t>
            </a:r>
          </a:p>
        </p:txBody>
      </p:sp>
    </p:spTree>
    <p:extLst>
      <p:ext uri="{BB962C8B-B14F-4D97-AF65-F5344CB8AC3E}">
        <p14:creationId xmlns:p14="http://schemas.microsoft.com/office/powerpoint/2010/main" val="3641670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60D319A-B6F1-20CE-851F-538548D2401E}"/>
              </a:ext>
            </a:extLst>
          </p:cNvPr>
          <p:cNvSpPr/>
          <p:nvPr/>
        </p:nvSpPr>
        <p:spPr>
          <a:xfrm>
            <a:off x="-2632364" y="-145473"/>
            <a:ext cx="7273636" cy="7148945"/>
          </a:xfrm>
          <a:prstGeom prst="ellipse">
            <a:avLst/>
          </a:prstGeom>
          <a:noFill/>
          <a:ln w="76200">
            <a:gradFill>
              <a:gsLst>
                <a:gs pos="0">
                  <a:srgbClr val="002060"/>
                </a:gs>
                <a:gs pos="0">
                  <a:srgbClr val="002060"/>
                </a:gs>
                <a:gs pos="100000">
                  <a:schemeClr val="accent5">
                    <a:lumMod val="40000"/>
                    <a:lumOff val="60000"/>
                  </a:schemeClr>
                </a:gs>
                <a:gs pos="100000">
                  <a:schemeClr val="accent1">
                    <a:lumMod val="30000"/>
                    <a:lumOff val="70000"/>
                  </a:schemeClr>
                </a:gs>
              </a:gsLst>
              <a:lin ang="5400000" scaled="1"/>
            </a:gradFill>
          </a:ln>
          <a:effectLst>
            <a:outerShdw blurRad="50800" dist="38100" dir="18900000" algn="bl" rotWithShape="0">
              <a:prstClr val="black">
                <a:alpha val="51844"/>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p>
        </p:txBody>
      </p:sp>
      <p:sp>
        <p:nvSpPr>
          <p:cNvPr id="7" name="Sağ Ok 6">
            <a:extLst>
              <a:ext uri="{FF2B5EF4-FFF2-40B4-BE49-F238E27FC236}">
                <a16:creationId xmlns:a16="http://schemas.microsoft.com/office/drawing/2014/main" id="{2DBA3B19-00B3-9E9C-5E83-AC2975387A34}"/>
              </a:ext>
            </a:extLst>
          </p:cNvPr>
          <p:cNvSpPr/>
          <p:nvPr/>
        </p:nvSpPr>
        <p:spPr>
          <a:xfrm>
            <a:off x="4285622" y="2838045"/>
            <a:ext cx="905850" cy="792803"/>
          </a:xfrm>
          <a:prstGeom prst="rightArrow">
            <a:avLst/>
          </a:prstGeom>
          <a:solidFill>
            <a:srgbClr val="00206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a:extLst>
              <a:ext uri="{FF2B5EF4-FFF2-40B4-BE49-F238E27FC236}">
                <a16:creationId xmlns:a16="http://schemas.microsoft.com/office/drawing/2014/main" id="{D2E606EA-6CC9-E8C0-4AF0-A1798150CCB8}"/>
              </a:ext>
            </a:extLst>
          </p:cNvPr>
          <p:cNvSpPr/>
          <p:nvPr/>
        </p:nvSpPr>
        <p:spPr>
          <a:xfrm>
            <a:off x="3633355" y="553483"/>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a:extLst>
              <a:ext uri="{FF2B5EF4-FFF2-40B4-BE49-F238E27FC236}">
                <a16:creationId xmlns:a16="http://schemas.microsoft.com/office/drawing/2014/main" id="{7603E647-0B4B-E1D6-D31C-299C6A62FD61}"/>
              </a:ext>
            </a:extLst>
          </p:cNvPr>
          <p:cNvSpPr/>
          <p:nvPr/>
        </p:nvSpPr>
        <p:spPr>
          <a:xfrm>
            <a:off x="1458115" y="-915209"/>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a:extLst>
              <a:ext uri="{FF2B5EF4-FFF2-40B4-BE49-F238E27FC236}">
                <a16:creationId xmlns:a16="http://schemas.microsoft.com/office/drawing/2014/main" id="{4DDA1C50-B5FA-D271-CE4D-61104978E107}"/>
              </a:ext>
            </a:extLst>
          </p:cNvPr>
          <p:cNvSpPr/>
          <p:nvPr/>
        </p:nvSpPr>
        <p:spPr>
          <a:xfrm>
            <a:off x="1458115" y="6867728"/>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a:extLst>
              <a:ext uri="{FF2B5EF4-FFF2-40B4-BE49-F238E27FC236}">
                <a16:creationId xmlns:a16="http://schemas.microsoft.com/office/drawing/2014/main" id="{80D58C55-F762-226D-943E-2DE203187D65}"/>
              </a:ext>
            </a:extLst>
          </p:cNvPr>
          <p:cNvSpPr/>
          <p:nvPr/>
        </p:nvSpPr>
        <p:spPr>
          <a:xfrm>
            <a:off x="3691720" y="5279688"/>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CB8CBF2A-FE8F-32D1-32E4-D9BE952E071C}"/>
              </a:ext>
            </a:extLst>
          </p:cNvPr>
          <p:cNvSpPr txBox="1"/>
          <p:nvPr/>
        </p:nvSpPr>
        <p:spPr>
          <a:xfrm>
            <a:off x="5350213" y="2357283"/>
            <a:ext cx="6361889" cy="1754326"/>
          </a:xfrm>
          <a:prstGeom prst="rect">
            <a:avLst/>
          </a:prstGeom>
          <a:noFill/>
        </p:spPr>
        <p:txBody>
          <a:bodyPr wrap="square" rtlCol="0">
            <a:spAutoFit/>
          </a:bodyPr>
          <a:lstStyle/>
          <a:p>
            <a:pPr algn="ctr"/>
            <a:r>
              <a:rPr lang="tr-TR" sz="5400" b="1" dirty="0">
                <a:solidFill>
                  <a:srgbClr val="002060"/>
                </a:solidFill>
                <a:latin typeface="Century Gothic" panose="020B0502020202020204" pitchFamily="34" charset="0"/>
              </a:rPr>
              <a:t>Gerekli Olmayan Parçalar</a:t>
            </a:r>
          </a:p>
        </p:txBody>
      </p:sp>
      <p:sp>
        <p:nvSpPr>
          <p:cNvPr id="3" name="Metin kutusu 2">
            <a:extLst>
              <a:ext uri="{FF2B5EF4-FFF2-40B4-BE49-F238E27FC236}">
                <a16:creationId xmlns:a16="http://schemas.microsoft.com/office/drawing/2014/main" id="{899606B6-7459-B0EE-8D23-C3DE88736697}"/>
              </a:ext>
            </a:extLst>
          </p:cNvPr>
          <p:cNvSpPr txBox="1"/>
          <p:nvPr/>
        </p:nvSpPr>
        <p:spPr>
          <a:xfrm>
            <a:off x="4817257" y="5357508"/>
            <a:ext cx="6148099"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Gereksiz ve Aşırı Stoklar</a:t>
            </a:r>
          </a:p>
        </p:txBody>
      </p:sp>
      <p:sp>
        <p:nvSpPr>
          <p:cNvPr id="5" name="Metin kutusu 4">
            <a:extLst>
              <a:ext uri="{FF2B5EF4-FFF2-40B4-BE49-F238E27FC236}">
                <a16:creationId xmlns:a16="http://schemas.microsoft.com/office/drawing/2014/main" id="{7A2FC385-9A90-708E-4A79-018B54C77AD4}"/>
              </a:ext>
            </a:extLst>
          </p:cNvPr>
          <p:cNvSpPr txBox="1"/>
          <p:nvPr/>
        </p:nvSpPr>
        <p:spPr>
          <a:xfrm>
            <a:off x="2457999" y="6960418"/>
            <a:ext cx="6588724"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Bozulma, Fire Gibi Kayıplar</a:t>
            </a:r>
          </a:p>
        </p:txBody>
      </p:sp>
      <p:sp>
        <p:nvSpPr>
          <p:cNvPr id="6" name="Metin kutusu 5">
            <a:extLst>
              <a:ext uri="{FF2B5EF4-FFF2-40B4-BE49-F238E27FC236}">
                <a16:creationId xmlns:a16="http://schemas.microsoft.com/office/drawing/2014/main" id="{6DB4BDA0-EF10-0F50-EE56-02FD58813501}"/>
              </a:ext>
            </a:extLst>
          </p:cNvPr>
          <p:cNvSpPr txBox="1"/>
          <p:nvPr/>
        </p:nvSpPr>
        <p:spPr>
          <a:xfrm>
            <a:off x="4738547" y="626718"/>
            <a:ext cx="5466945"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Stoksuzluk</a:t>
            </a:r>
          </a:p>
        </p:txBody>
      </p:sp>
      <p:sp>
        <p:nvSpPr>
          <p:cNvPr id="12" name="Metin kutusu 11">
            <a:extLst>
              <a:ext uri="{FF2B5EF4-FFF2-40B4-BE49-F238E27FC236}">
                <a16:creationId xmlns:a16="http://schemas.microsoft.com/office/drawing/2014/main" id="{14E71DF4-3434-6A23-3510-C2F2D8B19676}"/>
              </a:ext>
            </a:extLst>
          </p:cNvPr>
          <p:cNvSpPr txBox="1"/>
          <p:nvPr/>
        </p:nvSpPr>
        <p:spPr>
          <a:xfrm>
            <a:off x="2457999" y="-853506"/>
            <a:ext cx="5466945"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Esneklik</a:t>
            </a:r>
          </a:p>
        </p:txBody>
      </p:sp>
    </p:spTree>
    <p:extLst>
      <p:ext uri="{BB962C8B-B14F-4D97-AF65-F5344CB8AC3E}">
        <p14:creationId xmlns:p14="http://schemas.microsoft.com/office/powerpoint/2010/main" val="436795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0D88DE0-08DC-7376-F209-C71D525C20A2}"/>
              </a:ext>
            </a:extLst>
          </p:cNvPr>
          <p:cNvSpPr>
            <a:spLocks noGrp="1"/>
          </p:cNvSpPr>
          <p:nvPr>
            <p:ph idx="1"/>
          </p:nvPr>
        </p:nvSpPr>
        <p:spPr>
          <a:xfrm>
            <a:off x="0" y="0"/>
            <a:ext cx="12192000" cy="6858000"/>
          </a:xfrm>
        </p:spPr>
        <p:txBody>
          <a:bodyPr anchor="ctr">
            <a:normAutofit/>
          </a:bodyPr>
          <a:lstStyle/>
          <a:p>
            <a:pPr marL="0" indent="0" algn="ctr">
              <a:buNone/>
            </a:pPr>
            <a:r>
              <a:rPr lang="tr-TR" sz="6600" b="1" dirty="0">
                <a:solidFill>
                  <a:schemeClr val="bg1"/>
                </a:solidFill>
                <a:latin typeface="Century Gothic" panose="020B0502020202020204" pitchFamily="34" charset="0"/>
              </a:rPr>
              <a:t>Tanışma </a:t>
            </a:r>
            <a:r>
              <a:rPr lang="tr-TR" sz="6600" b="1" dirty="0">
                <a:solidFill>
                  <a:schemeClr val="bg1"/>
                </a:solidFill>
                <a:latin typeface="Century Gothic" panose="020B0502020202020204" pitchFamily="34" charset="0"/>
                <a:sym typeface="Wingdings" pitchFamily="2" charset="2"/>
              </a:rPr>
              <a:t></a:t>
            </a:r>
            <a:endParaRPr lang="tr-TR" sz="6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37454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60D319A-B6F1-20CE-851F-538548D2401E}"/>
              </a:ext>
            </a:extLst>
          </p:cNvPr>
          <p:cNvSpPr/>
          <p:nvPr/>
        </p:nvSpPr>
        <p:spPr>
          <a:xfrm>
            <a:off x="-2632364" y="-145473"/>
            <a:ext cx="7273636" cy="7148945"/>
          </a:xfrm>
          <a:prstGeom prst="ellipse">
            <a:avLst/>
          </a:prstGeom>
          <a:noFill/>
          <a:ln w="76200">
            <a:gradFill>
              <a:gsLst>
                <a:gs pos="0">
                  <a:srgbClr val="002060"/>
                </a:gs>
                <a:gs pos="0">
                  <a:srgbClr val="002060"/>
                </a:gs>
                <a:gs pos="100000">
                  <a:schemeClr val="accent5">
                    <a:lumMod val="40000"/>
                    <a:lumOff val="60000"/>
                  </a:schemeClr>
                </a:gs>
                <a:gs pos="100000">
                  <a:schemeClr val="accent1">
                    <a:lumMod val="30000"/>
                    <a:lumOff val="70000"/>
                  </a:schemeClr>
                </a:gs>
              </a:gsLst>
              <a:lin ang="5400000" scaled="1"/>
            </a:gradFill>
          </a:ln>
          <a:effectLst>
            <a:outerShdw blurRad="50800" dist="38100" dir="18900000" algn="bl" rotWithShape="0">
              <a:prstClr val="black">
                <a:alpha val="51844"/>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p>
        </p:txBody>
      </p:sp>
      <p:sp>
        <p:nvSpPr>
          <p:cNvPr id="7" name="Sağ Ok 6">
            <a:extLst>
              <a:ext uri="{FF2B5EF4-FFF2-40B4-BE49-F238E27FC236}">
                <a16:creationId xmlns:a16="http://schemas.microsoft.com/office/drawing/2014/main" id="{2DBA3B19-00B3-9E9C-5E83-AC2975387A34}"/>
              </a:ext>
            </a:extLst>
          </p:cNvPr>
          <p:cNvSpPr/>
          <p:nvPr/>
        </p:nvSpPr>
        <p:spPr>
          <a:xfrm>
            <a:off x="4285622" y="2838045"/>
            <a:ext cx="905850" cy="792803"/>
          </a:xfrm>
          <a:prstGeom prst="rightArrow">
            <a:avLst/>
          </a:prstGeom>
          <a:solidFill>
            <a:srgbClr val="00206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a:extLst>
              <a:ext uri="{FF2B5EF4-FFF2-40B4-BE49-F238E27FC236}">
                <a16:creationId xmlns:a16="http://schemas.microsoft.com/office/drawing/2014/main" id="{D2E606EA-6CC9-E8C0-4AF0-A1798150CCB8}"/>
              </a:ext>
            </a:extLst>
          </p:cNvPr>
          <p:cNvSpPr/>
          <p:nvPr/>
        </p:nvSpPr>
        <p:spPr>
          <a:xfrm>
            <a:off x="3633355" y="553483"/>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a:extLst>
              <a:ext uri="{FF2B5EF4-FFF2-40B4-BE49-F238E27FC236}">
                <a16:creationId xmlns:a16="http://schemas.microsoft.com/office/drawing/2014/main" id="{7603E647-0B4B-E1D6-D31C-299C6A62FD61}"/>
              </a:ext>
            </a:extLst>
          </p:cNvPr>
          <p:cNvSpPr/>
          <p:nvPr/>
        </p:nvSpPr>
        <p:spPr>
          <a:xfrm>
            <a:off x="1458115" y="-915209"/>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a:extLst>
              <a:ext uri="{FF2B5EF4-FFF2-40B4-BE49-F238E27FC236}">
                <a16:creationId xmlns:a16="http://schemas.microsoft.com/office/drawing/2014/main" id="{4DDA1C50-B5FA-D271-CE4D-61104978E107}"/>
              </a:ext>
            </a:extLst>
          </p:cNvPr>
          <p:cNvSpPr/>
          <p:nvPr/>
        </p:nvSpPr>
        <p:spPr>
          <a:xfrm>
            <a:off x="1458115" y="6867728"/>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a:extLst>
              <a:ext uri="{FF2B5EF4-FFF2-40B4-BE49-F238E27FC236}">
                <a16:creationId xmlns:a16="http://schemas.microsoft.com/office/drawing/2014/main" id="{80D58C55-F762-226D-943E-2DE203187D65}"/>
              </a:ext>
            </a:extLst>
          </p:cNvPr>
          <p:cNvSpPr/>
          <p:nvPr/>
        </p:nvSpPr>
        <p:spPr>
          <a:xfrm>
            <a:off x="3691720" y="5279688"/>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CB8CBF2A-FE8F-32D1-32E4-D9BE952E071C}"/>
              </a:ext>
            </a:extLst>
          </p:cNvPr>
          <p:cNvSpPr txBox="1"/>
          <p:nvPr/>
        </p:nvSpPr>
        <p:spPr>
          <a:xfrm>
            <a:off x="5350213" y="2357283"/>
            <a:ext cx="6361889" cy="1754326"/>
          </a:xfrm>
          <a:prstGeom prst="rect">
            <a:avLst/>
          </a:prstGeom>
          <a:noFill/>
        </p:spPr>
        <p:txBody>
          <a:bodyPr wrap="square" rtlCol="0">
            <a:spAutoFit/>
          </a:bodyPr>
          <a:lstStyle/>
          <a:p>
            <a:pPr algn="ctr"/>
            <a:r>
              <a:rPr lang="tr-TR" sz="5400" b="1" dirty="0">
                <a:solidFill>
                  <a:srgbClr val="002060"/>
                </a:solidFill>
                <a:latin typeface="Century Gothic" panose="020B0502020202020204" pitchFamily="34" charset="0"/>
              </a:rPr>
              <a:t>Gereksiz ve Aşırı Stoklar</a:t>
            </a:r>
          </a:p>
        </p:txBody>
      </p:sp>
      <p:sp>
        <p:nvSpPr>
          <p:cNvPr id="3" name="Metin kutusu 2">
            <a:extLst>
              <a:ext uri="{FF2B5EF4-FFF2-40B4-BE49-F238E27FC236}">
                <a16:creationId xmlns:a16="http://schemas.microsoft.com/office/drawing/2014/main" id="{899606B6-7459-B0EE-8D23-C3DE88736697}"/>
              </a:ext>
            </a:extLst>
          </p:cNvPr>
          <p:cNvSpPr txBox="1"/>
          <p:nvPr/>
        </p:nvSpPr>
        <p:spPr>
          <a:xfrm>
            <a:off x="4817257" y="5357508"/>
            <a:ext cx="6148099"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Bozulma, Fire Gibi Kayıplar</a:t>
            </a:r>
          </a:p>
        </p:txBody>
      </p:sp>
      <p:sp>
        <p:nvSpPr>
          <p:cNvPr id="5" name="Metin kutusu 4">
            <a:extLst>
              <a:ext uri="{FF2B5EF4-FFF2-40B4-BE49-F238E27FC236}">
                <a16:creationId xmlns:a16="http://schemas.microsoft.com/office/drawing/2014/main" id="{7A2FC385-9A90-708E-4A79-018B54C77AD4}"/>
              </a:ext>
            </a:extLst>
          </p:cNvPr>
          <p:cNvSpPr txBox="1"/>
          <p:nvPr/>
        </p:nvSpPr>
        <p:spPr>
          <a:xfrm>
            <a:off x="2457999" y="6960418"/>
            <a:ext cx="6588724"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Stok Kayıpları</a:t>
            </a:r>
          </a:p>
        </p:txBody>
      </p:sp>
      <p:sp>
        <p:nvSpPr>
          <p:cNvPr id="6" name="Metin kutusu 5">
            <a:extLst>
              <a:ext uri="{FF2B5EF4-FFF2-40B4-BE49-F238E27FC236}">
                <a16:creationId xmlns:a16="http://schemas.microsoft.com/office/drawing/2014/main" id="{6DB4BDA0-EF10-0F50-EE56-02FD58813501}"/>
              </a:ext>
            </a:extLst>
          </p:cNvPr>
          <p:cNvSpPr txBox="1"/>
          <p:nvPr/>
        </p:nvSpPr>
        <p:spPr>
          <a:xfrm>
            <a:off x="4738547" y="626718"/>
            <a:ext cx="6361889"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Gerekli Olmayan Parçalar</a:t>
            </a:r>
          </a:p>
        </p:txBody>
      </p:sp>
      <p:sp>
        <p:nvSpPr>
          <p:cNvPr id="12" name="Metin kutusu 11">
            <a:extLst>
              <a:ext uri="{FF2B5EF4-FFF2-40B4-BE49-F238E27FC236}">
                <a16:creationId xmlns:a16="http://schemas.microsoft.com/office/drawing/2014/main" id="{14E71DF4-3434-6A23-3510-C2F2D8B19676}"/>
              </a:ext>
            </a:extLst>
          </p:cNvPr>
          <p:cNvSpPr txBox="1"/>
          <p:nvPr/>
        </p:nvSpPr>
        <p:spPr>
          <a:xfrm>
            <a:off x="2457999" y="-853506"/>
            <a:ext cx="5466945"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Stoksuzluk</a:t>
            </a:r>
          </a:p>
        </p:txBody>
      </p:sp>
    </p:spTree>
    <p:extLst>
      <p:ext uri="{BB962C8B-B14F-4D97-AF65-F5344CB8AC3E}">
        <p14:creationId xmlns:p14="http://schemas.microsoft.com/office/powerpoint/2010/main" val="744188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60D319A-B6F1-20CE-851F-538548D2401E}"/>
              </a:ext>
            </a:extLst>
          </p:cNvPr>
          <p:cNvSpPr/>
          <p:nvPr/>
        </p:nvSpPr>
        <p:spPr>
          <a:xfrm>
            <a:off x="-2632364" y="-145473"/>
            <a:ext cx="7273636" cy="7148945"/>
          </a:xfrm>
          <a:prstGeom prst="ellipse">
            <a:avLst/>
          </a:prstGeom>
          <a:noFill/>
          <a:ln w="76200">
            <a:gradFill>
              <a:gsLst>
                <a:gs pos="0">
                  <a:srgbClr val="002060"/>
                </a:gs>
                <a:gs pos="0">
                  <a:srgbClr val="002060"/>
                </a:gs>
                <a:gs pos="100000">
                  <a:schemeClr val="accent5">
                    <a:lumMod val="40000"/>
                    <a:lumOff val="60000"/>
                  </a:schemeClr>
                </a:gs>
                <a:gs pos="100000">
                  <a:schemeClr val="accent1">
                    <a:lumMod val="30000"/>
                    <a:lumOff val="70000"/>
                  </a:schemeClr>
                </a:gs>
              </a:gsLst>
              <a:lin ang="5400000" scaled="1"/>
            </a:gradFill>
          </a:ln>
          <a:effectLst>
            <a:outerShdw blurRad="50800" dist="38100" dir="18900000" algn="bl" rotWithShape="0">
              <a:prstClr val="black">
                <a:alpha val="51844"/>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p>
        </p:txBody>
      </p:sp>
      <p:sp>
        <p:nvSpPr>
          <p:cNvPr id="7" name="Sağ Ok 6">
            <a:extLst>
              <a:ext uri="{FF2B5EF4-FFF2-40B4-BE49-F238E27FC236}">
                <a16:creationId xmlns:a16="http://schemas.microsoft.com/office/drawing/2014/main" id="{2DBA3B19-00B3-9E9C-5E83-AC2975387A34}"/>
              </a:ext>
            </a:extLst>
          </p:cNvPr>
          <p:cNvSpPr/>
          <p:nvPr/>
        </p:nvSpPr>
        <p:spPr>
          <a:xfrm>
            <a:off x="4285622" y="2838045"/>
            <a:ext cx="905850" cy="792803"/>
          </a:xfrm>
          <a:prstGeom prst="rightArrow">
            <a:avLst/>
          </a:prstGeom>
          <a:solidFill>
            <a:srgbClr val="00206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a:extLst>
              <a:ext uri="{FF2B5EF4-FFF2-40B4-BE49-F238E27FC236}">
                <a16:creationId xmlns:a16="http://schemas.microsoft.com/office/drawing/2014/main" id="{D2E606EA-6CC9-E8C0-4AF0-A1798150CCB8}"/>
              </a:ext>
            </a:extLst>
          </p:cNvPr>
          <p:cNvSpPr/>
          <p:nvPr/>
        </p:nvSpPr>
        <p:spPr>
          <a:xfrm>
            <a:off x="3633355" y="553483"/>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a:extLst>
              <a:ext uri="{FF2B5EF4-FFF2-40B4-BE49-F238E27FC236}">
                <a16:creationId xmlns:a16="http://schemas.microsoft.com/office/drawing/2014/main" id="{7603E647-0B4B-E1D6-D31C-299C6A62FD61}"/>
              </a:ext>
            </a:extLst>
          </p:cNvPr>
          <p:cNvSpPr/>
          <p:nvPr/>
        </p:nvSpPr>
        <p:spPr>
          <a:xfrm>
            <a:off x="1458115" y="-915209"/>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a:extLst>
              <a:ext uri="{FF2B5EF4-FFF2-40B4-BE49-F238E27FC236}">
                <a16:creationId xmlns:a16="http://schemas.microsoft.com/office/drawing/2014/main" id="{4DDA1C50-B5FA-D271-CE4D-61104978E107}"/>
              </a:ext>
            </a:extLst>
          </p:cNvPr>
          <p:cNvSpPr/>
          <p:nvPr/>
        </p:nvSpPr>
        <p:spPr>
          <a:xfrm>
            <a:off x="1458115" y="6867728"/>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a:extLst>
              <a:ext uri="{FF2B5EF4-FFF2-40B4-BE49-F238E27FC236}">
                <a16:creationId xmlns:a16="http://schemas.microsoft.com/office/drawing/2014/main" id="{80D58C55-F762-226D-943E-2DE203187D65}"/>
              </a:ext>
            </a:extLst>
          </p:cNvPr>
          <p:cNvSpPr/>
          <p:nvPr/>
        </p:nvSpPr>
        <p:spPr>
          <a:xfrm>
            <a:off x="3691720" y="5279688"/>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CB8CBF2A-FE8F-32D1-32E4-D9BE952E071C}"/>
              </a:ext>
            </a:extLst>
          </p:cNvPr>
          <p:cNvSpPr txBox="1"/>
          <p:nvPr/>
        </p:nvSpPr>
        <p:spPr>
          <a:xfrm>
            <a:off x="5350213" y="2357283"/>
            <a:ext cx="6361889" cy="1754326"/>
          </a:xfrm>
          <a:prstGeom prst="rect">
            <a:avLst/>
          </a:prstGeom>
          <a:noFill/>
        </p:spPr>
        <p:txBody>
          <a:bodyPr wrap="square" rtlCol="0">
            <a:spAutoFit/>
          </a:bodyPr>
          <a:lstStyle/>
          <a:p>
            <a:pPr algn="ctr"/>
            <a:r>
              <a:rPr lang="tr-TR" sz="5400" b="1" dirty="0">
                <a:solidFill>
                  <a:srgbClr val="002060"/>
                </a:solidFill>
                <a:latin typeface="Century Gothic" panose="020B0502020202020204" pitchFamily="34" charset="0"/>
              </a:rPr>
              <a:t>Bozulma, Fire Gibi Kayıplar</a:t>
            </a:r>
          </a:p>
        </p:txBody>
      </p:sp>
      <p:sp>
        <p:nvSpPr>
          <p:cNvPr id="3" name="Metin kutusu 2">
            <a:extLst>
              <a:ext uri="{FF2B5EF4-FFF2-40B4-BE49-F238E27FC236}">
                <a16:creationId xmlns:a16="http://schemas.microsoft.com/office/drawing/2014/main" id="{899606B6-7459-B0EE-8D23-C3DE88736697}"/>
              </a:ext>
            </a:extLst>
          </p:cNvPr>
          <p:cNvSpPr txBox="1"/>
          <p:nvPr/>
        </p:nvSpPr>
        <p:spPr>
          <a:xfrm>
            <a:off x="4817257" y="5357508"/>
            <a:ext cx="6148099"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Stok Kayıpları</a:t>
            </a:r>
          </a:p>
        </p:txBody>
      </p:sp>
      <p:sp>
        <p:nvSpPr>
          <p:cNvPr id="5" name="Metin kutusu 4">
            <a:extLst>
              <a:ext uri="{FF2B5EF4-FFF2-40B4-BE49-F238E27FC236}">
                <a16:creationId xmlns:a16="http://schemas.microsoft.com/office/drawing/2014/main" id="{7A2FC385-9A90-708E-4A79-018B54C77AD4}"/>
              </a:ext>
            </a:extLst>
          </p:cNvPr>
          <p:cNvSpPr txBox="1"/>
          <p:nvPr/>
        </p:nvSpPr>
        <p:spPr>
          <a:xfrm>
            <a:off x="2457999" y="6960418"/>
            <a:ext cx="6588724"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Stok Kayıtları</a:t>
            </a:r>
          </a:p>
        </p:txBody>
      </p:sp>
      <p:sp>
        <p:nvSpPr>
          <p:cNvPr id="6" name="Metin kutusu 5">
            <a:extLst>
              <a:ext uri="{FF2B5EF4-FFF2-40B4-BE49-F238E27FC236}">
                <a16:creationId xmlns:a16="http://schemas.microsoft.com/office/drawing/2014/main" id="{6DB4BDA0-EF10-0F50-EE56-02FD58813501}"/>
              </a:ext>
            </a:extLst>
          </p:cNvPr>
          <p:cNvSpPr txBox="1"/>
          <p:nvPr/>
        </p:nvSpPr>
        <p:spPr>
          <a:xfrm>
            <a:off x="4738547" y="626718"/>
            <a:ext cx="6361889"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Gereksiz ve Aşırı Stoklar</a:t>
            </a:r>
          </a:p>
        </p:txBody>
      </p:sp>
      <p:sp>
        <p:nvSpPr>
          <p:cNvPr id="12" name="Metin kutusu 11">
            <a:extLst>
              <a:ext uri="{FF2B5EF4-FFF2-40B4-BE49-F238E27FC236}">
                <a16:creationId xmlns:a16="http://schemas.microsoft.com/office/drawing/2014/main" id="{14E71DF4-3434-6A23-3510-C2F2D8B19676}"/>
              </a:ext>
            </a:extLst>
          </p:cNvPr>
          <p:cNvSpPr txBox="1"/>
          <p:nvPr/>
        </p:nvSpPr>
        <p:spPr>
          <a:xfrm>
            <a:off x="2457999" y="-853506"/>
            <a:ext cx="6273752"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Gerekli Olmayan Parçalar</a:t>
            </a:r>
          </a:p>
        </p:txBody>
      </p:sp>
    </p:spTree>
    <p:extLst>
      <p:ext uri="{BB962C8B-B14F-4D97-AF65-F5344CB8AC3E}">
        <p14:creationId xmlns:p14="http://schemas.microsoft.com/office/powerpoint/2010/main" val="1102500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60D319A-B6F1-20CE-851F-538548D2401E}"/>
              </a:ext>
            </a:extLst>
          </p:cNvPr>
          <p:cNvSpPr/>
          <p:nvPr/>
        </p:nvSpPr>
        <p:spPr>
          <a:xfrm>
            <a:off x="-2632364" y="-145473"/>
            <a:ext cx="7273636" cy="7148945"/>
          </a:xfrm>
          <a:prstGeom prst="ellipse">
            <a:avLst/>
          </a:prstGeom>
          <a:noFill/>
          <a:ln w="76200">
            <a:gradFill>
              <a:gsLst>
                <a:gs pos="0">
                  <a:srgbClr val="002060"/>
                </a:gs>
                <a:gs pos="0">
                  <a:srgbClr val="002060"/>
                </a:gs>
                <a:gs pos="100000">
                  <a:schemeClr val="accent5">
                    <a:lumMod val="40000"/>
                    <a:lumOff val="60000"/>
                  </a:schemeClr>
                </a:gs>
                <a:gs pos="100000">
                  <a:schemeClr val="accent1">
                    <a:lumMod val="30000"/>
                    <a:lumOff val="70000"/>
                  </a:schemeClr>
                </a:gs>
              </a:gsLst>
              <a:lin ang="5400000" scaled="1"/>
            </a:gradFill>
          </a:ln>
          <a:effectLst>
            <a:outerShdw blurRad="50800" dist="38100" dir="18900000" algn="bl" rotWithShape="0">
              <a:prstClr val="black">
                <a:alpha val="51844"/>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p>
        </p:txBody>
      </p:sp>
      <p:sp>
        <p:nvSpPr>
          <p:cNvPr id="7" name="Sağ Ok 6">
            <a:extLst>
              <a:ext uri="{FF2B5EF4-FFF2-40B4-BE49-F238E27FC236}">
                <a16:creationId xmlns:a16="http://schemas.microsoft.com/office/drawing/2014/main" id="{2DBA3B19-00B3-9E9C-5E83-AC2975387A34}"/>
              </a:ext>
            </a:extLst>
          </p:cNvPr>
          <p:cNvSpPr/>
          <p:nvPr/>
        </p:nvSpPr>
        <p:spPr>
          <a:xfrm>
            <a:off x="4285622" y="2838045"/>
            <a:ext cx="905850" cy="792803"/>
          </a:xfrm>
          <a:prstGeom prst="rightArrow">
            <a:avLst/>
          </a:prstGeom>
          <a:solidFill>
            <a:srgbClr val="00206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a:extLst>
              <a:ext uri="{FF2B5EF4-FFF2-40B4-BE49-F238E27FC236}">
                <a16:creationId xmlns:a16="http://schemas.microsoft.com/office/drawing/2014/main" id="{D2E606EA-6CC9-E8C0-4AF0-A1798150CCB8}"/>
              </a:ext>
            </a:extLst>
          </p:cNvPr>
          <p:cNvSpPr/>
          <p:nvPr/>
        </p:nvSpPr>
        <p:spPr>
          <a:xfrm>
            <a:off x="3633355" y="553483"/>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a:extLst>
              <a:ext uri="{FF2B5EF4-FFF2-40B4-BE49-F238E27FC236}">
                <a16:creationId xmlns:a16="http://schemas.microsoft.com/office/drawing/2014/main" id="{7603E647-0B4B-E1D6-D31C-299C6A62FD61}"/>
              </a:ext>
            </a:extLst>
          </p:cNvPr>
          <p:cNvSpPr/>
          <p:nvPr/>
        </p:nvSpPr>
        <p:spPr>
          <a:xfrm>
            <a:off x="1458115" y="-915209"/>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a:extLst>
              <a:ext uri="{FF2B5EF4-FFF2-40B4-BE49-F238E27FC236}">
                <a16:creationId xmlns:a16="http://schemas.microsoft.com/office/drawing/2014/main" id="{4DDA1C50-B5FA-D271-CE4D-61104978E107}"/>
              </a:ext>
            </a:extLst>
          </p:cNvPr>
          <p:cNvSpPr/>
          <p:nvPr/>
        </p:nvSpPr>
        <p:spPr>
          <a:xfrm>
            <a:off x="1458115" y="6867728"/>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a:extLst>
              <a:ext uri="{FF2B5EF4-FFF2-40B4-BE49-F238E27FC236}">
                <a16:creationId xmlns:a16="http://schemas.microsoft.com/office/drawing/2014/main" id="{80D58C55-F762-226D-943E-2DE203187D65}"/>
              </a:ext>
            </a:extLst>
          </p:cNvPr>
          <p:cNvSpPr/>
          <p:nvPr/>
        </p:nvSpPr>
        <p:spPr>
          <a:xfrm>
            <a:off x="3691720" y="5279688"/>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CB8CBF2A-FE8F-32D1-32E4-D9BE952E071C}"/>
              </a:ext>
            </a:extLst>
          </p:cNvPr>
          <p:cNvSpPr txBox="1"/>
          <p:nvPr/>
        </p:nvSpPr>
        <p:spPr>
          <a:xfrm>
            <a:off x="4817257" y="2768357"/>
            <a:ext cx="6361889" cy="923330"/>
          </a:xfrm>
          <a:prstGeom prst="rect">
            <a:avLst/>
          </a:prstGeom>
          <a:noFill/>
        </p:spPr>
        <p:txBody>
          <a:bodyPr wrap="square" rtlCol="0">
            <a:spAutoFit/>
          </a:bodyPr>
          <a:lstStyle/>
          <a:p>
            <a:pPr algn="ctr"/>
            <a:r>
              <a:rPr lang="tr-TR" sz="5400" b="1" dirty="0">
                <a:solidFill>
                  <a:srgbClr val="002060"/>
                </a:solidFill>
                <a:latin typeface="Century Gothic" panose="020B0502020202020204" pitchFamily="34" charset="0"/>
              </a:rPr>
              <a:t>Stok Kayıpları</a:t>
            </a:r>
          </a:p>
        </p:txBody>
      </p:sp>
      <p:sp>
        <p:nvSpPr>
          <p:cNvPr id="3" name="Metin kutusu 2">
            <a:extLst>
              <a:ext uri="{FF2B5EF4-FFF2-40B4-BE49-F238E27FC236}">
                <a16:creationId xmlns:a16="http://schemas.microsoft.com/office/drawing/2014/main" id="{899606B6-7459-B0EE-8D23-C3DE88736697}"/>
              </a:ext>
            </a:extLst>
          </p:cNvPr>
          <p:cNvSpPr txBox="1"/>
          <p:nvPr/>
        </p:nvSpPr>
        <p:spPr>
          <a:xfrm>
            <a:off x="4817257" y="5357508"/>
            <a:ext cx="6148099"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Stok Kayıtları</a:t>
            </a:r>
          </a:p>
        </p:txBody>
      </p:sp>
      <p:sp>
        <p:nvSpPr>
          <p:cNvPr id="5" name="Metin kutusu 4">
            <a:extLst>
              <a:ext uri="{FF2B5EF4-FFF2-40B4-BE49-F238E27FC236}">
                <a16:creationId xmlns:a16="http://schemas.microsoft.com/office/drawing/2014/main" id="{7A2FC385-9A90-708E-4A79-018B54C77AD4}"/>
              </a:ext>
            </a:extLst>
          </p:cNvPr>
          <p:cNvSpPr txBox="1"/>
          <p:nvPr/>
        </p:nvSpPr>
        <p:spPr>
          <a:xfrm>
            <a:off x="2457999" y="6960418"/>
            <a:ext cx="6588724"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Talep Dalgalanmaları</a:t>
            </a:r>
          </a:p>
        </p:txBody>
      </p:sp>
      <p:sp>
        <p:nvSpPr>
          <p:cNvPr id="6" name="Metin kutusu 5">
            <a:extLst>
              <a:ext uri="{FF2B5EF4-FFF2-40B4-BE49-F238E27FC236}">
                <a16:creationId xmlns:a16="http://schemas.microsoft.com/office/drawing/2014/main" id="{6DB4BDA0-EF10-0F50-EE56-02FD58813501}"/>
              </a:ext>
            </a:extLst>
          </p:cNvPr>
          <p:cNvSpPr txBox="1"/>
          <p:nvPr/>
        </p:nvSpPr>
        <p:spPr>
          <a:xfrm>
            <a:off x="4738547" y="626718"/>
            <a:ext cx="6361889"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Bozulma, Fire Gibi Kayıplar</a:t>
            </a:r>
          </a:p>
        </p:txBody>
      </p:sp>
      <p:sp>
        <p:nvSpPr>
          <p:cNvPr id="12" name="Metin kutusu 11">
            <a:extLst>
              <a:ext uri="{FF2B5EF4-FFF2-40B4-BE49-F238E27FC236}">
                <a16:creationId xmlns:a16="http://schemas.microsoft.com/office/drawing/2014/main" id="{14E71DF4-3434-6A23-3510-C2F2D8B19676}"/>
              </a:ext>
            </a:extLst>
          </p:cNvPr>
          <p:cNvSpPr txBox="1"/>
          <p:nvPr/>
        </p:nvSpPr>
        <p:spPr>
          <a:xfrm>
            <a:off x="2457999" y="-853506"/>
            <a:ext cx="6273752"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Gereksiz ve Aşırı Stoklar</a:t>
            </a:r>
          </a:p>
        </p:txBody>
      </p:sp>
    </p:spTree>
    <p:extLst>
      <p:ext uri="{BB962C8B-B14F-4D97-AF65-F5344CB8AC3E}">
        <p14:creationId xmlns:p14="http://schemas.microsoft.com/office/powerpoint/2010/main" val="2497923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60D319A-B6F1-20CE-851F-538548D2401E}"/>
              </a:ext>
            </a:extLst>
          </p:cNvPr>
          <p:cNvSpPr/>
          <p:nvPr/>
        </p:nvSpPr>
        <p:spPr>
          <a:xfrm>
            <a:off x="-2632364" y="-145473"/>
            <a:ext cx="7273636" cy="7148945"/>
          </a:xfrm>
          <a:prstGeom prst="ellipse">
            <a:avLst/>
          </a:prstGeom>
          <a:noFill/>
          <a:ln w="76200">
            <a:gradFill>
              <a:gsLst>
                <a:gs pos="0">
                  <a:srgbClr val="002060"/>
                </a:gs>
                <a:gs pos="0">
                  <a:srgbClr val="002060"/>
                </a:gs>
                <a:gs pos="100000">
                  <a:schemeClr val="accent5">
                    <a:lumMod val="40000"/>
                    <a:lumOff val="60000"/>
                  </a:schemeClr>
                </a:gs>
                <a:gs pos="100000">
                  <a:schemeClr val="accent1">
                    <a:lumMod val="30000"/>
                    <a:lumOff val="70000"/>
                  </a:schemeClr>
                </a:gs>
              </a:gsLst>
              <a:lin ang="5400000" scaled="1"/>
            </a:gradFill>
          </a:ln>
          <a:effectLst>
            <a:outerShdw blurRad="50800" dist="38100" dir="18900000" algn="bl" rotWithShape="0">
              <a:prstClr val="black">
                <a:alpha val="51844"/>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p>
        </p:txBody>
      </p:sp>
      <p:sp>
        <p:nvSpPr>
          <p:cNvPr id="7" name="Sağ Ok 6">
            <a:extLst>
              <a:ext uri="{FF2B5EF4-FFF2-40B4-BE49-F238E27FC236}">
                <a16:creationId xmlns:a16="http://schemas.microsoft.com/office/drawing/2014/main" id="{2DBA3B19-00B3-9E9C-5E83-AC2975387A34}"/>
              </a:ext>
            </a:extLst>
          </p:cNvPr>
          <p:cNvSpPr/>
          <p:nvPr/>
        </p:nvSpPr>
        <p:spPr>
          <a:xfrm>
            <a:off x="4285622" y="2838045"/>
            <a:ext cx="905850" cy="792803"/>
          </a:xfrm>
          <a:prstGeom prst="rightArrow">
            <a:avLst/>
          </a:prstGeom>
          <a:solidFill>
            <a:srgbClr val="00206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a:extLst>
              <a:ext uri="{FF2B5EF4-FFF2-40B4-BE49-F238E27FC236}">
                <a16:creationId xmlns:a16="http://schemas.microsoft.com/office/drawing/2014/main" id="{D2E606EA-6CC9-E8C0-4AF0-A1798150CCB8}"/>
              </a:ext>
            </a:extLst>
          </p:cNvPr>
          <p:cNvSpPr/>
          <p:nvPr/>
        </p:nvSpPr>
        <p:spPr>
          <a:xfrm>
            <a:off x="3633355" y="553483"/>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a:extLst>
              <a:ext uri="{FF2B5EF4-FFF2-40B4-BE49-F238E27FC236}">
                <a16:creationId xmlns:a16="http://schemas.microsoft.com/office/drawing/2014/main" id="{7603E647-0B4B-E1D6-D31C-299C6A62FD61}"/>
              </a:ext>
            </a:extLst>
          </p:cNvPr>
          <p:cNvSpPr/>
          <p:nvPr/>
        </p:nvSpPr>
        <p:spPr>
          <a:xfrm>
            <a:off x="1458115" y="-915209"/>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a:extLst>
              <a:ext uri="{FF2B5EF4-FFF2-40B4-BE49-F238E27FC236}">
                <a16:creationId xmlns:a16="http://schemas.microsoft.com/office/drawing/2014/main" id="{80D58C55-F762-226D-943E-2DE203187D65}"/>
              </a:ext>
            </a:extLst>
          </p:cNvPr>
          <p:cNvSpPr/>
          <p:nvPr/>
        </p:nvSpPr>
        <p:spPr>
          <a:xfrm>
            <a:off x="3691720" y="5279688"/>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CB8CBF2A-FE8F-32D1-32E4-D9BE952E071C}"/>
              </a:ext>
            </a:extLst>
          </p:cNvPr>
          <p:cNvSpPr txBox="1"/>
          <p:nvPr/>
        </p:nvSpPr>
        <p:spPr>
          <a:xfrm>
            <a:off x="4817257" y="2768357"/>
            <a:ext cx="6361889" cy="923330"/>
          </a:xfrm>
          <a:prstGeom prst="rect">
            <a:avLst/>
          </a:prstGeom>
          <a:noFill/>
        </p:spPr>
        <p:txBody>
          <a:bodyPr wrap="square" rtlCol="0">
            <a:spAutoFit/>
          </a:bodyPr>
          <a:lstStyle/>
          <a:p>
            <a:pPr algn="ctr"/>
            <a:r>
              <a:rPr lang="tr-TR" sz="5400" b="1" dirty="0">
                <a:solidFill>
                  <a:srgbClr val="002060"/>
                </a:solidFill>
                <a:latin typeface="Century Gothic" panose="020B0502020202020204" pitchFamily="34" charset="0"/>
              </a:rPr>
              <a:t>Stok Kayıtları</a:t>
            </a:r>
          </a:p>
        </p:txBody>
      </p:sp>
      <p:sp>
        <p:nvSpPr>
          <p:cNvPr id="3" name="Metin kutusu 2">
            <a:extLst>
              <a:ext uri="{FF2B5EF4-FFF2-40B4-BE49-F238E27FC236}">
                <a16:creationId xmlns:a16="http://schemas.microsoft.com/office/drawing/2014/main" id="{899606B6-7459-B0EE-8D23-C3DE88736697}"/>
              </a:ext>
            </a:extLst>
          </p:cNvPr>
          <p:cNvSpPr txBox="1"/>
          <p:nvPr/>
        </p:nvSpPr>
        <p:spPr>
          <a:xfrm>
            <a:off x="4817257" y="5357508"/>
            <a:ext cx="6148099"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Talep Dalgalanmaları</a:t>
            </a:r>
          </a:p>
        </p:txBody>
      </p:sp>
      <p:sp>
        <p:nvSpPr>
          <p:cNvPr id="6" name="Metin kutusu 5">
            <a:extLst>
              <a:ext uri="{FF2B5EF4-FFF2-40B4-BE49-F238E27FC236}">
                <a16:creationId xmlns:a16="http://schemas.microsoft.com/office/drawing/2014/main" id="{6DB4BDA0-EF10-0F50-EE56-02FD58813501}"/>
              </a:ext>
            </a:extLst>
          </p:cNvPr>
          <p:cNvSpPr txBox="1"/>
          <p:nvPr/>
        </p:nvSpPr>
        <p:spPr>
          <a:xfrm>
            <a:off x="4738547" y="626718"/>
            <a:ext cx="6361889"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Stok Kayıpları</a:t>
            </a:r>
          </a:p>
        </p:txBody>
      </p:sp>
      <p:sp>
        <p:nvSpPr>
          <p:cNvPr id="12" name="Metin kutusu 11">
            <a:extLst>
              <a:ext uri="{FF2B5EF4-FFF2-40B4-BE49-F238E27FC236}">
                <a16:creationId xmlns:a16="http://schemas.microsoft.com/office/drawing/2014/main" id="{14E71DF4-3434-6A23-3510-C2F2D8B19676}"/>
              </a:ext>
            </a:extLst>
          </p:cNvPr>
          <p:cNvSpPr txBox="1"/>
          <p:nvPr/>
        </p:nvSpPr>
        <p:spPr>
          <a:xfrm>
            <a:off x="2457999" y="-853506"/>
            <a:ext cx="6273752"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Bozulma, Fire Gibi Kayıplar</a:t>
            </a:r>
          </a:p>
        </p:txBody>
      </p:sp>
    </p:spTree>
    <p:extLst>
      <p:ext uri="{BB962C8B-B14F-4D97-AF65-F5344CB8AC3E}">
        <p14:creationId xmlns:p14="http://schemas.microsoft.com/office/powerpoint/2010/main" val="4094064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descr="metin, diyagram, paralel, çizgi içeren bir resim&#10;&#10;Açıklama otomatik olarak oluşturuldu">
            <a:extLst>
              <a:ext uri="{FF2B5EF4-FFF2-40B4-BE49-F238E27FC236}">
                <a16:creationId xmlns:a16="http://schemas.microsoft.com/office/drawing/2014/main" id="{6A7CDCDF-D067-4484-FCAE-40684F74CF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024" r="853" b="38881"/>
          <a:stretch/>
        </p:blipFill>
        <p:spPr>
          <a:xfrm>
            <a:off x="945177" y="98546"/>
            <a:ext cx="8930343" cy="6759454"/>
          </a:xfrm>
          <a:prstGeom prst="rect">
            <a:avLst/>
          </a:prstGeom>
        </p:spPr>
      </p:pic>
    </p:spTree>
    <p:extLst>
      <p:ext uri="{BB962C8B-B14F-4D97-AF65-F5344CB8AC3E}">
        <p14:creationId xmlns:p14="http://schemas.microsoft.com/office/powerpoint/2010/main" val="2854429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60D319A-B6F1-20CE-851F-538548D2401E}"/>
              </a:ext>
            </a:extLst>
          </p:cNvPr>
          <p:cNvSpPr/>
          <p:nvPr/>
        </p:nvSpPr>
        <p:spPr>
          <a:xfrm>
            <a:off x="-2632364" y="-145473"/>
            <a:ext cx="7273636" cy="7148945"/>
          </a:xfrm>
          <a:prstGeom prst="ellipse">
            <a:avLst/>
          </a:prstGeom>
          <a:noFill/>
          <a:ln w="76200">
            <a:gradFill>
              <a:gsLst>
                <a:gs pos="0">
                  <a:srgbClr val="002060"/>
                </a:gs>
                <a:gs pos="0">
                  <a:srgbClr val="002060"/>
                </a:gs>
                <a:gs pos="100000">
                  <a:schemeClr val="accent5">
                    <a:lumMod val="40000"/>
                    <a:lumOff val="60000"/>
                  </a:schemeClr>
                </a:gs>
                <a:gs pos="100000">
                  <a:schemeClr val="accent1">
                    <a:lumMod val="30000"/>
                    <a:lumOff val="70000"/>
                  </a:schemeClr>
                </a:gs>
              </a:gsLst>
              <a:lin ang="5400000" scaled="1"/>
            </a:gradFill>
          </a:ln>
          <a:effectLst>
            <a:outerShdw blurRad="50800" dist="38100" dir="18900000" algn="bl" rotWithShape="0">
              <a:prstClr val="black">
                <a:alpha val="51844"/>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p>
        </p:txBody>
      </p:sp>
      <p:sp>
        <p:nvSpPr>
          <p:cNvPr id="7" name="Sağ Ok 6">
            <a:extLst>
              <a:ext uri="{FF2B5EF4-FFF2-40B4-BE49-F238E27FC236}">
                <a16:creationId xmlns:a16="http://schemas.microsoft.com/office/drawing/2014/main" id="{2DBA3B19-00B3-9E9C-5E83-AC2975387A34}"/>
              </a:ext>
            </a:extLst>
          </p:cNvPr>
          <p:cNvSpPr/>
          <p:nvPr/>
        </p:nvSpPr>
        <p:spPr>
          <a:xfrm>
            <a:off x="4285622" y="2838045"/>
            <a:ext cx="905850" cy="792803"/>
          </a:xfrm>
          <a:prstGeom prst="rightArrow">
            <a:avLst/>
          </a:prstGeom>
          <a:solidFill>
            <a:srgbClr val="00206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a:extLst>
              <a:ext uri="{FF2B5EF4-FFF2-40B4-BE49-F238E27FC236}">
                <a16:creationId xmlns:a16="http://schemas.microsoft.com/office/drawing/2014/main" id="{D2E606EA-6CC9-E8C0-4AF0-A1798150CCB8}"/>
              </a:ext>
            </a:extLst>
          </p:cNvPr>
          <p:cNvSpPr/>
          <p:nvPr/>
        </p:nvSpPr>
        <p:spPr>
          <a:xfrm>
            <a:off x="3633355" y="553483"/>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a:extLst>
              <a:ext uri="{FF2B5EF4-FFF2-40B4-BE49-F238E27FC236}">
                <a16:creationId xmlns:a16="http://schemas.microsoft.com/office/drawing/2014/main" id="{7603E647-0B4B-E1D6-D31C-299C6A62FD61}"/>
              </a:ext>
            </a:extLst>
          </p:cNvPr>
          <p:cNvSpPr/>
          <p:nvPr/>
        </p:nvSpPr>
        <p:spPr>
          <a:xfrm>
            <a:off x="1458115" y="-915209"/>
            <a:ext cx="905850" cy="792803"/>
          </a:xfrm>
          <a:prstGeom prst="rightArrow">
            <a:avLst/>
          </a:prstGeom>
          <a:solidFill>
            <a:schemeClr val="accent5">
              <a:lumMod val="20000"/>
              <a:lumOff val="80000"/>
            </a:schemeClr>
          </a:solidFill>
          <a:ln>
            <a:solidFill>
              <a:schemeClr val="accent1">
                <a:shade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CB8CBF2A-FE8F-32D1-32E4-D9BE952E071C}"/>
              </a:ext>
            </a:extLst>
          </p:cNvPr>
          <p:cNvSpPr txBox="1"/>
          <p:nvPr/>
        </p:nvSpPr>
        <p:spPr>
          <a:xfrm>
            <a:off x="4285622" y="2569578"/>
            <a:ext cx="7374743" cy="1754326"/>
          </a:xfrm>
          <a:prstGeom prst="rect">
            <a:avLst/>
          </a:prstGeom>
          <a:noFill/>
        </p:spPr>
        <p:txBody>
          <a:bodyPr wrap="square" rtlCol="0">
            <a:spAutoFit/>
          </a:bodyPr>
          <a:lstStyle/>
          <a:p>
            <a:pPr algn="ctr"/>
            <a:r>
              <a:rPr lang="tr-TR" sz="5400" b="1" dirty="0">
                <a:solidFill>
                  <a:srgbClr val="002060"/>
                </a:solidFill>
                <a:latin typeface="Century Gothic" panose="020B0502020202020204" pitchFamily="34" charset="0"/>
              </a:rPr>
              <a:t>Talep </a:t>
            </a:r>
          </a:p>
          <a:p>
            <a:pPr algn="ctr"/>
            <a:r>
              <a:rPr lang="tr-TR" sz="5400" b="1" dirty="0">
                <a:solidFill>
                  <a:srgbClr val="002060"/>
                </a:solidFill>
                <a:latin typeface="Century Gothic" panose="020B0502020202020204" pitchFamily="34" charset="0"/>
              </a:rPr>
              <a:t>Dalgalanmaları</a:t>
            </a:r>
          </a:p>
        </p:txBody>
      </p:sp>
      <p:sp>
        <p:nvSpPr>
          <p:cNvPr id="6" name="Metin kutusu 5">
            <a:extLst>
              <a:ext uri="{FF2B5EF4-FFF2-40B4-BE49-F238E27FC236}">
                <a16:creationId xmlns:a16="http://schemas.microsoft.com/office/drawing/2014/main" id="{6DB4BDA0-EF10-0F50-EE56-02FD58813501}"/>
              </a:ext>
            </a:extLst>
          </p:cNvPr>
          <p:cNvSpPr txBox="1"/>
          <p:nvPr/>
        </p:nvSpPr>
        <p:spPr>
          <a:xfrm>
            <a:off x="4738547" y="626718"/>
            <a:ext cx="6361889"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Stok Kayıtları</a:t>
            </a:r>
          </a:p>
        </p:txBody>
      </p:sp>
      <p:sp>
        <p:nvSpPr>
          <p:cNvPr id="12" name="Metin kutusu 11">
            <a:extLst>
              <a:ext uri="{FF2B5EF4-FFF2-40B4-BE49-F238E27FC236}">
                <a16:creationId xmlns:a16="http://schemas.microsoft.com/office/drawing/2014/main" id="{14E71DF4-3434-6A23-3510-C2F2D8B19676}"/>
              </a:ext>
            </a:extLst>
          </p:cNvPr>
          <p:cNvSpPr txBox="1"/>
          <p:nvPr/>
        </p:nvSpPr>
        <p:spPr>
          <a:xfrm>
            <a:off x="2457999" y="-853506"/>
            <a:ext cx="6273752" cy="646331"/>
          </a:xfrm>
          <a:prstGeom prst="rect">
            <a:avLst/>
          </a:prstGeom>
          <a:noFill/>
        </p:spPr>
        <p:txBody>
          <a:bodyPr wrap="square" rtlCol="0">
            <a:spAutoFit/>
          </a:bodyPr>
          <a:lstStyle/>
          <a:p>
            <a:r>
              <a:rPr lang="tr-TR" sz="3600" dirty="0">
                <a:solidFill>
                  <a:schemeClr val="accent5">
                    <a:lumMod val="60000"/>
                    <a:lumOff val="40000"/>
                  </a:schemeClr>
                </a:solidFill>
                <a:latin typeface="Century Gothic" panose="020B0502020202020204" pitchFamily="34" charset="0"/>
              </a:rPr>
              <a:t>Stok Kayıpları</a:t>
            </a:r>
          </a:p>
        </p:txBody>
      </p:sp>
    </p:spTree>
    <p:extLst>
      <p:ext uri="{BB962C8B-B14F-4D97-AF65-F5344CB8AC3E}">
        <p14:creationId xmlns:p14="http://schemas.microsoft.com/office/powerpoint/2010/main" val="2061516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çizgi film, çizim, çizgi roman içeren bir resim&#10;&#10;Açıklama otomatik olarak oluşturuldu">
            <a:extLst>
              <a:ext uri="{FF2B5EF4-FFF2-40B4-BE49-F238E27FC236}">
                <a16:creationId xmlns:a16="http://schemas.microsoft.com/office/drawing/2014/main" id="{8017088E-1935-4E20-ECCF-4849D3D050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7911" y="11189"/>
            <a:ext cx="6759191" cy="6846811"/>
          </a:xfrm>
        </p:spPr>
      </p:pic>
    </p:spTree>
    <p:extLst>
      <p:ext uri="{BB962C8B-B14F-4D97-AF65-F5344CB8AC3E}">
        <p14:creationId xmlns:p14="http://schemas.microsoft.com/office/powerpoint/2010/main" val="2277678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0" y="2739398"/>
            <a:ext cx="12192000" cy="1015663"/>
          </a:xfrm>
          <a:prstGeom prst="rect">
            <a:avLst/>
          </a:prstGeom>
          <a:noFill/>
        </p:spPr>
        <p:txBody>
          <a:bodyPr wrap="square" rtlCol="0">
            <a:spAutoFit/>
          </a:bodyPr>
          <a:lstStyle/>
          <a:p>
            <a:pPr algn="ctr"/>
            <a:r>
              <a:rPr lang="tr-TR" sz="6000" b="1" dirty="0">
                <a:solidFill>
                  <a:schemeClr val="bg1"/>
                </a:solidFill>
                <a:latin typeface="Century Gothic" panose="020B0502020202020204" pitchFamily="34" charset="0"/>
              </a:rPr>
              <a:t>STOK KONTROL YÖNTEMLERİ </a:t>
            </a:r>
          </a:p>
        </p:txBody>
      </p:sp>
    </p:spTree>
    <p:extLst>
      <p:ext uri="{BB962C8B-B14F-4D97-AF65-F5344CB8AC3E}">
        <p14:creationId xmlns:p14="http://schemas.microsoft.com/office/powerpoint/2010/main" val="1168396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304800" y="0"/>
            <a:ext cx="10515600" cy="1325563"/>
          </a:xfrm>
        </p:spPr>
        <p:txBody>
          <a:bodyPr>
            <a:normAutofit/>
          </a:bodyPr>
          <a:lstStyle/>
          <a:p>
            <a:r>
              <a:rPr lang="tr-TR" b="1" dirty="0">
                <a:latin typeface="Century Gothic" panose="020B0502020202020204" pitchFamily="34" charset="0"/>
              </a:rPr>
              <a:t>Stok Kontrolü Yöntemleri</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556985" y="478971"/>
            <a:ext cx="11078029" cy="5302703"/>
          </a:xfrm>
        </p:spPr>
        <p:txBody>
          <a:bodyPr anchor="ctr">
            <a:noAutofit/>
          </a:bodyPr>
          <a:lstStyle/>
          <a:p>
            <a:pPr marL="595313" indent="-595313">
              <a:lnSpc>
                <a:spcPct val="150000"/>
              </a:lnSpc>
              <a:buFont typeface="+mj-lt"/>
              <a:buAutoNum type="arabicPeriod"/>
            </a:pPr>
            <a:r>
              <a:rPr lang="tr-TR" sz="3200" dirty="0">
                <a:solidFill>
                  <a:prstClr val="black"/>
                </a:solidFill>
                <a:latin typeface="Century Gothic" panose="020B0502020202020204" pitchFamily="34" charset="0"/>
              </a:rPr>
              <a:t>Gözle Kontrol Yöntemi</a:t>
            </a:r>
          </a:p>
          <a:p>
            <a:pPr marL="595313" indent="-595313">
              <a:lnSpc>
                <a:spcPct val="150000"/>
              </a:lnSpc>
              <a:buFont typeface="+mj-lt"/>
              <a:buAutoNum type="arabicPeriod"/>
            </a:pPr>
            <a:r>
              <a:rPr lang="tr-TR" sz="3200" dirty="0">
                <a:solidFill>
                  <a:prstClr val="black"/>
                </a:solidFill>
                <a:latin typeface="Century Gothic" panose="020B0502020202020204" pitchFamily="34" charset="0"/>
              </a:rPr>
              <a:t>Çift Kutu Yöntemi</a:t>
            </a:r>
          </a:p>
          <a:p>
            <a:pPr marL="595313" indent="-595313">
              <a:lnSpc>
                <a:spcPct val="150000"/>
              </a:lnSpc>
              <a:buFont typeface="+mj-lt"/>
              <a:buAutoNum type="arabicPeriod"/>
            </a:pPr>
            <a:r>
              <a:rPr lang="tr-TR" sz="3200" dirty="0">
                <a:solidFill>
                  <a:prstClr val="black"/>
                </a:solidFill>
                <a:latin typeface="Century Gothic" panose="020B0502020202020204" pitchFamily="34" charset="0"/>
              </a:rPr>
              <a:t>Optimum Raf Yöntemi</a:t>
            </a:r>
          </a:p>
          <a:p>
            <a:pPr marL="595313" indent="-595313">
              <a:lnSpc>
                <a:spcPct val="150000"/>
              </a:lnSpc>
              <a:buFont typeface="+mj-lt"/>
              <a:buAutoNum type="arabicPeriod"/>
            </a:pPr>
            <a:r>
              <a:rPr lang="tr-TR" sz="3200" dirty="0">
                <a:solidFill>
                  <a:prstClr val="black"/>
                </a:solidFill>
                <a:latin typeface="Century Gothic" panose="020B0502020202020204" pitchFamily="34" charset="0"/>
              </a:rPr>
              <a:t>ABC Yöntemi</a:t>
            </a:r>
          </a:p>
        </p:txBody>
      </p:sp>
    </p:spTree>
    <p:extLst>
      <p:ext uri="{BB962C8B-B14F-4D97-AF65-F5344CB8AC3E}">
        <p14:creationId xmlns:p14="http://schemas.microsoft.com/office/powerpoint/2010/main" val="248792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234462" y="109864"/>
            <a:ext cx="10515600" cy="1325563"/>
          </a:xfrm>
        </p:spPr>
        <p:txBody>
          <a:bodyPr>
            <a:normAutofit/>
          </a:bodyPr>
          <a:lstStyle/>
          <a:p>
            <a:r>
              <a:rPr lang="tr-TR" b="1" dirty="0">
                <a:latin typeface="Century Gothic" panose="020B0502020202020204" pitchFamily="34" charset="0"/>
              </a:rPr>
              <a:t>1. Gözle Kontrol Yöntemi</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556985" y="707310"/>
            <a:ext cx="11078029" cy="5302703"/>
          </a:xfrm>
        </p:spPr>
        <p:txBody>
          <a:bodyPr anchor="ctr">
            <a:noAutofit/>
          </a:bodyPr>
          <a:lstStyle/>
          <a:p>
            <a:pPr marL="0" indent="0" algn="ctr">
              <a:lnSpc>
                <a:spcPct val="150000"/>
              </a:lnSpc>
              <a:buNone/>
            </a:pPr>
            <a:r>
              <a:rPr lang="tr-TR" sz="3200" dirty="0">
                <a:latin typeface="Century Gothic" panose="020B0502020202020204" pitchFamily="34" charset="0"/>
              </a:rPr>
              <a:t>Stokların bir görevli tarafından izlendiği ve gerektiğinden sipariş verilmesi konusunda tedarik biriminin uyarıldığı , böylece düşük maliyetle stokların takip edilmesine imkan veren bir stok kontrol modelidir.</a:t>
            </a:r>
            <a:endParaRPr lang="tr-TR" sz="32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22409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FBF9F1-FF71-E009-8C21-23F71BB8B996}"/>
              </a:ext>
            </a:extLst>
          </p:cNvPr>
          <p:cNvSpPr>
            <a:spLocks noGrp="1"/>
          </p:cNvSpPr>
          <p:nvPr>
            <p:ph type="title"/>
          </p:nvPr>
        </p:nvSpPr>
        <p:spPr>
          <a:xfrm>
            <a:off x="154942" y="-113705"/>
            <a:ext cx="10515600" cy="1325563"/>
          </a:xfrm>
        </p:spPr>
        <p:txBody>
          <a:bodyPr>
            <a:normAutofit/>
          </a:bodyPr>
          <a:lstStyle/>
          <a:p>
            <a:r>
              <a:rPr lang="tr-TR" b="1" dirty="0">
                <a:latin typeface="Century Gothic" panose="020B0502020202020204" pitchFamily="34" charset="0"/>
              </a:rPr>
              <a:t>İçerik;</a:t>
            </a:r>
          </a:p>
        </p:txBody>
      </p:sp>
      <p:sp>
        <p:nvSpPr>
          <p:cNvPr id="3" name="İçerik Yer Tutucusu 2">
            <a:extLst>
              <a:ext uri="{FF2B5EF4-FFF2-40B4-BE49-F238E27FC236}">
                <a16:creationId xmlns:a16="http://schemas.microsoft.com/office/drawing/2014/main" id="{68D494DA-1957-F9E3-04B1-BDD255509132}"/>
              </a:ext>
            </a:extLst>
          </p:cNvPr>
          <p:cNvSpPr>
            <a:spLocks noGrp="1"/>
          </p:cNvSpPr>
          <p:nvPr>
            <p:ph idx="1"/>
          </p:nvPr>
        </p:nvSpPr>
        <p:spPr>
          <a:xfrm>
            <a:off x="888275" y="1006974"/>
            <a:ext cx="11105241" cy="5717580"/>
          </a:xfrm>
        </p:spPr>
        <p:txBody>
          <a:bodyPr>
            <a:noAutofit/>
          </a:bodyPr>
          <a:lstStyle/>
          <a:p>
            <a:pPr marL="514350" indent="-514350">
              <a:lnSpc>
                <a:spcPct val="150000"/>
              </a:lnSpc>
              <a:buFont typeface="+mj-lt"/>
              <a:buAutoNum type="arabicPeriod"/>
            </a:pPr>
            <a:r>
              <a:rPr lang="tr-TR" dirty="0">
                <a:latin typeface="Century Gothic" panose="020B0502020202020204" pitchFamily="34" charset="0"/>
              </a:rPr>
              <a:t>Stok Yönetimi Nedir?</a:t>
            </a:r>
          </a:p>
          <a:p>
            <a:pPr marL="514350" indent="-514350">
              <a:lnSpc>
                <a:spcPct val="150000"/>
              </a:lnSpc>
              <a:buFont typeface="+mj-lt"/>
              <a:buAutoNum type="arabicPeriod"/>
            </a:pPr>
            <a:r>
              <a:rPr lang="tr-TR" dirty="0">
                <a:latin typeface="Century Gothic" panose="020B0502020202020204" pitchFamily="34" charset="0"/>
              </a:rPr>
              <a:t>Neden Stok Yönetimi ?</a:t>
            </a:r>
          </a:p>
          <a:p>
            <a:pPr marL="514350" indent="-514350">
              <a:lnSpc>
                <a:spcPct val="150000"/>
              </a:lnSpc>
              <a:buFont typeface="+mj-lt"/>
              <a:buAutoNum type="arabicPeriod"/>
            </a:pPr>
            <a:r>
              <a:rPr lang="tr-TR" dirty="0">
                <a:latin typeface="Century Gothic" panose="020B0502020202020204" pitchFamily="34" charset="0"/>
              </a:rPr>
              <a:t>Stok Bulundurmanın Sakıncaları</a:t>
            </a:r>
          </a:p>
          <a:p>
            <a:pPr marL="514350" indent="-514350">
              <a:lnSpc>
                <a:spcPct val="150000"/>
              </a:lnSpc>
              <a:buFont typeface="+mj-lt"/>
              <a:buAutoNum type="arabicPeriod"/>
            </a:pPr>
            <a:r>
              <a:rPr lang="tr-TR" dirty="0">
                <a:latin typeface="Century Gothic" panose="020B0502020202020204" pitchFamily="34" charset="0"/>
              </a:rPr>
              <a:t>Stok Kontrolü Nasıl Yapılır?</a:t>
            </a:r>
          </a:p>
          <a:p>
            <a:pPr marL="514350" indent="-514350">
              <a:lnSpc>
                <a:spcPct val="150000"/>
              </a:lnSpc>
              <a:buFont typeface="+mj-lt"/>
              <a:buAutoNum type="arabicPeriod"/>
            </a:pPr>
            <a:r>
              <a:rPr lang="tr-TR" dirty="0">
                <a:latin typeface="Century Gothic" panose="020B0502020202020204" pitchFamily="34" charset="0"/>
              </a:rPr>
              <a:t>Envanter</a:t>
            </a:r>
          </a:p>
          <a:p>
            <a:pPr marL="514350" indent="-514350">
              <a:lnSpc>
                <a:spcPct val="150000"/>
              </a:lnSpc>
              <a:buFont typeface="+mj-lt"/>
              <a:buAutoNum type="arabicPeriod"/>
            </a:pPr>
            <a:r>
              <a:rPr lang="tr-TR" dirty="0">
                <a:latin typeface="Century Gothic" panose="020B0502020202020204" pitchFamily="34" charset="0"/>
              </a:rPr>
              <a:t>Etkili Envanter Yönetimi ile İlgili Uygulamalar</a:t>
            </a:r>
          </a:p>
          <a:p>
            <a:pPr marL="0" indent="0">
              <a:lnSpc>
                <a:spcPct val="150000"/>
              </a:lnSpc>
              <a:buNone/>
            </a:pPr>
            <a:endParaRPr lang="tr-TR" dirty="0">
              <a:latin typeface="Century Gothic" panose="020B0502020202020204" pitchFamily="34" charset="0"/>
            </a:endParaRPr>
          </a:p>
          <a:p>
            <a:pPr marL="514350" indent="-514350">
              <a:lnSpc>
                <a:spcPct val="150000"/>
              </a:lnSpc>
              <a:buFont typeface="+mj-lt"/>
              <a:buAutoNum type="arabicPeriod"/>
            </a:pPr>
            <a:endParaRPr lang="tr-TR" dirty="0">
              <a:latin typeface="Century Gothic" panose="020B0502020202020204" pitchFamily="34" charset="0"/>
            </a:endParaRPr>
          </a:p>
        </p:txBody>
      </p:sp>
      <p:sp>
        <p:nvSpPr>
          <p:cNvPr id="4" name="İçerik Yer Tutucusu 2">
            <a:extLst>
              <a:ext uri="{FF2B5EF4-FFF2-40B4-BE49-F238E27FC236}">
                <a16:creationId xmlns:a16="http://schemas.microsoft.com/office/drawing/2014/main" id="{EB3EE2D0-9316-01F2-1818-541E69F3E63A}"/>
              </a:ext>
            </a:extLst>
          </p:cNvPr>
          <p:cNvSpPr txBox="1">
            <a:spLocks/>
          </p:cNvSpPr>
          <p:nvPr/>
        </p:nvSpPr>
        <p:spPr>
          <a:xfrm>
            <a:off x="6357258" y="802089"/>
            <a:ext cx="6415308" cy="57175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tr-TR" dirty="0">
              <a:latin typeface="Century Gothic" panose="020B0502020202020204" pitchFamily="34" charset="0"/>
            </a:endParaRPr>
          </a:p>
        </p:txBody>
      </p:sp>
    </p:spTree>
    <p:extLst>
      <p:ext uri="{BB962C8B-B14F-4D97-AF65-F5344CB8AC3E}">
        <p14:creationId xmlns:p14="http://schemas.microsoft.com/office/powerpoint/2010/main" val="119632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2A46FC-A8BE-4771-BE51-D9123E918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61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kutu, mukavva, çizgi film, karton kutu içeren bir resim&#10;&#10;Açıklama otomatik olarak oluşturuldu">
            <a:extLst>
              <a:ext uri="{FF2B5EF4-FFF2-40B4-BE49-F238E27FC236}">
                <a16:creationId xmlns:a16="http://schemas.microsoft.com/office/drawing/2014/main" id="{D093C8A5-B1BE-A12E-2572-C4DB34E5D1D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454" b="21648"/>
          <a:stretch/>
        </p:blipFill>
        <p:spPr>
          <a:xfrm>
            <a:off x="615790" y="508000"/>
            <a:ext cx="10960420" cy="5792694"/>
          </a:xfrm>
          <a:custGeom>
            <a:avLst/>
            <a:gdLst/>
            <a:ahLst/>
            <a:cxnLst/>
            <a:rect l="l" t="t" r="r" b="b"/>
            <a:pathLst>
              <a:path w="10485104" h="5523506">
                <a:moveTo>
                  <a:pt x="5949681" y="536"/>
                </a:moveTo>
                <a:cubicBezTo>
                  <a:pt x="6074035" y="-2131"/>
                  <a:pt x="6198411" y="5173"/>
                  <a:pt x="6321822" y="22405"/>
                </a:cubicBezTo>
                <a:cubicBezTo>
                  <a:pt x="6498937" y="51493"/>
                  <a:pt x="6677824" y="73364"/>
                  <a:pt x="6857694" y="55210"/>
                </a:cubicBezTo>
                <a:cubicBezTo>
                  <a:pt x="6981675" y="42526"/>
                  <a:pt x="7105459" y="35089"/>
                  <a:pt x="7230031" y="35528"/>
                </a:cubicBezTo>
                <a:cubicBezTo>
                  <a:pt x="7516370" y="35528"/>
                  <a:pt x="7802902" y="38152"/>
                  <a:pt x="8089242" y="32684"/>
                </a:cubicBezTo>
                <a:cubicBezTo>
                  <a:pt x="8344090" y="27873"/>
                  <a:pt x="8597956" y="17377"/>
                  <a:pt x="8853003" y="43837"/>
                </a:cubicBezTo>
                <a:cubicBezTo>
                  <a:pt x="9229472" y="82767"/>
                  <a:pt x="9607909" y="70300"/>
                  <a:pt x="9985559" y="65708"/>
                </a:cubicBezTo>
                <a:cubicBezTo>
                  <a:pt x="10083101" y="64320"/>
                  <a:pt x="10180599" y="61132"/>
                  <a:pt x="10278047" y="56140"/>
                </a:cubicBezTo>
                <a:lnTo>
                  <a:pt x="10449151" y="44199"/>
                </a:lnTo>
                <a:lnTo>
                  <a:pt x="10468533" y="198724"/>
                </a:lnTo>
                <a:cubicBezTo>
                  <a:pt x="10475933" y="234109"/>
                  <a:pt x="10480462" y="270161"/>
                  <a:pt x="10482057" y="306442"/>
                </a:cubicBezTo>
                <a:cubicBezTo>
                  <a:pt x="10492136" y="438884"/>
                  <a:pt x="10475168" y="569479"/>
                  <a:pt x="10461007" y="700359"/>
                </a:cubicBezTo>
                <a:cubicBezTo>
                  <a:pt x="10451566" y="783776"/>
                  <a:pt x="10437150" y="868045"/>
                  <a:pt x="10461007" y="950608"/>
                </a:cubicBezTo>
                <a:cubicBezTo>
                  <a:pt x="10477350" y="1008147"/>
                  <a:pt x="10480985" y="1069224"/>
                  <a:pt x="10471595" y="1128666"/>
                </a:cubicBezTo>
                <a:cubicBezTo>
                  <a:pt x="10455763" y="1234166"/>
                  <a:pt x="10452459" y="1341527"/>
                  <a:pt x="10461772" y="1447979"/>
                </a:cubicBezTo>
                <a:cubicBezTo>
                  <a:pt x="10467921" y="1518165"/>
                  <a:pt x="10466977" y="1588906"/>
                  <a:pt x="10458965" y="1658865"/>
                </a:cubicBezTo>
                <a:cubicBezTo>
                  <a:pt x="10448377" y="1752939"/>
                  <a:pt x="10431919" y="1848719"/>
                  <a:pt x="10451949" y="1943076"/>
                </a:cubicBezTo>
                <a:cubicBezTo>
                  <a:pt x="10483843" y="2092999"/>
                  <a:pt x="10477464" y="2242779"/>
                  <a:pt x="10464706" y="2393837"/>
                </a:cubicBezTo>
                <a:cubicBezTo>
                  <a:pt x="10455138" y="2506243"/>
                  <a:pt x="10444549" y="2619928"/>
                  <a:pt x="10463686" y="2733613"/>
                </a:cubicBezTo>
                <a:cubicBezTo>
                  <a:pt x="10471914" y="2786362"/>
                  <a:pt x="10471914" y="2840306"/>
                  <a:pt x="10463686" y="2893056"/>
                </a:cubicBezTo>
                <a:cubicBezTo>
                  <a:pt x="10453735" y="2964109"/>
                  <a:pt x="10444294" y="3034452"/>
                  <a:pt x="10457052" y="3106215"/>
                </a:cubicBezTo>
                <a:cubicBezTo>
                  <a:pt x="10462665" y="3137479"/>
                  <a:pt x="10466875" y="3169026"/>
                  <a:pt x="10469810" y="3200574"/>
                </a:cubicBezTo>
                <a:cubicBezTo>
                  <a:pt x="10475653" y="3281119"/>
                  <a:pt x="10473561" y="3362120"/>
                  <a:pt x="10463559" y="3442154"/>
                </a:cubicBezTo>
                <a:cubicBezTo>
                  <a:pt x="10453990" y="3535091"/>
                  <a:pt x="10469554" y="3628597"/>
                  <a:pt x="10456797" y="3721250"/>
                </a:cubicBezTo>
                <a:cubicBezTo>
                  <a:pt x="10447738" y="3795870"/>
                  <a:pt x="10447394" y="3871485"/>
                  <a:pt x="10455776" y="3946204"/>
                </a:cubicBezTo>
                <a:cubicBezTo>
                  <a:pt x="10470855" y="4087457"/>
                  <a:pt x="10469912" y="4230260"/>
                  <a:pt x="10452970" y="4371244"/>
                </a:cubicBezTo>
                <a:cubicBezTo>
                  <a:pt x="10442508" y="4453523"/>
                  <a:pt x="10436512" y="4538218"/>
                  <a:pt x="10455266" y="4618934"/>
                </a:cubicBezTo>
                <a:cubicBezTo>
                  <a:pt x="10499408" y="4808646"/>
                  <a:pt x="10473637" y="4998642"/>
                  <a:pt x="10455266" y="5187359"/>
                </a:cubicBezTo>
                <a:cubicBezTo>
                  <a:pt x="10444103" y="5288708"/>
                  <a:pt x="10443847" y="5391181"/>
                  <a:pt x="10454500" y="5492602"/>
                </a:cubicBezTo>
                <a:lnTo>
                  <a:pt x="10454510" y="5492731"/>
                </a:lnTo>
                <a:lnTo>
                  <a:pt x="10414967" y="5491139"/>
                </a:lnTo>
                <a:cubicBezTo>
                  <a:pt x="10117611" y="5495732"/>
                  <a:pt x="9820450" y="5526349"/>
                  <a:pt x="9523092" y="5507105"/>
                </a:cubicBezTo>
                <a:cubicBezTo>
                  <a:pt x="9272964" y="5490920"/>
                  <a:pt x="9023034" y="5477142"/>
                  <a:pt x="8772711" y="5490483"/>
                </a:cubicBezTo>
                <a:cubicBezTo>
                  <a:pt x="8636774" y="5499549"/>
                  <a:pt x="8500636" y="5503107"/>
                  <a:pt x="8364561" y="5501172"/>
                </a:cubicBezTo>
                <a:lnTo>
                  <a:pt x="8196562" y="5491993"/>
                </a:lnTo>
                <a:lnTo>
                  <a:pt x="8077075" y="5475562"/>
                </a:lnTo>
                <a:lnTo>
                  <a:pt x="7915670" y="5468917"/>
                </a:lnTo>
                <a:lnTo>
                  <a:pt x="7914092" y="5467957"/>
                </a:lnTo>
                <a:lnTo>
                  <a:pt x="7894412" y="5467957"/>
                </a:lnTo>
                <a:lnTo>
                  <a:pt x="7892834" y="5468758"/>
                </a:lnTo>
                <a:lnTo>
                  <a:pt x="7727602" y="5475562"/>
                </a:lnTo>
                <a:lnTo>
                  <a:pt x="7690606" y="5480649"/>
                </a:lnTo>
                <a:lnTo>
                  <a:pt x="7624212" y="5484579"/>
                </a:lnTo>
                <a:cubicBezTo>
                  <a:pt x="7434738" y="5508001"/>
                  <a:pt x="7243868" y="5514147"/>
                  <a:pt x="7053506" y="5502949"/>
                </a:cubicBezTo>
                <a:cubicBezTo>
                  <a:pt x="6777009" y="5485453"/>
                  <a:pt x="6500117" y="5474737"/>
                  <a:pt x="6223029" y="5498574"/>
                </a:cubicBezTo>
                <a:cubicBezTo>
                  <a:pt x="6065592" y="5511916"/>
                  <a:pt x="5908157" y="5526131"/>
                  <a:pt x="5750720" y="5507761"/>
                </a:cubicBezTo>
                <a:cubicBezTo>
                  <a:pt x="5616170" y="5490965"/>
                  <a:pt x="5480520" y="5488253"/>
                  <a:pt x="5345518" y="5499668"/>
                </a:cubicBezTo>
                <a:cubicBezTo>
                  <a:pt x="5197844" y="5511040"/>
                  <a:pt x="5049616" y="5511040"/>
                  <a:pt x="4901942" y="5499668"/>
                </a:cubicBezTo>
                <a:cubicBezTo>
                  <a:pt x="4760445" y="5490920"/>
                  <a:pt x="4618556" y="5476268"/>
                  <a:pt x="4477454" y="5492013"/>
                </a:cubicBezTo>
                <a:cubicBezTo>
                  <a:pt x="4279085" y="5513884"/>
                  <a:pt x="4081305" y="5506667"/>
                  <a:pt x="3883329" y="5493326"/>
                </a:cubicBezTo>
                <a:cubicBezTo>
                  <a:pt x="3719792" y="5482391"/>
                  <a:pt x="3555664" y="5466425"/>
                  <a:pt x="3392914" y="5492233"/>
                </a:cubicBezTo>
                <a:cubicBezTo>
                  <a:pt x="3175771" y="5523222"/>
                  <a:pt x="2956480" y="5531206"/>
                  <a:pt x="2737979" y="5516072"/>
                </a:cubicBezTo>
                <a:cubicBezTo>
                  <a:pt x="2289680" y="5492670"/>
                  <a:pt x="1840986" y="5498574"/>
                  <a:pt x="1392489" y="5480641"/>
                </a:cubicBezTo>
                <a:cubicBezTo>
                  <a:pt x="1244499" y="5474519"/>
                  <a:pt x="1097296" y="5507322"/>
                  <a:pt x="949699" y="5509072"/>
                </a:cubicBezTo>
                <a:cubicBezTo>
                  <a:pt x="684469" y="5512352"/>
                  <a:pt x="418241" y="5493120"/>
                  <a:pt x="151598" y="5492249"/>
                </a:cubicBezTo>
                <a:lnTo>
                  <a:pt x="1415" y="5496057"/>
                </a:lnTo>
                <a:lnTo>
                  <a:pt x="3772" y="5431261"/>
                </a:lnTo>
                <a:cubicBezTo>
                  <a:pt x="7163" y="5398149"/>
                  <a:pt x="12808" y="5364994"/>
                  <a:pt x="20909" y="5331792"/>
                </a:cubicBezTo>
                <a:cubicBezTo>
                  <a:pt x="51502" y="5208362"/>
                  <a:pt x="50009" y="5079152"/>
                  <a:pt x="16572" y="4956462"/>
                </a:cubicBezTo>
                <a:cubicBezTo>
                  <a:pt x="9172" y="4924695"/>
                  <a:pt x="4643" y="4892329"/>
                  <a:pt x="3048" y="4859758"/>
                </a:cubicBezTo>
                <a:cubicBezTo>
                  <a:pt x="-7031" y="4740857"/>
                  <a:pt x="9937" y="4623614"/>
                  <a:pt x="24098" y="4506116"/>
                </a:cubicBezTo>
                <a:cubicBezTo>
                  <a:pt x="33539" y="4431228"/>
                  <a:pt x="47955" y="4355575"/>
                  <a:pt x="24098" y="4281453"/>
                </a:cubicBezTo>
                <a:cubicBezTo>
                  <a:pt x="7755" y="4229797"/>
                  <a:pt x="4120" y="4174965"/>
                  <a:pt x="13510" y="4121600"/>
                </a:cubicBezTo>
                <a:cubicBezTo>
                  <a:pt x="29342" y="4026887"/>
                  <a:pt x="32646" y="3930503"/>
                  <a:pt x="23333" y="3834935"/>
                </a:cubicBezTo>
                <a:cubicBezTo>
                  <a:pt x="17184" y="3771925"/>
                  <a:pt x="18128" y="3708417"/>
                  <a:pt x="26140" y="3645611"/>
                </a:cubicBezTo>
                <a:cubicBezTo>
                  <a:pt x="36728" y="3561155"/>
                  <a:pt x="53186" y="3475168"/>
                  <a:pt x="33156" y="3390458"/>
                </a:cubicBezTo>
                <a:cubicBezTo>
                  <a:pt x="1262" y="3255864"/>
                  <a:pt x="7641" y="3121398"/>
                  <a:pt x="20399" y="2985784"/>
                </a:cubicBezTo>
                <a:cubicBezTo>
                  <a:pt x="29967" y="2884871"/>
                  <a:pt x="40556" y="2782810"/>
                  <a:pt x="21419" y="2680748"/>
                </a:cubicBezTo>
                <a:cubicBezTo>
                  <a:pt x="13191" y="2633392"/>
                  <a:pt x="13191" y="2584964"/>
                  <a:pt x="21419" y="2537607"/>
                </a:cubicBezTo>
                <a:cubicBezTo>
                  <a:pt x="31370" y="2473819"/>
                  <a:pt x="40811" y="2410668"/>
                  <a:pt x="28053" y="2346242"/>
                </a:cubicBezTo>
                <a:cubicBezTo>
                  <a:pt x="22440" y="2318175"/>
                  <a:pt x="18230" y="2289853"/>
                  <a:pt x="15295" y="2261531"/>
                </a:cubicBezTo>
                <a:cubicBezTo>
                  <a:pt x="9452" y="2189221"/>
                  <a:pt x="11544" y="2116502"/>
                  <a:pt x="21546" y="2044651"/>
                </a:cubicBezTo>
                <a:cubicBezTo>
                  <a:pt x="31115" y="1961216"/>
                  <a:pt x="15551" y="1877270"/>
                  <a:pt x="28308" y="1794090"/>
                </a:cubicBezTo>
                <a:cubicBezTo>
                  <a:pt x="37367" y="1727100"/>
                  <a:pt x="37711" y="1659216"/>
                  <a:pt x="29329" y="1592136"/>
                </a:cubicBezTo>
                <a:cubicBezTo>
                  <a:pt x="14250" y="1465325"/>
                  <a:pt x="15193" y="1337123"/>
                  <a:pt x="32135" y="1210554"/>
                </a:cubicBezTo>
                <a:cubicBezTo>
                  <a:pt x="42597" y="1136687"/>
                  <a:pt x="48593" y="1060652"/>
                  <a:pt x="29839" y="988188"/>
                </a:cubicBezTo>
                <a:cubicBezTo>
                  <a:pt x="-14303" y="817873"/>
                  <a:pt x="11468" y="647303"/>
                  <a:pt x="29839" y="477881"/>
                </a:cubicBezTo>
                <a:cubicBezTo>
                  <a:pt x="41002" y="386894"/>
                  <a:pt x="41258" y="294898"/>
                  <a:pt x="30605" y="203847"/>
                </a:cubicBezTo>
                <a:lnTo>
                  <a:pt x="17136" y="42362"/>
                </a:lnTo>
                <a:lnTo>
                  <a:pt x="155390" y="51827"/>
                </a:lnTo>
                <a:cubicBezTo>
                  <a:pt x="380715" y="63616"/>
                  <a:pt x="606095" y="63411"/>
                  <a:pt x="831032" y="41432"/>
                </a:cubicBezTo>
                <a:cubicBezTo>
                  <a:pt x="1107234" y="18075"/>
                  <a:pt x="1384519" y="14708"/>
                  <a:pt x="1661115" y="31372"/>
                </a:cubicBezTo>
                <a:cubicBezTo>
                  <a:pt x="1911045" y="42962"/>
                  <a:pt x="2160581" y="71395"/>
                  <a:pt x="2411103" y="47120"/>
                </a:cubicBezTo>
                <a:cubicBezTo>
                  <a:pt x="2497298" y="38807"/>
                  <a:pt x="2581920" y="18689"/>
                  <a:pt x="2668707" y="14096"/>
                </a:cubicBezTo>
                <a:cubicBezTo>
                  <a:pt x="3075287" y="-7775"/>
                  <a:pt x="3480488" y="25030"/>
                  <a:pt x="3885690" y="51930"/>
                </a:cubicBezTo>
                <a:cubicBezTo>
                  <a:pt x="4033287" y="61770"/>
                  <a:pt x="4180883" y="73799"/>
                  <a:pt x="4328480" y="46900"/>
                </a:cubicBezTo>
                <a:cubicBezTo>
                  <a:pt x="4453032" y="25577"/>
                  <a:pt x="4579453" y="21181"/>
                  <a:pt x="4704949" y="33778"/>
                </a:cubicBezTo>
                <a:cubicBezTo>
                  <a:pt x="4816098" y="46376"/>
                  <a:pt x="4927939" y="49371"/>
                  <a:pt x="5039501" y="42745"/>
                </a:cubicBezTo>
                <a:cubicBezTo>
                  <a:pt x="5342568" y="15407"/>
                  <a:pt x="5645828" y="318"/>
                  <a:pt x="5949681" y="536"/>
                </a:cubicBezTo>
                <a:close/>
              </a:path>
            </a:pathLst>
          </a:custGeom>
        </p:spPr>
      </p:pic>
    </p:spTree>
    <p:extLst>
      <p:ext uri="{BB962C8B-B14F-4D97-AF65-F5344CB8AC3E}">
        <p14:creationId xmlns:p14="http://schemas.microsoft.com/office/powerpoint/2010/main" val="598504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21919" y="0"/>
            <a:ext cx="10515600" cy="1325563"/>
          </a:xfrm>
        </p:spPr>
        <p:txBody>
          <a:bodyPr>
            <a:normAutofit/>
          </a:bodyPr>
          <a:lstStyle/>
          <a:p>
            <a:r>
              <a:rPr lang="tr-TR" sz="3600" b="1" dirty="0">
                <a:latin typeface="Century Gothic" panose="020B0502020202020204" pitchFamily="34" charset="0"/>
              </a:rPr>
              <a:t>Gözle Kontrol Yöntemi Dezavantajları</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556985" y="1299437"/>
            <a:ext cx="11078029" cy="5302703"/>
          </a:xfrm>
        </p:spPr>
        <p:txBody>
          <a:bodyPr anchor="ctr">
            <a:noAutofit/>
          </a:bodyPr>
          <a:lstStyle/>
          <a:p>
            <a:pPr marL="414338" indent="-414338">
              <a:lnSpc>
                <a:spcPct val="150000"/>
              </a:lnSpc>
              <a:buFont typeface="Wingdings" pitchFamily="2" charset="2"/>
              <a:buChar char="ü"/>
            </a:pPr>
            <a:r>
              <a:rPr lang="tr-TR" dirty="0">
                <a:latin typeface="Century Gothic" panose="020B0502020202020204" pitchFamily="34" charset="0"/>
              </a:rPr>
              <a:t>Kişisel yargıya dayandığından hata olasılığı fazladır.</a:t>
            </a:r>
          </a:p>
          <a:p>
            <a:pPr marL="414338" indent="-414338">
              <a:lnSpc>
                <a:spcPct val="150000"/>
              </a:lnSpc>
              <a:buFont typeface="Wingdings" pitchFamily="2" charset="2"/>
              <a:buChar char="ü"/>
            </a:pPr>
            <a:r>
              <a:rPr lang="tr-TR" dirty="0">
                <a:latin typeface="Century Gothic" panose="020B0502020202020204" pitchFamily="34" charset="0"/>
              </a:rPr>
              <a:t>Ambar yerleştirilmesi sistematik bir düzenle yapılmamışsa kontrolü yapan görevlinin sık sık yanılgıya düşmesi mümkündür.</a:t>
            </a:r>
          </a:p>
          <a:p>
            <a:pPr marL="414338" indent="-414338">
              <a:lnSpc>
                <a:spcPct val="150000"/>
              </a:lnSpc>
              <a:buFont typeface="Wingdings" pitchFamily="2" charset="2"/>
              <a:buChar char="ü"/>
            </a:pPr>
            <a:r>
              <a:rPr lang="tr-TR" dirty="0">
                <a:latin typeface="Century Gothic" panose="020B0502020202020204" pitchFamily="34" charset="0"/>
              </a:rPr>
              <a:t>Tüketim hızı , tedarik süreci veya başka bir faktörün değişmesi halinde bunun derhal farkına varılması güçtür. Gerekli tedbirlerin alınmasında geç kalınabilir.</a:t>
            </a:r>
          </a:p>
        </p:txBody>
      </p:sp>
    </p:spTree>
    <p:extLst>
      <p:ext uri="{BB962C8B-B14F-4D97-AF65-F5344CB8AC3E}">
        <p14:creationId xmlns:p14="http://schemas.microsoft.com/office/powerpoint/2010/main" val="312110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234462" y="109864"/>
            <a:ext cx="10515600" cy="1325563"/>
          </a:xfrm>
        </p:spPr>
        <p:txBody>
          <a:bodyPr>
            <a:normAutofit/>
          </a:bodyPr>
          <a:lstStyle/>
          <a:p>
            <a:r>
              <a:rPr lang="tr-TR" b="1" dirty="0">
                <a:latin typeface="Century Gothic" panose="020B0502020202020204" pitchFamily="34" charset="0"/>
              </a:rPr>
              <a:t>2. Çift Kutu Yöntemi</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556985" y="707310"/>
            <a:ext cx="11078029" cy="5302703"/>
          </a:xfrm>
        </p:spPr>
        <p:txBody>
          <a:bodyPr anchor="ctr">
            <a:noAutofit/>
          </a:bodyPr>
          <a:lstStyle/>
          <a:p>
            <a:pPr marL="0" indent="0" algn="ctr">
              <a:lnSpc>
                <a:spcPct val="150000"/>
              </a:lnSpc>
              <a:buNone/>
            </a:pPr>
            <a:r>
              <a:rPr lang="tr-TR" sz="3200" dirty="0">
                <a:latin typeface="Century Gothic" panose="020B0502020202020204" pitchFamily="34" charset="0"/>
              </a:rPr>
              <a:t>Stokların sipariş süresi ve talebe göre önceden belirlenmiş , birbirine eşit iki bölme tutulmasını , böylece stoksuz kalma ve fazla stok bulundurmanın önüne geçilmesini sağlamak üzere geliştirilmiş bir modeldir.</a:t>
            </a:r>
          </a:p>
        </p:txBody>
      </p:sp>
    </p:spTree>
    <p:extLst>
      <p:ext uri="{BB962C8B-B14F-4D97-AF65-F5344CB8AC3E}">
        <p14:creationId xmlns:p14="http://schemas.microsoft.com/office/powerpoint/2010/main" val="315229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234462" y="109864"/>
            <a:ext cx="10515600" cy="1325563"/>
          </a:xfrm>
        </p:spPr>
        <p:txBody>
          <a:bodyPr>
            <a:normAutofit/>
          </a:bodyPr>
          <a:lstStyle/>
          <a:p>
            <a:r>
              <a:rPr lang="tr-TR" b="1">
                <a:latin typeface="Century Gothic" panose="020B0502020202020204" pitchFamily="34" charset="0"/>
              </a:rPr>
              <a:t>3. Optimum Raf Yöntemi</a:t>
            </a:r>
            <a:endParaRPr lang="tr-TR" b="1" dirty="0">
              <a:latin typeface="Century Gothic" panose="020B0502020202020204" pitchFamily="34" charset="0"/>
            </a:endParaRPr>
          </a:p>
        </p:txBody>
      </p:sp>
      <p:sp>
        <p:nvSpPr>
          <p:cNvPr id="7" name="İçerik Yer Tutucusu 6">
            <a:extLst>
              <a:ext uri="{FF2B5EF4-FFF2-40B4-BE49-F238E27FC236}">
                <a16:creationId xmlns:a16="http://schemas.microsoft.com/office/drawing/2014/main" id="{6A2B987A-0A71-8747-1551-812B3CA21DCA}"/>
              </a:ext>
            </a:extLst>
          </p:cNvPr>
          <p:cNvSpPr>
            <a:spLocks noGrp="1"/>
          </p:cNvSpPr>
          <p:nvPr>
            <p:ph idx="1"/>
          </p:nvPr>
        </p:nvSpPr>
        <p:spPr>
          <a:xfrm>
            <a:off x="838200" y="992868"/>
            <a:ext cx="10515600" cy="4351338"/>
          </a:xfrm>
        </p:spPr>
        <p:txBody>
          <a:bodyPr anchor="ctr">
            <a:normAutofit/>
          </a:bodyPr>
          <a:lstStyle/>
          <a:p>
            <a:pPr marL="0" indent="0" algn="ctr">
              <a:lnSpc>
                <a:spcPct val="150000"/>
              </a:lnSpc>
              <a:buNone/>
            </a:pPr>
            <a:r>
              <a:rPr lang="tr-TR" sz="4000" dirty="0">
                <a:latin typeface="Century Gothic" panose="020B0502020202020204" pitchFamily="34" charset="0"/>
              </a:rPr>
              <a:t>Stokların sergilendiği stok kontrol yöntemidir.</a:t>
            </a:r>
          </a:p>
        </p:txBody>
      </p:sp>
    </p:spTree>
    <p:extLst>
      <p:ext uri="{BB962C8B-B14F-4D97-AF65-F5344CB8AC3E}">
        <p14:creationId xmlns:p14="http://schemas.microsoft.com/office/powerpoint/2010/main" val="173435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iç mekan, raf, ekran, görüntüleme, vitrin içeren bir resim&#10;&#10;Açıklama otomatik olarak oluşturuldu">
            <a:extLst>
              <a:ext uri="{FF2B5EF4-FFF2-40B4-BE49-F238E27FC236}">
                <a16:creationId xmlns:a16="http://schemas.microsoft.com/office/drawing/2014/main" id="{2A3CC237-177D-0F00-0A94-1C4BE8C83FF8}"/>
              </a:ext>
            </a:extLst>
          </p:cNvPr>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643467" y="1940719"/>
            <a:ext cx="5291666" cy="2976562"/>
          </a:xfrm>
          <a:prstGeom prst="rect">
            <a:avLst/>
          </a:prstGeom>
        </p:spPr>
      </p:pic>
      <p:pic>
        <p:nvPicPr>
          <p:cNvPr id="5" name="İçerik Yer Tutucusu 4" descr="iç mekan, dükkan, atölye, vitrin, perakende içeren bir resim&#10;&#10;Açıklama otomatik olarak oluşturuldu">
            <a:extLst>
              <a:ext uri="{FF2B5EF4-FFF2-40B4-BE49-F238E27FC236}">
                <a16:creationId xmlns:a16="http://schemas.microsoft.com/office/drawing/2014/main" id="{6F2EF97F-DBFD-11FA-D4CA-5CBEB9CC5D9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502" b="9498"/>
          <a:stretch/>
        </p:blipFill>
        <p:spPr>
          <a:xfrm>
            <a:off x="6256865" y="1940719"/>
            <a:ext cx="5291667" cy="2976562"/>
          </a:xfrm>
          <a:prstGeom prst="rect">
            <a:avLst/>
          </a:prstGeom>
        </p:spPr>
      </p:pic>
    </p:spTree>
    <p:extLst>
      <p:ext uri="{BB962C8B-B14F-4D97-AF65-F5344CB8AC3E}">
        <p14:creationId xmlns:p14="http://schemas.microsoft.com/office/powerpoint/2010/main" val="929805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234462" y="109864"/>
            <a:ext cx="10515600" cy="1325563"/>
          </a:xfrm>
        </p:spPr>
        <p:txBody>
          <a:bodyPr>
            <a:normAutofit/>
          </a:bodyPr>
          <a:lstStyle/>
          <a:p>
            <a:r>
              <a:rPr lang="tr-TR" b="1" dirty="0">
                <a:latin typeface="Century Gothic" panose="020B0502020202020204" pitchFamily="34" charset="0"/>
              </a:rPr>
              <a:t>4. ABC Yöntemi</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556985" y="707310"/>
            <a:ext cx="11078029" cy="5302703"/>
          </a:xfrm>
        </p:spPr>
        <p:txBody>
          <a:bodyPr anchor="ctr">
            <a:noAutofit/>
          </a:bodyPr>
          <a:lstStyle/>
          <a:p>
            <a:pPr marL="0" indent="0" algn="ctr">
              <a:lnSpc>
                <a:spcPct val="150000"/>
              </a:lnSpc>
              <a:buNone/>
            </a:pPr>
            <a:r>
              <a:rPr lang="tr-TR" sz="3200" dirty="0">
                <a:latin typeface="Century Gothic" panose="020B0502020202020204" pitchFamily="34" charset="0"/>
              </a:rPr>
              <a:t>Stokların devir hızı, maliyet ve hacim gibi çeşitli ölçülere göre sınıflandırıldığı, böylece mümkün olan en düşük stok maliyeti ve en uygun büyüklükte depolama alanı ile stokların izlenmesi için geliştirilmiş olan bir stok kontrol yöntemidir.</a:t>
            </a:r>
          </a:p>
        </p:txBody>
      </p:sp>
    </p:spTree>
    <p:extLst>
      <p:ext uri="{BB962C8B-B14F-4D97-AF65-F5344CB8AC3E}">
        <p14:creationId xmlns:p14="http://schemas.microsoft.com/office/powerpoint/2010/main" val="85094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metin, yazı tipi, ekran görüntüsü içeren bir resim&#10;&#10;Açıklama otomatik olarak oluşturuldu">
            <a:extLst>
              <a:ext uri="{FF2B5EF4-FFF2-40B4-BE49-F238E27FC236}">
                <a16:creationId xmlns:a16="http://schemas.microsoft.com/office/drawing/2014/main" id="{C4DF51F2-E335-53B3-31AA-DED8CFC4FF5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5490" t="23200" r="2591" b="6400"/>
          <a:stretch/>
        </p:blipFill>
        <p:spPr>
          <a:xfrm>
            <a:off x="3473942" y="914400"/>
            <a:ext cx="5167916" cy="4968819"/>
          </a:xfrm>
          <a:prstGeom prst="rect">
            <a:avLst/>
          </a:prstGeom>
        </p:spPr>
      </p:pic>
    </p:spTree>
    <p:extLst>
      <p:ext uri="{BB962C8B-B14F-4D97-AF65-F5344CB8AC3E}">
        <p14:creationId xmlns:p14="http://schemas.microsoft.com/office/powerpoint/2010/main" val="2529385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taslak, çizim, sanat, kırpıntı çizim içeren bir resim&#10;&#10;Açıklama otomatik olarak oluşturuldu">
            <a:extLst>
              <a:ext uri="{FF2B5EF4-FFF2-40B4-BE49-F238E27FC236}">
                <a16:creationId xmlns:a16="http://schemas.microsoft.com/office/drawing/2014/main" id="{DA95E60D-64A4-3B20-8E99-08DDBB2A67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9271" y="914400"/>
            <a:ext cx="6877258" cy="4968819"/>
          </a:xfrm>
          <a:prstGeom prst="rect">
            <a:avLst/>
          </a:prstGeom>
        </p:spPr>
      </p:pic>
    </p:spTree>
    <p:extLst>
      <p:ext uri="{BB962C8B-B14F-4D97-AF65-F5344CB8AC3E}">
        <p14:creationId xmlns:p14="http://schemas.microsoft.com/office/powerpoint/2010/main" val="1059103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9619775-9253-3341-6085-F08891022D51}"/>
              </a:ext>
            </a:extLst>
          </p:cNvPr>
          <p:cNvSpPr>
            <a:spLocks noGrp="1"/>
          </p:cNvSpPr>
          <p:nvPr>
            <p:ph idx="1"/>
          </p:nvPr>
        </p:nvSpPr>
        <p:spPr>
          <a:xfrm>
            <a:off x="0" y="0"/>
            <a:ext cx="12192000" cy="6858000"/>
          </a:xfrm>
        </p:spPr>
        <p:txBody>
          <a:bodyPr anchor="ctr">
            <a:normAutofit/>
          </a:bodyPr>
          <a:lstStyle/>
          <a:p>
            <a:pPr marL="0" indent="0" algn="ctr">
              <a:lnSpc>
                <a:spcPct val="150000"/>
              </a:lnSpc>
              <a:buNone/>
            </a:pPr>
            <a:r>
              <a:rPr lang="tr-TR" sz="4800" dirty="0">
                <a:latin typeface="Century Gothic" panose="020B0502020202020204" pitchFamily="34" charset="0"/>
              </a:rPr>
              <a:t>Stok Yönetiminin Amacı; Toplam Maliyeti En Aza İndirmek, Toplam Faydayı Maksimuma Çıkarmaktır.</a:t>
            </a:r>
          </a:p>
        </p:txBody>
      </p:sp>
    </p:spTree>
    <p:extLst>
      <p:ext uri="{BB962C8B-B14F-4D97-AF65-F5344CB8AC3E}">
        <p14:creationId xmlns:p14="http://schemas.microsoft.com/office/powerpoint/2010/main" val="5214487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0" y="2739398"/>
            <a:ext cx="12192000" cy="1015663"/>
          </a:xfrm>
          <a:prstGeom prst="rect">
            <a:avLst/>
          </a:prstGeom>
          <a:noFill/>
        </p:spPr>
        <p:txBody>
          <a:bodyPr wrap="square" rtlCol="0">
            <a:spAutoFit/>
          </a:bodyPr>
          <a:lstStyle/>
          <a:p>
            <a:pPr algn="ctr"/>
            <a:r>
              <a:rPr lang="tr-TR" sz="6000" b="1" dirty="0">
                <a:solidFill>
                  <a:schemeClr val="bg1"/>
                </a:solidFill>
                <a:latin typeface="Century Gothic" panose="020B0502020202020204" pitchFamily="34" charset="0"/>
              </a:rPr>
              <a:t>ENVANTER</a:t>
            </a:r>
          </a:p>
        </p:txBody>
      </p:sp>
    </p:spTree>
    <p:extLst>
      <p:ext uri="{BB962C8B-B14F-4D97-AF65-F5344CB8AC3E}">
        <p14:creationId xmlns:p14="http://schemas.microsoft.com/office/powerpoint/2010/main" val="63250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1" y="2813538"/>
            <a:ext cx="12192000" cy="1015663"/>
          </a:xfrm>
          <a:prstGeom prst="rect">
            <a:avLst/>
          </a:prstGeom>
          <a:noFill/>
        </p:spPr>
        <p:txBody>
          <a:bodyPr wrap="square" rtlCol="0">
            <a:spAutoFit/>
          </a:bodyPr>
          <a:lstStyle/>
          <a:p>
            <a:pPr algn="ctr"/>
            <a:r>
              <a:rPr lang="tr-TR" sz="6000" b="1" dirty="0">
                <a:solidFill>
                  <a:schemeClr val="bg1"/>
                </a:solidFill>
                <a:latin typeface="Century Gothic" panose="020B0502020202020204" pitchFamily="34" charset="0"/>
              </a:rPr>
              <a:t>STOK YÖNETİMİ NEDİR?</a:t>
            </a:r>
          </a:p>
        </p:txBody>
      </p:sp>
    </p:spTree>
    <p:extLst>
      <p:ext uri="{BB962C8B-B14F-4D97-AF65-F5344CB8AC3E}">
        <p14:creationId xmlns:p14="http://schemas.microsoft.com/office/powerpoint/2010/main" val="1235685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556985" y="707310"/>
            <a:ext cx="11078029" cy="5302703"/>
          </a:xfrm>
        </p:spPr>
        <p:txBody>
          <a:bodyPr anchor="ctr">
            <a:noAutofit/>
          </a:bodyPr>
          <a:lstStyle/>
          <a:p>
            <a:pPr marL="0" indent="0" algn="ctr">
              <a:lnSpc>
                <a:spcPct val="150000"/>
              </a:lnSpc>
              <a:buNone/>
            </a:pPr>
            <a:r>
              <a:rPr lang="tr-TR" sz="3200" dirty="0">
                <a:latin typeface="Century Gothic" panose="020B0502020202020204" pitchFamily="34" charset="0"/>
              </a:rPr>
              <a:t>İşletmelerde , bir taraftan müşteriye verilen hizmet düzeyinin yükseltilmesi, diğer taraftan stoklara yapılan yatırımın olabildiğince düşük tutulması amaçlanır. Amaçlar dengelenerek envanter uygun düzeyde tutulmalıdır.</a:t>
            </a:r>
          </a:p>
        </p:txBody>
      </p:sp>
    </p:spTree>
    <p:extLst>
      <p:ext uri="{BB962C8B-B14F-4D97-AF65-F5344CB8AC3E}">
        <p14:creationId xmlns:p14="http://schemas.microsoft.com/office/powerpoint/2010/main" val="23434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0" y="2623472"/>
            <a:ext cx="12192000" cy="1298817"/>
          </a:xfrm>
          <a:prstGeom prst="rect">
            <a:avLst/>
          </a:prstGeom>
          <a:noFill/>
        </p:spPr>
        <p:txBody>
          <a:bodyPr wrap="square" rtlCol="0">
            <a:spAutoFit/>
          </a:bodyPr>
          <a:lstStyle/>
          <a:p>
            <a:pPr algn="ctr">
              <a:lnSpc>
                <a:spcPct val="150000"/>
              </a:lnSpc>
            </a:pPr>
            <a:r>
              <a:rPr lang="tr-TR" sz="6000" b="1" dirty="0">
                <a:solidFill>
                  <a:schemeClr val="bg1"/>
                </a:solidFill>
                <a:latin typeface="Century Gothic" panose="020B0502020202020204" pitchFamily="34" charset="0"/>
              </a:rPr>
              <a:t>ENVANTER YÖNETİMİNİN AMACI</a:t>
            </a:r>
          </a:p>
        </p:txBody>
      </p:sp>
    </p:spTree>
    <p:extLst>
      <p:ext uri="{BB962C8B-B14F-4D97-AF65-F5344CB8AC3E}">
        <p14:creationId xmlns:p14="http://schemas.microsoft.com/office/powerpoint/2010/main" val="5879611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556985" y="707310"/>
            <a:ext cx="11078029" cy="5302703"/>
          </a:xfrm>
        </p:spPr>
        <p:txBody>
          <a:bodyPr anchor="ctr">
            <a:noAutofit/>
          </a:bodyPr>
          <a:lstStyle/>
          <a:p>
            <a:pPr marL="460375" indent="-460375">
              <a:lnSpc>
                <a:spcPct val="150000"/>
              </a:lnSpc>
              <a:buFont typeface="Wingdings" pitchFamily="2" charset="2"/>
              <a:buChar char="ü"/>
            </a:pPr>
            <a:r>
              <a:rPr lang="tr-TR" sz="3200" dirty="0">
                <a:latin typeface="Century Gothic" panose="020B0502020202020204" pitchFamily="34" charset="0"/>
              </a:rPr>
              <a:t>Envanter bulundurma maliyeti ile müşteri taleplerini zamanında karşılayabilecek yeterli stok düzeyi arasında doğru bir dengenin kurulması.</a:t>
            </a:r>
          </a:p>
        </p:txBody>
      </p:sp>
    </p:spTree>
    <p:extLst>
      <p:ext uri="{BB962C8B-B14F-4D97-AF65-F5344CB8AC3E}">
        <p14:creationId xmlns:p14="http://schemas.microsoft.com/office/powerpoint/2010/main" val="265231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0" y="2200139"/>
            <a:ext cx="12192000" cy="2683748"/>
          </a:xfrm>
          <a:prstGeom prst="rect">
            <a:avLst/>
          </a:prstGeom>
          <a:noFill/>
        </p:spPr>
        <p:txBody>
          <a:bodyPr wrap="square" rtlCol="0">
            <a:spAutoFit/>
          </a:bodyPr>
          <a:lstStyle/>
          <a:p>
            <a:pPr algn="ctr">
              <a:lnSpc>
                <a:spcPct val="150000"/>
              </a:lnSpc>
            </a:pPr>
            <a:r>
              <a:rPr lang="tr-TR" sz="6000" b="1" dirty="0">
                <a:solidFill>
                  <a:schemeClr val="bg1"/>
                </a:solidFill>
                <a:latin typeface="Century Gothic" panose="020B0502020202020204" pitchFamily="34" charset="0"/>
              </a:rPr>
              <a:t>ENVANTER YÖNETİMİ UYGULAMA ÖNERİLERİ</a:t>
            </a:r>
          </a:p>
        </p:txBody>
      </p:sp>
    </p:spTree>
    <p:extLst>
      <p:ext uri="{BB962C8B-B14F-4D97-AF65-F5344CB8AC3E}">
        <p14:creationId xmlns:p14="http://schemas.microsoft.com/office/powerpoint/2010/main" val="1797339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556985" y="707310"/>
            <a:ext cx="11078029" cy="5302703"/>
          </a:xfrm>
        </p:spPr>
        <p:txBody>
          <a:bodyPr anchor="ctr">
            <a:noAutofit/>
          </a:bodyPr>
          <a:lstStyle/>
          <a:p>
            <a:pPr marL="460375" indent="-460375">
              <a:lnSpc>
                <a:spcPct val="150000"/>
              </a:lnSpc>
              <a:buFont typeface="Wingdings" pitchFamily="2" charset="2"/>
              <a:buChar char="ü"/>
            </a:pPr>
            <a:endParaRPr lang="tr-TR" sz="3200" dirty="0">
              <a:latin typeface="Century Gothic" panose="020B0502020202020204" pitchFamily="34" charset="0"/>
            </a:endParaRPr>
          </a:p>
          <a:p>
            <a:pPr marL="369888" indent="-369888">
              <a:lnSpc>
                <a:spcPct val="150000"/>
              </a:lnSpc>
              <a:buFont typeface="Wingdings" pitchFamily="2" charset="2"/>
              <a:buChar char="ü"/>
            </a:pPr>
            <a:r>
              <a:rPr lang="tr-TR" sz="3200" dirty="0">
                <a:latin typeface="Century Gothic" panose="020B0502020202020204" pitchFamily="34" charset="0"/>
              </a:rPr>
              <a:t>Devre sayımlarıyla deponuzda bulunması gereken stok miktarlarının doğruluğunu teyit edin. Bütün malzeme hareketlerinin düzgün bir biçimde kayıt altına alınmasını ve envanterlerinizin çalınmaya karsı korunmasını sağlayın.</a:t>
            </a:r>
          </a:p>
          <a:p>
            <a:pPr marL="369888" indent="-369888">
              <a:lnSpc>
                <a:spcPct val="150000"/>
              </a:lnSpc>
              <a:buFont typeface="Wingdings" pitchFamily="2" charset="2"/>
              <a:buChar char="ü"/>
            </a:pPr>
            <a:r>
              <a:rPr lang="tr-TR" sz="3200" dirty="0">
                <a:latin typeface="Century Gothic" panose="020B0502020202020204" pitchFamily="34" charset="0"/>
              </a:rPr>
              <a:t>Depo organizasyonlarını malzeme çekme maliyetlerini en aza indirgeyecek şekilde planlayın.</a:t>
            </a:r>
          </a:p>
          <a:p>
            <a:pPr marL="460375" indent="-460375">
              <a:lnSpc>
                <a:spcPct val="150000"/>
              </a:lnSpc>
              <a:buFont typeface="Wingdings" pitchFamily="2" charset="2"/>
              <a:buChar char="ü"/>
            </a:pPr>
            <a:endParaRPr lang="tr-TR" sz="3200" dirty="0">
              <a:latin typeface="Century Gothic" panose="020B0502020202020204" pitchFamily="34" charset="0"/>
            </a:endParaRPr>
          </a:p>
        </p:txBody>
      </p:sp>
    </p:spTree>
    <p:extLst>
      <p:ext uri="{BB962C8B-B14F-4D97-AF65-F5344CB8AC3E}">
        <p14:creationId xmlns:p14="http://schemas.microsoft.com/office/powerpoint/2010/main" val="207007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268942" y="250110"/>
            <a:ext cx="11231602" cy="6607890"/>
          </a:xfrm>
        </p:spPr>
        <p:txBody>
          <a:bodyPr anchor="ctr">
            <a:noAutofit/>
          </a:bodyPr>
          <a:lstStyle/>
          <a:p>
            <a:pPr marL="422275" indent="-422275">
              <a:lnSpc>
                <a:spcPct val="150000"/>
              </a:lnSpc>
              <a:buFont typeface="Wingdings" pitchFamily="2" charset="2"/>
              <a:buChar char="ü"/>
            </a:pPr>
            <a:r>
              <a:rPr lang="tr-TR" sz="2900" dirty="0">
                <a:latin typeface="Century Gothic" panose="020B0502020202020204" pitchFamily="34" charset="0"/>
              </a:rPr>
              <a:t>Envanter yatırımlarınızın verimliliğini ve karlılığını tam olarak hesaplayın.</a:t>
            </a:r>
          </a:p>
          <a:p>
            <a:pPr marL="422275" indent="-422275">
              <a:lnSpc>
                <a:spcPct val="150000"/>
              </a:lnSpc>
              <a:buFont typeface="Wingdings" pitchFamily="2" charset="2"/>
              <a:buChar char="ü"/>
            </a:pPr>
            <a:r>
              <a:rPr lang="tr-TR" sz="2900" dirty="0">
                <a:latin typeface="Century Gothic" panose="020B0502020202020204" pitchFamily="34" charset="0"/>
              </a:rPr>
              <a:t>Envanter hedeflerinizle örtüşmeyen stok kalemlerini tespit edin.</a:t>
            </a:r>
          </a:p>
          <a:p>
            <a:pPr marL="422275" indent="-422275">
              <a:lnSpc>
                <a:spcPct val="150000"/>
              </a:lnSpc>
              <a:buFont typeface="Wingdings" pitchFamily="2" charset="2"/>
              <a:buChar char="ü"/>
            </a:pPr>
            <a:r>
              <a:rPr lang="tr-TR" sz="2900" dirty="0">
                <a:latin typeface="Century Gothic" panose="020B0502020202020204" pitchFamily="34" charset="0"/>
              </a:rPr>
              <a:t>Olası alışılmadık satışları ve kullanımları tespit ve analiz edin.</a:t>
            </a:r>
          </a:p>
          <a:p>
            <a:pPr marL="422275" indent="-422275">
              <a:lnSpc>
                <a:spcPct val="150000"/>
              </a:lnSpc>
              <a:buFont typeface="Wingdings" pitchFamily="2" charset="2"/>
              <a:buChar char="ü"/>
            </a:pPr>
            <a:r>
              <a:rPr lang="tr-TR" sz="2900" dirty="0">
                <a:latin typeface="Century Gothic" panose="020B0502020202020204" pitchFamily="34" charset="0"/>
              </a:rPr>
              <a:t>Envanterde yer alan her stok kalemine ilişkin gelecekteki talebi doğru biçimde tahmin etmeye yardımcı olacak unsurları belirleyin.</a:t>
            </a:r>
          </a:p>
        </p:txBody>
      </p:sp>
    </p:spTree>
    <p:extLst>
      <p:ext uri="{BB962C8B-B14F-4D97-AF65-F5344CB8AC3E}">
        <p14:creationId xmlns:p14="http://schemas.microsoft.com/office/powerpoint/2010/main" val="273709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215153" y="53788"/>
            <a:ext cx="11752729" cy="6858000"/>
          </a:xfrm>
        </p:spPr>
        <p:txBody>
          <a:bodyPr anchor="ctr">
            <a:noAutofit/>
          </a:bodyPr>
          <a:lstStyle/>
          <a:p>
            <a:pPr marL="449263" indent="-449263">
              <a:lnSpc>
                <a:spcPct val="150000"/>
              </a:lnSpc>
              <a:buFont typeface="Wingdings" pitchFamily="2" charset="2"/>
              <a:buChar char="ü"/>
            </a:pPr>
            <a:r>
              <a:rPr lang="tr-TR" sz="2900" dirty="0">
                <a:latin typeface="Century Gothic" panose="020B0502020202020204" pitchFamily="34" charset="0"/>
              </a:rPr>
              <a:t>Talep tahminlerinizin doğruluğunu ölçemeye ve geliştirmeye yönelik çalışmalar yapın.</a:t>
            </a:r>
          </a:p>
          <a:p>
            <a:pPr marL="449263" indent="-449263">
              <a:lnSpc>
                <a:spcPct val="150000"/>
              </a:lnSpc>
              <a:buFont typeface="Wingdings" pitchFamily="2" charset="2"/>
              <a:buChar char="ü"/>
            </a:pPr>
            <a:r>
              <a:rPr lang="tr-TR" sz="2900" dirty="0">
                <a:latin typeface="Century Gothic" panose="020B0502020202020204" pitchFamily="34" charset="0"/>
              </a:rPr>
              <a:t>Ürünü bir tedarikçiden satın alma, merkez depodan transfer etme veya işletme içinde üretme seçeneklerinden hangisinin daha rasyonel olacağına ilişkin değerlendirmeler yapın. </a:t>
            </a:r>
          </a:p>
          <a:p>
            <a:pPr marL="449263" indent="-449263">
              <a:lnSpc>
                <a:spcPct val="150000"/>
              </a:lnSpc>
              <a:buFont typeface="Wingdings" pitchFamily="2" charset="2"/>
              <a:buChar char="ü"/>
            </a:pPr>
            <a:r>
              <a:rPr lang="tr-TR" sz="2900" dirty="0">
                <a:latin typeface="Century Gothic" panose="020B0502020202020204" pitchFamily="34" charset="0"/>
              </a:rPr>
              <a:t>Kısa ve uzun tedarik sürelerinin, toplam envanter yatırımlarınız ve müşterilerinize sunduğunuz hizmet üzerindeki etkilerini tespit edin.</a:t>
            </a:r>
          </a:p>
        </p:txBody>
      </p:sp>
    </p:spTree>
    <p:extLst>
      <p:ext uri="{BB962C8B-B14F-4D97-AF65-F5344CB8AC3E}">
        <p14:creationId xmlns:p14="http://schemas.microsoft.com/office/powerpoint/2010/main" val="12297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215153" y="53788"/>
            <a:ext cx="11752729" cy="6858000"/>
          </a:xfrm>
        </p:spPr>
        <p:txBody>
          <a:bodyPr anchor="ctr">
            <a:noAutofit/>
          </a:bodyPr>
          <a:lstStyle/>
          <a:p>
            <a:pPr marL="501650" indent="-501650">
              <a:lnSpc>
                <a:spcPct val="150000"/>
              </a:lnSpc>
              <a:buFont typeface="Wingdings" pitchFamily="2" charset="2"/>
              <a:buChar char="ü"/>
            </a:pPr>
            <a:r>
              <a:rPr lang="tr-TR" sz="3200" dirty="0">
                <a:latin typeface="Century Gothic" panose="020B0502020202020204" pitchFamily="34" charset="0"/>
              </a:rPr>
              <a:t>Müşterilere sunulan hizmet ve karlılık arasında dengeyi sağlayabilmek için envanterdeki her bir stok kalemine ilişkin doğru emniyet stoku miktarlarını belirleyin.</a:t>
            </a:r>
          </a:p>
          <a:p>
            <a:pPr marL="501650" indent="-501650">
              <a:lnSpc>
                <a:spcPct val="150000"/>
              </a:lnSpc>
              <a:buFont typeface="Wingdings" pitchFamily="2" charset="2"/>
              <a:buChar char="ü"/>
            </a:pPr>
            <a:r>
              <a:rPr lang="tr-TR" sz="3200" dirty="0">
                <a:latin typeface="Century Gothic" panose="020B0502020202020204" pitchFamily="34" charset="0"/>
              </a:rPr>
              <a:t>Her bir tedarik kaynağınız için ne sıklıkta yenileme siparişi vermeniz gerektiğini belirleyin.</a:t>
            </a:r>
          </a:p>
          <a:p>
            <a:pPr marL="501650" indent="-501650">
              <a:lnSpc>
                <a:spcPct val="150000"/>
              </a:lnSpc>
              <a:buFont typeface="Wingdings" pitchFamily="2" charset="2"/>
              <a:buChar char="ü"/>
            </a:pPr>
            <a:r>
              <a:rPr lang="tr-TR" sz="3200" dirty="0">
                <a:latin typeface="Century Gothic" panose="020B0502020202020204" pitchFamily="34" charset="0"/>
              </a:rPr>
              <a:t>Her bir stok kalemi için en iyi yenileme parametrelerini ve yeniden sipariş miktarlarını tanımlayın.</a:t>
            </a:r>
          </a:p>
        </p:txBody>
      </p:sp>
    </p:spTree>
    <p:extLst>
      <p:ext uri="{BB962C8B-B14F-4D97-AF65-F5344CB8AC3E}">
        <p14:creationId xmlns:p14="http://schemas.microsoft.com/office/powerpoint/2010/main" val="428865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215153" y="53788"/>
            <a:ext cx="11752729" cy="6858000"/>
          </a:xfrm>
        </p:spPr>
        <p:txBody>
          <a:bodyPr anchor="ctr">
            <a:noAutofit/>
          </a:bodyPr>
          <a:lstStyle/>
          <a:p>
            <a:pPr marL="422275" indent="-422275">
              <a:lnSpc>
                <a:spcPct val="150000"/>
              </a:lnSpc>
              <a:buFont typeface="Wingdings" pitchFamily="2" charset="2"/>
              <a:buChar char="ü"/>
            </a:pPr>
            <a:r>
              <a:rPr lang="tr-TR" sz="3100" dirty="0">
                <a:latin typeface="Century Gothic" panose="020B0502020202020204" pitchFamily="34" charset="0"/>
                <a:ea typeface="Verdana" panose="020B0604030504040204" pitchFamily="34" charset="0"/>
                <a:cs typeface="Verdana" panose="020B0604030504040204" pitchFamily="34" charset="0"/>
              </a:rPr>
              <a:t>Tedarikçilerinizin işletmenizi ne miktarda aşırı stok bulundurma yükü altına girmeye zorladıklarını tespit ediniz. Bu durumun, özel indirim avantajları, ödeme kolaylıkları ve benzeri teşvikler sağlayıp sağlamadığını belirleyin.</a:t>
            </a:r>
          </a:p>
          <a:p>
            <a:pPr marL="422275" indent="-422275">
              <a:lnSpc>
                <a:spcPct val="150000"/>
              </a:lnSpc>
              <a:buFont typeface="Wingdings" pitchFamily="2" charset="2"/>
              <a:buChar char="ü"/>
            </a:pPr>
            <a:r>
              <a:rPr lang="tr-TR" sz="3100" dirty="0">
                <a:latin typeface="Century Gothic" panose="020B0502020202020204" pitchFamily="34" charset="0"/>
                <a:ea typeface="Verdana" panose="020B0604030504040204" pitchFamily="34" charset="0"/>
                <a:cs typeface="Verdana" panose="020B0604030504040204" pitchFamily="34" charset="0"/>
              </a:rPr>
              <a:t>İşletme amaçlarındaki değişimlerin envanter performansımızı nasıl etkilediğini ortaya koyunuz. Envanter yatırımlarınız için en iyi "toplam performans" ölçütlerini uygulayın.</a:t>
            </a:r>
          </a:p>
        </p:txBody>
      </p:sp>
    </p:spTree>
    <p:extLst>
      <p:ext uri="{BB962C8B-B14F-4D97-AF65-F5344CB8AC3E}">
        <p14:creationId xmlns:p14="http://schemas.microsoft.com/office/powerpoint/2010/main" val="217508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6EE606E-CE94-A46C-3DEB-9B019A8D394E}"/>
              </a:ext>
            </a:extLst>
          </p:cNvPr>
          <p:cNvSpPr>
            <a:spLocks noGrp="1"/>
          </p:cNvSpPr>
          <p:nvPr>
            <p:ph idx="1"/>
          </p:nvPr>
        </p:nvSpPr>
        <p:spPr>
          <a:xfrm>
            <a:off x="0" y="0"/>
            <a:ext cx="12192000" cy="6858000"/>
          </a:xfrm>
        </p:spPr>
        <p:txBody>
          <a:bodyPr anchor="ctr">
            <a:normAutofit/>
          </a:bodyPr>
          <a:lstStyle/>
          <a:p>
            <a:pPr marL="0" indent="0" algn="ctr">
              <a:buNone/>
            </a:pPr>
            <a:r>
              <a:rPr lang="tr-TR" sz="6600" b="1" dirty="0">
                <a:solidFill>
                  <a:schemeClr val="bg1"/>
                </a:solidFill>
                <a:latin typeface="Century Gothic" panose="020B0502020202020204" pitchFamily="34" charset="0"/>
              </a:rPr>
              <a:t>GRUP ÇALIŞMASI </a:t>
            </a:r>
            <a:r>
              <a:rPr lang="tr-TR" sz="6600" b="1" dirty="0">
                <a:solidFill>
                  <a:schemeClr val="bg1"/>
                </a:solidFill>
                <a:latin typeface="Century Gothic" panose="020B0502020202020204" pitchFamily="34" charset="0"/>
                <a:sym typeface="Wingdings" pitchFamily="2" charset="2"/>
              </a:rPr>
              <a:t></a:t>
            </a:r>
            <a:endParaRPr lang="tr-TR" sz="6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4688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FDC1B73-672F-FC4C-5CBF-3BD350DCA4C5}"/>
              </a:ext>
            </a:extLst>
          </p:cNvPr>
          <p:cNvSpPr>
            <a:spLocks noGrp="1"/>
          </p:cNvSpPr>
          <p:nvPr>
            <p:ph idx="1"/>
          </p:nvPr>
        </p:nvSpPr>
        <p:spPr>
          <a:xfrm>
            <a:off x="0" y="0"/>
            <a:ext cx="12192000" cy="6858000"/>
          </a:xfrm>
        </p:spPr>
        <p:txBody>
          <a:bodyPr anchor="ctr">
            <a:normAutofit/>
          </a:bodyPr>
          <a:lstStyle/>
          <a:p>
            <a:pPr marL="0" indent="0" algn="ctr">
              <a:buNone/>
            </a:pPr>
            <a:r>
              <a:rPr lang="tr-TR" sz="6600" b="1" dirty="0">
                <a:solidFill>
                  <a:schemeClr val="bg1"/>
                </a:solidFill>
                <a:latin typeface="Century Gothic" panose="020B0502020202020204" pitchFamily="34" charset="0"/>
              </a:rPr>
              <a:t>GRUP ÇALIŞMASI </a:t>
            </a:r>
            <a:r>
              <a:rPr lang="tr-TR" sz="6600" b="1" dirty="0">
                <a:solidFill>
                  <a:schemeClr val="bg1"/>
                </a:solidFill>
                <a:latin typeface="Century Gothic" panose="020B0502020202020204" pitchFamily="34" charset="0"/>
                <a:sym typeface="Wingdings" pitchFamily="2" charset="2"/>
              </a:rPr>
              <a:t></a:t>
            </a:r>
            <a:endParaRPr lang="tr-TR" sz="6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054214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4FBC3F0-EC4B-A448-03A3-5C08D37C9590}"/>
              </a:ext>
            </a:extLst>
          </p:cNvPr>
          <p:cNvSpPr>
            <a:spLocks noGrp="1"/>
          </p:cNvSpPr>
          <p:nvPr>
            <p:ph idx="1"/>
          </p:nvPr>
        </p:nvSpPr>
        <p:spPr>
          <a:xfrm>
            <a:off x="0" y="0"/>
            <a:ext cx="12192000" cy="6858000"/>
          </a:xfrm>
        </p:spPr>
        <p:txBody>
          <a:bodyPr anchor="ctr"/>
          <a:lstStyle/>
          <a:p>
            <a:pPr marL="0" indent="0" algn="ctr">
              <a:lnSpc>
                <a:spcPct val="150000"/>
              </a:lnSpc>
              <a:buNone/>
            </a:pPr>
            <a:r>
              <a:rPr lang="tr-TR" sz="4800" b="1" dirty="0">
                <a:solidFill>
                  <a:schemeClr val="bg1"/>
                </a:solidFill>
                <a:latin typeface="Century Gothic" panose="020B0502020202020204" pitchFamily="34" charset="0"/>
                <a:sym typeface="Wingdings" panose="05000000000000000000" pitchFamily="2" charset="2"/>
              </a:rPr>
              <a:t>Bizde hesap kitap işleri incedir. </a:t>
            </a:r>
          </a:p>
          <a:p>
            <a:pPr marL="0" indent="0" algn="ctr">
              <a:lnSpc>
                <a:spcPct val="150000"/>
              </a:lnSpc>
              <a:buNone/>
            </a:pPr>
            <a:r>
              <a:rPr lang="tr-TR" sz="4800" b="1" dirty="0">
                <a:solidFill>
                  <a:schemeClr val="bg1"/>
                </a:solidFill>
                <a:latin typeface="Century Gothic" panose="020B0502020202020204" pitchFamily="34" charset="0"/>
                <a:sym typeface="Wingdings" panose="05000000000000000000" pitchFamily="2" charset="2"/>
              </a:rPr>
              <a:t>Övünmek gibi olmasında mahşere bırakmayız çoğu hesabı  </a:t>
            </a:r>
          </a:p>
          <a:p>
            <a:endParaRPr lang="tr-TR" dirty="0"/>
          </a:p>
        </p:txBody>
      </p:sp>
    </p:spTree>
    <p:extLst>
      <p:ext uri="{BB962C8B-B14F-4D97-AF65-F5344CB8AC3E}">
        <p14:creationId xmlns:p14="http://schemas.microsoft.com/office/powerpoint/2010/main" val="39076597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etin kutusu 31">
            <a:extLst>
              <a:ext uri="{FF2B5EF4-FFF2-40B4-BE49-F238E27FC236}">
                <a16:creationId xmlns:a16="http://schemas.microsoft.com/office/drawing/2014/main" id="{875DE483-9FDC-7E13-1E8E-A316B606AFFA}"/>
              </a:ext>
            </a:extLst>
          </p:cNvPr>
          <p:cNvSpPr txBox="1"/>
          <p:nvPr/>
        </p:nvSpPr>
        <p:spPr>
          <a:xfrm>
            <a:off x="4343399" y="1490008"/>
            <a:ext cx="8864599" cy="1938992"/>
          </a:xfrm>
          <a:prstGeom prst="rect">
            <a:avLst/>
          </a:prstGeom>
          <a:noFill/>
        </p:spPr>
        <p:txBody>
          <a:bodyPr wrap="square" rtlCol="0">
            <a:spAutoFit/>
          </a:bodyPr>
          <a:lstStyle/>
          <a:p>
            <a:pPr algn="ctr"/>
            <a:r>
              <a:rPr lang="tr-TR" sz="6000" b="1" dirty="0">
                <a:latin typeface="Century Gothic" panose="020B0502020202020204" pitchFamily="34" charset="0"/>
              </a:rPr>
              <a:t>Teşekkür Ederim</a:t>
            </a:r>
          </a:p>
          <a:p>
            <a:pPr algn="ctr"/>
            <a:r>
              <a:rPr lang="tr-TR" sz="6000" b="1" dirty="0">
                <a:latin typeface="Century Gothic" panose="020B0502020202020204" pitchFamily="34" charset="0"/>
              </a:rPr>
              <a:t> </a:t>
            </a:r>
            <a:r>
              <a:rPr lang="tr-TR" sz="6000" b="1" dirty="0">
                <a:latin typeface="Century Gothic" panose="020B0502020202020204" pitchFamily="34" charset="0"/>
                <a:sym typeface="Wingdings" pitchFamily="2" charset="2"/>
              </a:rPr>
              <a:t></a:t>
            </a:r>
            <a:endParaRPr lang="tr-TR" sz="6000" b="1" dirty="0">
              <a:latin typeface="Century Gothic" panose="020B0502020202020204" pitchFamily="34" charset="0"/>
            </a:endParaRPr>
          </a:p>
        </p:txBody>
      </p:sp>
      <p:sp>
        <p:nvSpPr>
          <p:cNvPr id="33" name="Oval 32">
            <a:extLst>
              <a:ext uri="{FF2B5EF4-FFF2-40B4-BE49-F238E27FC236}">
                <a16:creationId xmlns:a16="http://schemas.microsoft.com/office/drawing/2014/main" id="{8F25145C-0F1A-EBDB-37C0-349DE5EE1CFA}"/>
              </a:ext>
            </a:extLst>
          </p:cNvPr>
          <p:cNvSpPr/>
          <p:nvPr/>
        </p:nvSpPr>
        <p:spPr>
          <a:xfrm>
            <a:off x="-2641600" y="-596900"/>
            <a:ext cx="8153400" cy="8051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5" name="Metin kutusu 34">
            <a:extLst>
              <a:ext uri="{FF2B5EF4-FFF2-40B4-BE49-F238E27FC236}">
                <a16:creationId xmlns:a16="http://schemas.microsoft.com/office/drawing/2014/main" id="{9C43A603-2BC6-2603-7D2B-BD52084513D5}"/>
              </a:ext>
            </a:extLst>
          </p:cNvPr>
          <p:cNvSpPr txBox="1"/>
          <p:nvPr/>
        </p:nvSpPr>
        <p:spPr>
          <a:xfrm>
            <a:off x="4813299" y="3947874"/>
            <a:ext cx="7924800" cy="1475981"/>
          </a:xfrm>
          <a:prstGeom prst="rect">
            <a:avLst/>
          </a:prstGeom>
          <a:noFill/>
        </p:spPr>
        <p:txBody>
          <a:bodyPr wrap="square">
            <a:spAutoFit/>
          </a:bodyPr>
          <a:lstStyle/>
          <a:p>
            <a:pPr marL="0" lvl="0" indent="0" algn="ctr">
              <a:lnSpc>
                <a:spcPct val="150000"/>
              </a:lnSpc>
              <a:buNone/>
            </a:pPr>
            <a:r>
              <a:rPr lang="tr-TR" sz="3200" dirty="0">
                <a:solidFill>
                  <a:prstClr val="black"/>
                </a:solidFill>
                <a:latin typeface="Century Gothic" panose="020B0502020202020204" pitchFamily="34" charset="0"/>
              </a:rPr>
              <a:t>Funda Oyan</a:t>
            </a:r>
          </a:p>
          <a:p>
            <a:pPr marL="0" indent="0" algn="ctr">
              <a:lnSpc>
                <a:spcPct val="150000"/>
              </a:lnSpc>
              <a:buNone/>
            </a:pPr>
            <a:r>
              <a:rPr lang="tr-TR" sz="3200" dirty="0" err="1">
                <a:solidFill>
                  <a:prstClr val="black"/>
                </a:solidFill>
                <a:latin typeface="Century Gothic" panose="020B0502020202020204" pitchFamily="34" charset="0"/>
              </a:rPr>
              <a:t>foyan@amasyadsyb.org</a:t>
            </a:r>
            <a:endParaRPr lang="tr-TR" sz="32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8181384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16610" y="5682668"/>
            <a:ext cx="1043180" cy="1043180"/>
          </a:xfrm>
          <a:prstGeom prst="rect">
            <a:avLst/>
          </a:prstGeom>
        </p:spPr>
      </p:pic>
      <p:sp>
        <p:nvSpPr>
          <p:cNvPr id="3" name="İçerik Yer Tutucusu 2"/>
          <p:cNvSpPr>
            <a:spLocks noGrp="1"/>
          </p:cNvSpPr>
          <p:nvPr>
            <p:ph idx="1"/>
          </p:nvPr>
        </p:nvSpPr>
        <p:spPr>
          <a:xfrm>
            <a:off x="838200" y="1903821"/>
            <a:ext cx="10515600" cy="1987101"/>
          </a:xfrm>
        </p:spPr>
        <p:txBody>
          <a:bodyPr>
            <a:noAutofit/>
          </a:bodyPr>
          <a:lstStyle/>
          <a:p>
            <a:pPr marL="0" indent="0" algn="ctr">
              <a:buNone/>
            </a:pPr>
            <a:r>
              <a:rPr lang="tr-TR" sz="4400" b="1" dirty="0">
                <a:latin typeface="Century Gothic" panose="020B0502020202020204" pitchFamily="34" charset="0"/>
              </a:rPr>
              <a:t>Teşekkür ederim</a:t>
            </a:r>
          </a:p>
          <a:p>
            <a:pPr marL="0" indent="0" algn="ctr">
              <a:buNone/>
            </a:pPr>
            <a:endParaRPr lang="tr-TR" sz="4400" b="1" dirty="0">
              <a:latin typeface="Century Gothic" panose="020B0502020202020204" pitchFamily="34" charset="0"/>
            </a:endParaRPr>
          </a:p>
          <a:p>
            <a:pPr marL="0" lvl="0" indent="0" algn="ctr">
              <a:buNone/>
            </a:pPr>
            <a:r>
              <a:rPr lang="tr-TR" sz="3200" dirty="0">
                <a:solidFill>
                  <a:prstClr val="black"/>
                </a:solidFill>
                <a:latin typeface="Century Gothic" panose="020B0502020202020204" pitchFamily="34" charset="0"/>
              </a:rPr>
              <a:t>Funda Oyan</a:t>
            </a:r>
          </a:p>
          <a:p>
            <a:pPr marL="0" indent="0" algn="ctr">
              <a:buNone/>
            </a:pPr>
            <a:r>
              <a:rPr lang="tr-TR" sz="3200" dirty="0" err="1">
                <a:solidFill>
                  <a:prstClr val="black"/>
                </a:solidFill>
                <a:latin typeface="Century Gothic" panose="020B0502020202020204" pitchFamily="34" charset="0"/>
              </a:rPr>
              <a:t>foyan@amasyadsyb.org</a:t>
            </a:r>
            <a:endParaRPr lang="tr-TR" sz="3200" dirty="0">
              <a:solidFill>
                <a:prstClr val="black"/>
              </a:solidFill>
              <a:latin typeface="Century Gothic" panose="020B0502020202020204" pitchFamily="34" charset="0"/>
            </a:endParaRPr>
          </a:p>
          <a:p>
            <a:pPr marL="0" indent="0" algn="ctr">
              <a:buNone/>
            </a:pPr>
            <a:endParaRPr lang="tr-TR" sz="3200" dirty="0">
              <a:latin typeface="Century Gothic" panose="020B0502020202020204" pitchFamily="34" charset="0"/>
            </a:endParaRPr>
          </a:p>
        </p:txBody>
      </p:sp>
    </p:spTree>
    <p:extLst>
      <p:ext uri="{BB962C8B-B14F-4D97-AF65-F5344CB8AC3E}">
        <p14:creationId xmlns:p14="http://schemas.microsoft.com/office/powerpoint/2010/main" val="219814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24F640C-3D55-0024-2FEA-5B8C03A57853}"/>
              </a:ext>
            </a:extLst>
          </p:cNvPr>
          <p:cNvSpPr>
            <a:spLocks noGrp="1"/>
          </p:cNvSpPr>
          <p:nvPr>
            <p:ph idx="1"/>
          </p:nvPr>
        </p:nvSpPr>
        <p:spPr>
          <a:xfrm>
            <a:off x="0" y="0"/>
            <a:ext cx="12192000" cy="6858000"/>
          </a:xfrm>
        </p:spPr>
        <p:txBody>
          <a:bodyPr anchor="ctr">
            <a:normAutofit/>
          </a:bodyPr>
          <a:lstStyle/>
          <a:p>
            <a:pPr marL="0" indent="0" algn="ctr">
              <a:lnSpc>
                <a:spcPct val="150000"/>
              </a:lnSpc>
              <a:buNone/>
            </a:pPr>
            <a:r>
              <a:rPr lang="tr-TR" sz="4800" dirty="0">
                <a:latin typeface="Century Gothic" panose="020B0502020202020204" pitchFamily="34" charset="0"/>
              </a:rPr>
              <a:t>Gereksinim duyulması halinde ihtiyacı karşılamak amacıyla depolanan ürün veya fiziki mallar olarak kısaca tanımlayabiliriz.</a:t>
            </a:r>
          </a:p>
        </p:txBody>
      </p:sp>
    </p:spTree>
    <p:extLst>
      <p:ext uri="{BB962C8B-B14F-4D97-AF65-F5344CB8AC3E}">
        <p14:creationId xmlns:p14="http://schemas.microsoft.com/office/powerpoint/2010/main" val="335858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0" y="2921168"/>
            <a:ext cx="12192000" cy="1015663"/>
          </a:xfrm>
          <a:prstGeom prst="rect">
            <a:avLst/>
          </a:prstGeom>
          <a:noFill/>
        </p:spPr>
        <p:txBody>
          <a:bodyPr wrap="square" rtlCol="0">
            <a:spAutoFit/>
          </a:bodyPr>
          <a:lstStyle/>
          <a:p>
            <a:pPr algn="ctr"/>
            <a:r>
              <a:rPr lang="tr-TR" sz="6000" b="1" dirty="0">
                <a:solidFill>
                  <a:schemeClr val="bg1"/>
                </a:solidFill>
                <a:latin typeface="Century Gothic" panose="020B0502020202020204" pitchFamily="34" charset="0"/>
              </a:rPr>
              <a:t>NEDEN STOK YÖNETİMİ ?</a:t>
            </a:r>
          </a:p>
        </p:txBody>
      </p:sp>
    </p:spTree>
    <p:extLst>
      <p:ext uri="{BB962C8B-B14F-4D97-AF65-F5344CB8AC3E}">
        <p14:creationId xmlns:p14="http://schemas.microsoft.com/office/powerpoint/2010/main" val="30578427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11818</TotalTime>
  <Words>2388</Words>
  <Application>Microsoft Macintosh PowerPoint</Application>
  <PresentationFormat>Geniş ekran</PresentationFormat>
  <Paragraphs>336</Paragraphs>
  <Slides>72</Slides>
  <Notes>60</Notes>
  <HiddenSlides>5</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72</vt:i4>
      </vt:variant>
    </vt:vector>
  </HeadingPairs>
  <TitlesOfParts>
    <vt:vector size="79" baseType="lpstr">
      <vt:lpstr>Meiryo</vt:lpstr>
      <vt:lpstr>Arial</vt:lpstr>
      <vt:lpstr>Calibri</vt:lpstr>
      <vt:lpstr>Calibri Light</vt:lpstr>
      <vt:lpstr>Century Gothic</vt:lpstr>
      <vt:lpstr>Wingdings</vt:lpstr>
      <vt:lpstr>Office Teması</vt:lpstr>
      <vt:lpstr>PowerPoint Sunusu</vt:lpstr>
      <vt:lpstr>PowerPoint Sunusu</vt:lpstr>
      <vt:lpstr>PowerPoint Sunusu</vt:lpstr>
      <vt:lpstr>PowerPoint Sunusu</vt:lpstr>
      <vt:lpstr>İçerik;</vt:lpstr>
      <vt:lpstr>PowerPoint Sunusu</vt:lpstr>
      <vt:lpstr>PowerPoint Sunusu</vt:lpstr>
      <vt:lpstr>PowerPoint Sunusu</vt:lpstr>
      <vt:lpstr>PowerPoint Sunusu</vt:lpstr>
      <vt:lpstr>Neden Stok Yönetimi ?</vt:lpstr>
      <vt:lpstr>PowerPoint Sunusu</vt:lpstr>
      <vt:lpstr>PowerPoint Sunusu</vt:lpstr>
      <vt:lpstr>PowerPoint Sunusu</vt:lpstr>
      <vt:lpstr>PowerPoint Sunusu</vt:lpstr>
      <vt:lpstr>PowerPoint Sunusu</vt:lpstr>
      <vt:lpstr>PowerPoint Sunusu</vt:lpstr>
      <vt:lpstr>PowerPoint Sunusu</vt:lpstr>
      <vt:lpstr>PowerPoint Sunusu</vt:lpstr>
      <vt:lpstr>Neden Stok Yönetimi ?</vt:lpstr>
      <vt:lpstr>Neden Stok Yönetimi ?</vt:lpstr>
      <vt:lpstr>Neden Stok Yönetimi ?</vt:lpstr>
      <vt:lpstr>PowerPoint Sunusu</vt:lpstr>
      <vt:lpstr>PowerPoint Sunusu</vt:lpstr>
      <vt:lpstr>PowerPoint Sunusu</vt:lpstr>
      <vt:lpstr>PowerPoint Sunusu</vt:lpstr>
      <vt:lpstr>Fazla Stok Bulundurmanın Sakıncaları </vt:lpstr>
      <vt:lpstr>Fazla Stok Bulundurmanın Riskleri; </vt:lpstr>
      <vt:lpstr>PowerPoint Sunusu</vt:lpstr>
      <vt:lpstr>PowerPoint Sunusu</vt:lpstr>
      <vt:lpstr>Az Stok Bulundurmanın Riskleri; </vt:lpstr>
      <vt:lpstr>PowerPoint Sunusu</vt:lpstr>
      <vt:lpstr>Stok Kontrolü</vt:lpstr>
      <vt:lpstr>PowerPoint Sunusu</vt:lpstr>
      <vt:lpstr>PowerPoint Sunusu</vt:lpstr>
      <vt:lpstr>PowerPoint Sunusu</vt:lpstr>
      <vt:lpstr>Neden Stok Kontrolü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Stok Kontrolü Yöntemleri</vt:lpstr>
      <vt:lpstr>1. Gözle Kontrol Yöntemi</vt:lpstr>
      <vt:lpstr>PowerPoint Sunusu</vt:lpstr>
      <vt:lpstr>Gözle Kontrol Yöntemi Dezavantajları</vt:lpstr>
      <vt:lpstr>2. Çift Kutu Yöntemi</vt:lpstr>
      <vt:lpstr>3. Optimum Raf Yöntemi</vt:lpstr>
      <vt:lpstr>PowerPoint Sunusu</vt:lpstr>
      <vt:lpstr>4. ABC Yöntemi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sony</dc:creator>
  <cp:lastModifiedBy>salihozgur78@gmail.com</cp:lastModifiedBy>
  <cp:revision>89</cp:revision>
  <dcterms:created xsi:type="dcterms:W3CDTF">2023-04-03T12:18:59Z</dcterms:created>
  <dcterms:modified xsi:type="dcterms:W3CDTF">2023-11-10T11:12:20Z</dcterms:modified>
</cp:coreProperties>
</file>