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29" r:id="rId3"/>
    <p:sldId id="297" r:id="rId4"/>
    <p:sldId id="265" r:id="rId5"/>
    <p:sldId id="333" r:id="rId6"/>
    <p:sldId id="280" r:id="rId7"/>
    <p:sldId id="273" r:id="rId8"/>
    <p:sldId id="275" r:id="rId9"/>
    <p:sldId id="276" r:id="rId10"/>
    <p:sldId id="283" r:id="rId11"/>
    <p:sldId id="294" r:id="rId12"/>
    <p:sldId id="345" r:id="rId13"/>
    <p:sldId id="288" r:id="rId14"/>
    <p:sldId id="289" r:id="rId15"/>
    <p:sldId id="334" r:id="rId16"/>
    <p:sldId id="335" r:id="rId17"/>
    <p:sldId id="338" r:id="rId18"/>
    <p:sldId id="375" r:id="rId19"/>
    <p:sldId id="336" r:id="rId20"/>
    <p:sldId id="340" r:id="rId21"/>
    <p:sldId id="339" r:id="rId22"/>
    <p:sldId id="337" r:id="rId23"/>
    <p:sldId id="341" r:id="rId24"/>
    <p:sldId id="343" r:id="rId25"/>
    <p:sldId id="342" r:id="rId26"/>
    <p:sldId id="374" r:id="rId27"/>
    <p:sldId id="344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1" r:id="rId43"/>
    <p:sldId id="360" r:id="rId44"/>
    <p:sldId id="362" r:id="rId45"/>
    <p:sldId id="330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6" r:id="rId58"/>
    <p:sldId id="324" r:id="rId5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69"/>
    <p:restoredTop sz="73525"/>
  </p:normalViewPr>
  <p:slideViewPr>
    <p:cSldViewPr snapToGrid="0">
      <p:cViewPr varScale="1">
        <p:scale>
          <a:sx n="47" d="100"/>
          <a:sy n="47" d="100"/>
        </p:scale>
        <p:origin x="8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057BB-A49F-A44A-B2E3-7B930AE94B77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D9BE-D2E1-D44A-8BD5-44BA90E71F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4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40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60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79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797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27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135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165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825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248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901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02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048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782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330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2718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2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399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406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152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056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976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38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906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0313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926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492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135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594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145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322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611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261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01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187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603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6721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8761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278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3345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364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917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2260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0478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93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2235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7064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5250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0562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271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200" dirty="0"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7511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7335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2294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212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4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63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15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12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7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5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72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4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96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88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95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7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85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73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97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729778"/>
            <a:ext cx="2621340" cy="262134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0484" y="3351118"/>
            <a:ext cx="10271051" cy="3322821"/>
          </a:xfrm>
        </p:spPr>
        <p:txBody>
          <a:bodyPr>
            <a:normAutofit/>
          </a:bodyPr>
          <a:lstStyle/>
          <a:p>
            <a:endParaRPr lang="tr-TR" sz="3200" b="1" cap="all" dirty="0">
              <a:ln w="3175" cmpd="sng">
                <a:noFill/>
              </a:ln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tr-TR" sz="3200" b="1" cap="all" dirty="0">
                <a:ln w="3175" cmpd="sng">
                  <a:noFill/>
                </a:ln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Zor İnsanlarla Baş Etmek</a:t>
            </a:r>
          </a:p>
          <a:p>
            <a:endParaRPr lang="tr-TR" sz="3200" b="1" cap="all" dirty="0">
              <a:ln w="3175" cmpd="sng">
                <a:noFill/>
              </a:ln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pPr lvl="0"/>
            <a:r>
              <a:rPr lang="tr-TR" sz="3000" dirty="0">
                <a:solidFill>
                  <a:prstClr val="black"/>
                </a:solidFill>
                <a:latin typeface="Century Gothic" panose="020B0502020202020204" pitchFamily="34" charset="0"/>
              </a:rPr>
              <a:t>Hanife AKKUŞ</a:t>
            </a:r>
          </a:p>
          <a:p>
            <a:endParaRPr lang="tr-TR" b="1" cap="all" dirty="0">
              <a:ln w="3175" cmpd="sng">
                <a:noFill/>
              </a:ln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tr-TR" sz="3200" b="1" cap="all" dirty="0">
                <a:ln w="3175" cmpd="sng">
                  <a:noFill/>
                </a:ln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71DC8-84EE-01DE-536F-77E65C839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63" y="1066800"/>
            <a:ext cx="3586277" cy="15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49DA86E-0B03-5E15-F313-795FDD24A06E}"/>
              </a:ext>
            </a:extLst>
          </p:cNvPr>
          <p:cNvSpPr txBox="1"/>
          <p:nvPr/>
        </p:nvSpPr>
        <p:spPr>
          <a:xfrm>
            <a:off x="60960" y="1213682"/>
            <a:ext cx="12268199" cy="443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Çünkü her yerdeler.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Ne kadar zor olsalar da, ne kadar zor durumda bıraksalar da, uğraştırsalar da şunu bilmeliyiz ki onlardan kaçamayız, çünkü onlar hayatımızda hep olacaklar.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Baş edememek ona değil bize zarar verir.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Herkes bazen zor insan olabilir.</a:t>
            </a:r>
          </a:p>
        </p:txBody>
      </p:sp>
    </p:spTree>
    <p:extLst>
      <p:ext uri="{BB962C8B-B14F-4D97-AF65-F5344CB8AC3E}">
        <p14:creationId xmlns:p14="http://schemas.microsoft.com/office/powerpoint/2010/main" val="16180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49DA86E-0B03-5E15-F313-795FDD24A06E}"/>
              </a:ext>
            </a:extLst>
          </p:cNvPr>
          <p:cNvSpPr txBox="1"/>
          <p:nvPr/>
        </p:nvSpPr>
        <p:spPr>
          <a:xfrm>
            <a:off x="0" y="495644"/>
            <a:ext cx="12191999" cy="605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400" b="0" i="1" dirty="0">
                <a:effectLst/>
                <a:latin typeface="Century Gothic" panose="020B0502020202020204" pitchFamily="34" charset="0"/>
              </a:rPr>
              <a:t>“Kaba, karşısındakini küçümseyen ve küçük düşürmeye çalışan insanlarla karşılaşmak kişinin karar verme becerileri, verimlilik ve yaratıcılık gibi yönleri de dahil olmak üzere genel anlamda performansını olumsuz yönde etkiler.”</a:t>
            </a:r>
            <a:endParaRPr lang="tr-TR" sz="44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lektronik donanım, ekran görüntüsü, web sayfası içeren bir resim&#10;&#10;Açıklama otomatik olarak oluşturuldu">
            <a:extLst>
              <a:ext uri="{FF2B5EF4-FFF2-40B4-BE49-F238E27FC236}">
                <a16:creationId xmlns:a16="http://schemas.microsoft.com/office/drawing/2014/main" id="{9CCC43F1-BA6E-C34B-229E-5EC8976B7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0"/>
            <a:ext cx="6844571" cy="6896294"/>
          </a:xfrm>
          <a:prstGeom prst="rect">
            <a:avLst/>
          </a:prstGeom>
        </p:spPr>
      </p:pic>
      <p:sp>
        <p:nvSpPr>
          <p:cNvPr id="7" name="Sağ Ok 6">
            <a:extLst>
              <a:ext uri="{FF2B5EF4-FFF2-40B4-BE49-F238E27FC236}">
                <a16:creationId xmlns:a16="http://schemas.microsoft.com/office/drawing/2014/main" id="{EBA2684F-E9D8-2E02-D18D-5FB8D9181626}"/>
              </a:ext>
            </a:extLst>
          </p:cNvPr>
          <p:cNvSpPr/>
          <p:nvPr/>
        </p:nvSpPr>
        <p:spPr>
          <a:xfrm>
            <a:off x="1447800" y="990600"/>
            <a:ext cx="1206910" cy="49161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8C74AF-A6A4-E432-D5D0-D70221CD2BA9}"/>
              </a:ext>
            </a:extLst>
          </p:cNvPr>
          <p:cNvSpPr/>
          <p:nvPr/>
        </p:nvSpPr>
        <p:spPr>
          <a:xfrm>
            <a:off x="2875935" y="1098754"/>
            <a:ext cx="2993923" cy="38345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46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ZOR İNSAN TİPLERİ</a:t>
            </a:r>
          </a:p>
        </p:txBody>
      </p:sp>
    </p:spTree>
    <p:extLst>
      <p:ext uri="{BB962C8B-B14F-4D97-AF65-F5344CB8AC3E}">
        <p14:creationId xmlns:p14="http://schemas.microsoft.com/office/powerpoint/2010/main" val="337582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312174" y="300284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Zor İnsan Tipleri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594605" y="1418976"/>
            <a:ext cx="10215154" cy="41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Agresifler - Saldırganlar</a:t>
            </a: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Mağdurlar – Pasifler</a:t>
            </a: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Pasif Agresifler</a:t>
            </a: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Her Şeyi Bilenler - Ukalalar</a:t>
            </a:r>
          </a:p>
          <a:p>
            <a:pPr marL="542925" indent="-542925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Şikayetçiler - Memnuniyetsizler</a:t>
            </a:r>
          </a:p>
        </p:txBody>
      </p:sp>
    </p:spTree>
    <p:extLst>
      <p:ext uri="{BB962C8B-B14F-4D97-AF65-F5344CB8AC3E}">
        <p14:creationId xmlns:p14="http://schemas.microsoft.com/office/powerpoint/2010/main" val="3798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312174" y="300284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1. Agresifler - Saldırganlar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440567" y="1344528"/>
            <a:ext cx="11067026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Her şeye çabuk sinirlenirler.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Karşılaştıkları olumsuzluklara saldırganlaşırlar.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Saldırgan zor insanların enerji düzeyleri yüksektir ama bu, yapıcı değil yıkıcı bir enerjidir.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Temelde kendi gereksinimleri ile ilgilenen ve bu sırada çevresindeki insanların önceliklerini ikinci plana iterek onları incitebilen bir yapıya sahiptirler. </a:t>
            </a:r>
          </a:p>
        </p:txBody>
      </p:sp>
    </p:spTree>
    <p:extLst>
      <p:ext uri="{BB962C8B-B14F-4D97-AF65-F5344CB8AC3E}">
        <p14:creationId xmlns:p14="http://schemas.microsoft.com/office/powerpoint/2010/main" val="10874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1. Agresifler - Saldırganlar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59983" y="1311206"/>
            <a:ext cx="11350113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Çevrelerinde bir şey ters gitmeye başladığında, tersliğin veya olumsuzluğun başkalarının davranış ve/veya hatalarından kaynaklandığını düşünen kişilerdir.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Son derece baskın ve otoriter bir karaktere sahiptir. Bu nedenle etrafındaki diğer insanları küçük düşürme çabalarını, o kişi ile yalnızken değil, çok kişinin tanıklık edebileceği yerlerde sergiler.  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Resim" descr="images (2).jpg">
            <a:extLst>
              <a:ext uri="{FF2B5EF4-FFF2-40B4-BE49-F238E27FC236}">
                <a16:creationId xmlns:a16="http://schemas.microsoft.com/office/drawing/2014/main" id="{F81803E8-F0EC-4683-A37E-C71BD48A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63" y="216052"/>
            <a:ext cx="9981074" cy="66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1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bin ve Patrice   #howimetyourmother #shorts">
            <a:hlinkClick r:id="" action="ppaction://media"/>
            <a:extLst>
              <a:ext uri="{FF2B5EF4-FFF2-40B4-BE49-F238E27FC236}">
                <a16:creationId xmlns:a16="http://schemas.microsoft.com/office/drawing/2014/main" id="{ED45FE9E-6C0E-7087-A944-03A14C3657A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8651" y="5063"/>
            <a:ext cx="3850246" cy="6852938"/>
          </a:xfrm>
        </p:spPr>
      </p:pic>
    </p:spTree>
    <p:extLst>
      <p:ext uri="{BB962C8B-B14F-4D97-AF65-F5344CB8AC3E}">
        <p14:creationId xmlns:p14="http://schemas.microsoft.com/office/powerpoint/2010/main" val="9217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1. Agresifler – Saldırganlarla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243840" y="1262063"/>
            <a:ext cx="11715873" cy="485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000" dirty="0">
                <a:latin typeface="Century Gothic" panose="020B0502020202020204" pitchFamily="34" charset="0"/>
              </a:rPr>
              <a:t>Saldırganlık problemi, saldırganındır.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000" dirty="0">
                <a:latin typeface="Century Gothic" panose="020B0502020202020204" pitchFamily="34" charset="0"/>
              </a:rPr>
              <a:t>Tepkinizin niteliği, ilişkinin ve olayların niteliğini belirleyecektir.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000" dirty="0">
                <a:latin typeface="Century Gothic" panose="020B0502020202020204" pitchFamily="34" charset="0"/>
              </a:rPr>
              <a:t>Saldırganlara vermeniz gereken ilk ve net mesaj, güçlü ve cesur olduğunuz mesajıdır.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000" dirty="0">
                <a:latin typeface="Century Gothic" panose="020B0502020202020204" pitchFamily="34" charset="0"/>
              </a:rPr>
              <a:t>Beden diliniz, bu mesajı ulaştırmanın en kolay yoludur.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000" dirty="0">
                <a:latin typeface="Century Gothic" panose="020B0502020202020204" pitchFamily="34" charset="0"/>
              </a:rPr>
              <a:t>Gerçekten kendinizi güçlü hissetmeseniz bile, cesur bir insanın beden dilini kullanmalısınız !</a:t>
            </a:r>
          </a:p>
        </p:txBody>
      </p:sp>
    </p:spTree>
    <p:extLst>
      <p:ext uri="{BB962C8B-B14F-4D97-AF65-F5344CB8AC3E}">
        <p14:creationId xmlns:p14="http://schemas.microsoft.com/office/powerpoint/2010/main" val="12202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56C444-0CBC-31EB-A4EF-A4DC747A5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Isınma </a:t>
            </a:r>
            <a:r>
              <a:rPr lang="tr-TR" sz="80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0" y="1906953"/>
            <a:ext cx="12192000" cy="3671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Ya Olduğun Gibi Görün, Ya Da Göründüğün Gibi Ol !</a:t>
            </a:r>
          </a:p>
          <a:p>
            <a:pPr algn="ctr">
              <a:lnSpc>
                <a:spcPct val="150000"/>
              </a:lnSpc>
            </a:pPr>
            <a:endParaRPr lang="tr-TR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51515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1. Agresifler – Saldırganlarla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182880" y="1315589"/>
            <a:ext cx="11715873" cy="443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5032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Dik durun veya dik oturun,</a:t>
            </a:r>
          </a:p>
          <a:p>
            <a:pPr marL="684213" indent="-5032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Başınızı eğmeyin, boynunuzu dik tutun,</a:t>
            </a:r>
          </a:p>
          <a:p>
            <a:pPr marL="684213" indent="-5032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Omuzlarınızı gevşetin,</a:t>
            </a:r>
          </a:p>
          <a:p>
            <a:pPr marL="684213" indent="-5032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Ağırlığınızı her iki bacağınıza eşit dağıtın, bir tarafa yüklenmeyin,</a:t>
            </a:r>
          </a:p>
          <a:p>
            <a:pPr marL="684213" indent="-50323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Doğrudan göz teması kurun, </a:t>
            </a:r>
          </a:p>
        </p:txBody>
      </p:sp>
    </p:spTree>
    <p:extLst>
      <p:ext uri="{BB962C8B-B14F-4D97-AF65-F5344CB8AC3E}">
        <p14:creationId xmlns:p14="http://schemas.microsoft.com/office/powerpoint/2010/main" val="358771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1. Agresifler – Saldırganlarla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583013"/>
            <a:ext cx="11350113" cy="369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Ses tonunuz sakin ve düşük olsun, yüksek tonda ve tiz sesle konuşmayın!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Yavaş konuşun. Yavaş konuşmak, karşı tarafın hızlı ve saldırgan konuşmasının altını çizerek rahatsız ediciliğini teşhir eden en önemli araçtır.</a:t>
            </a:r>
          </a:p>
        </p:txBody>
      </p:sp>
    </p:spTree>
    <p:extLst>
      <p:ext uri="{BB962C8B-B14F-4D97-AF65-F5344CB8AC3E}">
        <p14:creationId xmlns:p14="http://schemas.microsoft.com/office/powerpoint/2010/main" val="39213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2. Mağdurlar - Pasifler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238063" y="1221775"/>
            <a:ext cx="11959713" cy="453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Gerçek duygu, düşünce ve ihtiyaçlarını açıkça ifade edemeyenlerdir.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Bazı pasifler, kendi istek ve ihtiyaçlarını bir kenara bırakıp, onaylanmak, sevilmek ve takdir görmek için başkalarının istek ve ihtiyaçlarını karşılar ve onları memnun etmeye çalışırlar.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Eleştiri ve çatışmadan kaçınmak için, kendi istek ve ihtiyaçlarını gizlerler. ‟ Hayır ‟ demek onlar için çok zordur.</a:t>
            </a:r>
          </a:p>
        </p:txBody>
      </p:sp>
    </p:spTree>
    <p:extLst>
      <p:ext uri="{BB962C8B-B14F-4D97-AF65-F5344CB8AC3E}">
        <p14:creationId xmlns:p14="http://schemas.microsoft.com/office/powerpoint/2010/main" val="38407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2. Mağdurlar - Pasifler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182880" y="1364848"/>
            <a:ext cx="11506897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Düşüncelerini ortaya koymaz, başkalarının ilk adımı atmasını beklerler.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Bazıları, güçlü buldukları insanlara, rahatsız edici biçimde yanaşıp yapışırlar.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Destek ve onayları, gerçek ve içten olmadığı için, çok zorlandıklarında, karşılarındaki insanları beklenmedik bir anda yüzüstü bırakmaları mümkündür.</a:t>
            </a:r>
          </a:p>
        </p:txBody>
      </p:sp>
    </p:spTree>
    <p:extLst>
      <p:ext uri="{BB962C8B-B14F-4D97-AF65-F5344CB8AC3E}">
        <p14:creationId xmlns:p14="http://schemas.microsoft.com/office/powerpoint/2010/main" val="34228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2. Mağdurlar - Pasifler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182880" y="1102469"/>
            <a:ext cx="11187553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Yalnız kalır, öfkeyi üstlerine çeker ve dışlanırlar.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Gerçek anlamda sorumluluk üstlenmez, varla yok arasında gelir giderler !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Sıklıkla, ‟ Bilmem ! ‟, ‟ Önemli değil ! ‟, ‟ Sen karar ver !‟ gibi sözlerle, sorumluluğu başkalarına bırakırlar.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Bastırılmış güçlü bir öfkeleri vardır.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Geleceklerini belirleyen etkenleri kontrol edemedikleri için, endişelidirler.</a:t>
            </a:r>
          </a:p>
        </p:txBody>
      </p:sp>
    </p:spTree>
    <p:extLst>
      <p:ext uri="{BB962C8B-B14F-4D97-AF65-F5344CB8AC3E}">
        <p14:creationId xmlns:p14="http://schemas.microsoft.com/office/powerpoint/2010/main" val="42477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716B0C-2CDC-7418-3CC6-8192E46DF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Çalışması</a:t>
            </a:r>
          </a:p>
        </p:txBody>
      </p:sp>
    </p:spTree>
    <p:extLst>
      <p:ext uri="{BB962C8B-B14F-4D97-AF65-F5344CB8AC3E}">
        <p14:creationId xmlns:p14="http://schemas.microsoft.com/office/powerpoint/2010/main" val="2321903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2. Mağdurlar – </a:t>
            </a:r>
            <a:r>
              <a:rPr lang="tr-TR" sz="4000" b="1" dirty="0" err="1">
                <a:latin typeface="Century Gothic" panose="020B0502020202020204" pitchFamily="34" charset="0"/>
              </a:rPr>
              <a:t>Pasiflerlerle</a:t>
            </a:r>
            <a:r>
              <a:rPr lang="tr-TR" sz="4000" b="1" dirty="0">
                <a:latin typeface="Century Gothic" panose="020B0502020202020204" pitchFamily="34" charset="0"/>
              </a:rPr>
              <a:t>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182880" y="1161648"/>
            <a:ext cx="1135011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Baştan aranıza sağlıklı bir sınır çizmek, hem onların bağımlılık eğilimlerini zayıflatır, hem de sizi özgürleştirir.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Pasif insanlarla beraberseniz, onlardan beklentilerinizi azaltmalı, çıtanızı makul bir seviyeye çekmelisiniz.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Beklentinizi gerçekçi zeminde, çok net sınırlarla belirtmeniz, istediğiniz şeyi pasiflerin kafalarında büyüterek, korkmalarını engelleyebilir.</a:t>
            </a:r>
          </a:p>
        </p:txBody>
      </p:sp>
    </p:spTree>
    <p:extLst>
      <p:ext uri="{BB962C8B-B14F-4D97-AF65-F5344CB8AC3E}">
        <p14:creationId xmlns:p14="http://schemas.microsoft.com/office/powerpoint/2010/main" val="41301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3. Pasif Agresifler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182880" y="1163429"/>
            <a:ext cx="11606787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Hilekâr, kendi çıkarları için başkalarını kullananlardır.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İstek ve ihtiyaçlarını dolaylı yoldan gösterdikleri için, ne düşündüklerini ve hissettiklerini anlamak zordur.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Yüzeydeki pasif duruş, altta yatan saldırgan buzdağının görünen kısmıdır, bu nedenle yanıltıcıdırlar genellikle söyledikleriyle, kast ettikleri şeyler farklıdır.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Pasif saldırgan, açıkça ifade etmediği istekleri, dolaylı yollardan, karşısındaki insanı kullanarak, ona direnerek ulaştırır.</a:t>
            </a:r>
          </a:p>
        </p:txBody>
      </p:sp>
    </p:spTree>
    <p:extLst>
      <p:ext uri="{BB962C8B-B14F-4D97-AF65-F5344CB8AC3E}">
        <p14:creationId xmlns:p14="http://schemas.microsoft.com/office/powerpoint/2010/main" val="37715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3. Pasif Agresifler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121920" y="1224389"/>
            <a:ext cx="11187553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Sorulara cevapları, açık ve net değildir. "Dur bakalım !", ‟Daha sonra!‟, ‟Belki‟ , ‟Bilmem‟ gibi belirsiz cevaplar verirler.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Sorunlara çözüm için katkıda bulunmaz, işler ters gidince de ‟Ben böyle olacağını biliyordum ‟ der ve sizi eleştirirler.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Olumsuz düşünme eğilimi güçlüdür. Bunu, etraflarına da bulaştırırlar.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Kendilerinden bir şey talep edilmesinden rahatsız olurlar.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0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FBF9F1-FF71-E009-8C21-23F71BB8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6" y="-113705"/>
            <a:ext cx="10515600" cy="1325563"/>
          </a:xfrm>
        </p:spPr>
        <p:txBody>
          <a:bodyPr>
            <a:normAutofit/>
          </a:bodyPr>
          <a:lstStyle/>
          <a:p>
            <a:r>
              <a:rPr lang="tr-TR" sz="4800" b="1" dirty="0">
                <a:latin typeface="Century Gothic" panose="020B0502020202020204" pitchFamily="34" charset="0"/>
              </a:rPr>
              <a:t>İçerik;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D494DA-1957-F9E3-04B1-BDD25550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23" y="946932"/>
            <a:ext cx="11520177" cy="4964135"/>
          </a:xfrm>
        </p:spPr>
        <p:txBody>
          <a:bodyPr>
            <a:noAutofit/>
          </a:bodyPr>
          <a:lstStyle/>
          <a:p>
            <a:pPr marL="370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Kimdir Bu Zor İnsanlar?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Bu İnsanlar Neden Zor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Neden Zor İnsanlarla Baş Etmeyi Öğrenmeliyiz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Zor İnsan Tipleri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600">
                <a:latin typeface="Century Gothic" panose="020B0502020202020204" pitchFamily="34" charset="0"/>
              </a:rPr>
              <a:t>Zor </a:t>
            </a:r>
            <a:r>
              <a:rPr lang="tr-TR" sz="3600" dirty="0">
                <a:latin typeface="Century Gothic" panose="020B0502020202020204" pitchFamily="34" charset="0"/>
              </a:rPr>
              <a:t>İnsanlarla Baş Etmek İçin 7 Strateji</a:t>
            </a:r>
          </a:p>
        </p:txBody>
      </p:sp>
    </p:spTree>
    <p:extLst>
      <p:ext uri="{BB962C8B-B14F-4D97-AF65-F5344CB8AC3E}">
        <p14:creationId xmlns:p14="http://schemas.microsoft.com/office/powerpoint/2010/main" val="14905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3. Pasif Agresifler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121920" y="1161648"/>
            <a:ext cx="1118755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Açıklarınızı ve hatalarınızı unutmaz, anında uyarmak yerine biriktirir, hiç ummadığınız bir anda yüzünüze vurarak sizi zor durumda ve savunmasız bırakırlar.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Aniden saldırganlaşabilir ve hedefindekiler genellikle, yakınlarındaki iyi niyetli ve olumlu insanlardır.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Neden rahatsız olduğunu söylemedikleri için kafanız karışır, kendinizde kusur ararsınız.</a:t>
            </a:r>
          </a:p>
        </p:txBody>
      </p:sp>
    </p:spTree>
    <p:extLst>
      <p:ext uri="{BB962C8B-B14F-4D97-AF65-F5344CB8AC3E}">
        <p14:creationId xmlns:p14="http://schemas.microsoft.com/office/powerpoint/2010/main" val="10471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3. Pasif Agresifler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65760" y="1222608"/>
            <a:ext cx="1118755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Kendisini sorun yaratmayan, asil ruhlu biri gibi görürken, karşılarındakini acıtıcı imalarla aşağılar ve dedikoduyu severler.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Kendini açıkça ortaya koyma, gerilim ve çatışmayla başa çıkma becerilerinin yetersizliği, bu davranışın altında yatar.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Değişime istekli oldukları takdirde, duygu ve davranış eğitiminden geçmeleri yarar sağlayabilir.</a:t>
            </a:r>
          </a:p>
        </p:txBody>
      </p:sp>
    </p:spTree>
    <p:extLst>
      <p:ext uri="{BB962C8B-B14F-4D97-AF65-F5344CB8AC3E}">
        <p14:creationId xmlns:p14="http://schemas.microsoft.com/office/powerpoint/2010/main" val="10425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3. Pasif </a:t>
            </a:r>
            <a:r>
              <a:rPr lang="tr-TR" sz="4000" b="1" dirty="0" err="1">
                <a:latin typeface="Century Gothic" panose="020B0502020202020204" pitchFamily="34" charset="0"/>
              </a:rPr>
              <a:t>Agresiflerlerle</a:t>
            </a:r>
            <a:r>
              <a:rPr lang="tr-TR" sz="4000" b="1" dirty="0">
                <a:latin typeface="Century Gothic" panose="020B0502020202020204" pitchFamily="34" charset="0"/>
              </a:rPr>
              <a:t>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213516"/>
            <a:ext cx="1135011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Sakin kalmanız ve onlarla mesafenizi korumanız önemlidir.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Suçlayıcı bir dil kullanırsanız, hemen kurban rolüne geçer ve sizi haklı olduğunuz halde haksız duruma düşürürler.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‘’Ne inatçı şeysin sen!’’ yerine, ‘’Tatil tarihi konusundaki bu ısrarının yanlış olduğunu düşünüyorum!’’ gibi.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Pasif agresifler dolaylı yollardan sizi incitecekleri ve sonra da bunu inkâr edecekleri için, mesajlarına iyi kulak verin.</a:t>
            </a:r>
          </a:p>
        </p:txBody>
      </p:sp>
    </p:spTree>
    <p:extLst>
      <p:ext uri="{BB962C8B-B14F-4D97-AF65-F5344CB8AC3E}">
        <p14:creationId xmlns:p14="http://schemas.microsoft.com/office/powerpoint/2010/main" val="33922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3. Pasif </a:t>
            </a:r>
            <a:r>
              <a:rPr lang="tr-TR" sz="4000" b="1" dirty="0" err="1">
                <a:latin typeface="Century Gothic" panose="020B0502020202020204" pitchFamily="34" charset="0"/>
              </a:rPr>
              <a:t>Agresiflerlerle</a:t>
            </a:r>
            <a:r>
              <a:rPr lang="tr-TR" sz="4000" b="1" dirty="0">
                <a:latin typeface="Century Gothic" panose="020B0502020202020204" pitchFamily="34" charset="0"/>
              </a:rPr>
              <a:t>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102469"/>
            <a:ext cx="11350113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Sakladıkları kötü niyetli gerçek mesajı teşhir edin.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‘’Bana aslında vermek istediğin mesajın …….. olduğunu hissediyorum ve bundan rahatsızım!’’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Gerçek mesajı teşhir konusunda yeterince ısrarlı olmanız, sizinle diyaloğunda bu metodun çok işlemediğini, kötü niyetini fark ettiğinizi ona kavratmanıza yardım eder.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Düşünce ve Duygularını Dinleyin. Onlara, kendilerini güvende hissedebilecekleri konuşma ortamları yaratın.</a:t>
            </a:r>
          </a:p>
        </p:txBody>
      </p:sp>
    </p:spTree>
    <p:extLst>
      <p:ext uri="{BB962C8B-B14F-4D97-AF65-F5344CB8AC3E}">
        <p14:creationId xmlns:p14="http://schemas.microsoft.com/office/powerpoint/2010/main" val="25390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4. Her Şeyi Bilenler - Ukalalar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232287" y="1119823"/>
            <a:ext cx="1118755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Bilsin bilmesin her konuda fikirleri vardır. Daha da kötüsü fikirlerini savunmaktan asla vazgeçmezler.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Hatalarını kabul etmezler.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Her şeyi yapabildiklerini iddia ederler.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Her şeyin en iyisini onlar bilir.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Kendilerini herkesten üstün görürler.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Ne söylesek çürütmeye odaklanırlar, kontrolcüdürler. </a:t>
            </a:r>
          </a:p>
        </p:txBody>
      </p:sp>
    </p:spTree>
    <p:extLst>
      <p:ext uri="{BB962C8B-B14F-4D97-AF65-F5344CB8AC3E}">
        <p14:creationId xmlns:p14="http://schemas.microsoft.com/office/powerpoint/2010/main" val="35689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4. Her Şeyi Bilenler - Ukalalar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232287" y="1119823"/>
            <a:ext cx="11187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Asla karşısındaki insanı dinlemeyen kişiliklerdir.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Sürekli konuşurlar ve karşılarındaki kişinin sözünü keserek daha iyisini bildiklerini ispatlamaya çalışırlar.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5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4. Her Şeyi Bilenlerle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65760" y="1030636"/>
            <a:ext cx="11350113" cy="582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Tanıyın.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1. tip insansa onu rahatlat, dostane yaklaşın.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2. tip insansa önce bir dinleyin ama kendi sıranızı ona kaptırırsanız bir daha almanız mümkün değil.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Sınırlarını gösterin.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"Tamam sen bir şey biliyorsun ama benim de bildiğim bu" 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2. tip insanlara çok verici, alttan alan olduğunda her türlü istismarı kullanabilirler.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4. Her Şeyi Bilenlerle </a:t>
            </a: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426719" y="1282383"/>
            <a:ext cx="11350113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Her şeyi anlatma.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Olay bir diyalogdan bir tartışmaya dönüyorsa kendinize şu soruları sorun;</a:t>
            </a:r>
            <a:br>
              <a:rPr lang="tr-TR" sz="2800" dirty="0">
                <a:latin typeface="Century Gothic" panose="020B0502020202020204" pitchFamily="34" charset="0"/>
              </a:rPr>
            </a:br>
            <a:r>
              <a:rPr lang="tr-TR" sz="2800" dirty="0">
                <a:latin typeface="Century Gothic" panose="020B0502020202020204" pitchFamily="34" charset="0"/>
              </a:rPr>
              <a:t>1. Ne için tartışıyorum?</a:t>
            </a:r>
            <a:br>
              <a:rPr lang="tr-TR" sz="2800" dirty="0">
                <a:latin typeface="Century Gothic" panose="020B0502020202020204" pitchFamily="34" charset="0"/>
              </a:rPr>
            </a:br>
            <a:r>
              <a:rPr lang="tr-TR" sz="2800" dirty="0">
                <a:latin typeface="Century Gothic" panose="020B0502020202020204" pitchFamily="34" charset="0"/>
              </a:rPr>
              <a:t>2. Kiminle tartışıyorum?</a:t>
            </a:r>
            <a:br>
              <a:rPr lang="tr-TR" sz="2800" dirty="0">
                <a:latin typeface="Century Gothic" panose="020B0502020202020204" pitchFamily="34" charset="0"/>
              </a:rPr>
            </a:br>
            <a:r>
              <a:rPr lang="tr-TR" sz="2800" dirty="0">
                <a:latin typeface="Century Gothic" panose="020B0502020202020204" pitchFamily="34" charset="0"/>
              </a:rPr>
              <a:t>3. Bu tartışmanın işlevsel olan bir tarafı olacak mı?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Çok açıklama yapma, tartışmaya girme.</a:t>
            </a:r>
            <a:br>
              <a:rPr lang="tr-TR" sz="2800" dirty="0">
                <a:latin typeface="Century Gothic" panose="020B0502020202020204" pitchFamily="34" charset="0"/>
              </a:rPr>
            </a:b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420943" y="2084978"/>
            <a:ext cx="11350113" cy="2688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400" dirty="0">
                <a:latin typeface="Century Gothic" panose="020B0502020202020204" pitchFamily="34" charset="0"/>
              </a:rPr>
              <a:t>Alışverişe gidiyorsun bir sürü para harcıyorsun ama ellerindeki poşetler boş.</a:t>
            </a:r>
            <a:br>
              <a:rPr lang="tr-TR" sz="2800" dirty="0">
                <a:latin typeface="Century Gothic" panose="020B0502020202020204" pitchFamily="34" charset="0"/>
              </a:rPr>
            </a:b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80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5. Şikayetçiler - Memnuniyetsizler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502223" y="1446223"/>
            <a:ext cx="1118755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Sürekli şikayet eden ve her şeyin kötü tarafını gören kişilikler.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Bulundukları ortamda sürekli mutsuzluk ve kötü haberler yayarlar.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Kimseye güvenmezler. Bu nedenle sürekli başkalarını suçlarlar.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Yapılan hiçbir şeyden memnun olmazlar.</a:t>
            </a:r>
            <a:br>
              <a:rPr lang="tr-TR" sz="2800" dirty="0">
                <a:latin typeface="Century Gothic" panose="020B0502020202020204" pitchFamily="34" charset="0"/>
              </a:rPr>
            </a:b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ZOR İNSANLAR KİMDİR ?</a:t>
            </a:r>
          </a:p>
        </p:txBody>
      </p:sp>
    </p:spTree>
    <p:extLst>
      <p:ext uri="{BB962C8B-B14F-4D97-AF65-F5344CB8AC3E}">
        <p14:creationId xmlns:p14="http://schemas.microsoft.com/office/powerpoint/2010/main" val="1235685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99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5. Şikayetçiler - Memnuniyetsizler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28539" y="1484814"/>
            <a:ext cx="11187553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Oflayacak sebepleri her zaman vardır, onlar için hayat ne kadar kötüyse yanlarındakiler için de o kadar yorucudur. örneğin hesap geç gelince bağırabilirler, kaldırımdaki kırık taş 10 </a:t>
            </a:r>
            <a:r>
              <a:rPr lang="tr-TR" sz="2800" dirty="0" err="1">
                <a:latin typeface="Century Gothic" panose="020B0502020202020204" pitchFamily="34" charset="0"/>
              </a:rPr>
              <a:t>dk</a:t>
            </a:r>
            <a:r>
              <a:rPr lang="tr-TR" sz="2800" dirty="0">
                <a:latin typeface="Century Gothic" panose="020B0502020202020204" pitchFamily="34" charset="0"/>
              </a:rPr>
              <a:t> söylenmek için geçerli bir sebeptir, kontrol manyağı olma ihtimalleri yüksek olmakla beraber her an söylenecek bir şey bulmakta rekor sahibidirler.</a:t>
            </a:r>
          </a:p>
        </p:txBody>
      </p:sp>
    </p:spTree>
    <p:extLst>
      <p:ext uri="{BB962C8B-B14F-4D97-AF65-F5344CB8AC3E}">
        <p14:creationId xmlns:p14="http://schemas.microsoft.com/office/powerpoint/2010/main" val="4257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B82E8B5-845A-C24F-1737-C8D606D45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81"/>
            <a:ext cx="12192000" cy="40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7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208737"/>
            <a:ext cx="11959713" cy="8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b="1" dirty="0">
                <a:latin typeface="Century Gothic" panose="020B0502020202020204" pitchFamily="34" charset="0"/>
              </a:rPr>
              <a:t>5. Şikayetçiler – Memnuniyetsizlerle </a:t>
            </a:r>
            <a:r>
              <a:rPr lang="tr-TR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Nasıl Baş Ederiz?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484814"/>
            <a:ext cx="11350113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Tartışmak yerine, olumsuz yorumları yok sayın.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Duygularınızı kontrol edin ve durumun tırmanmasını önleyin.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Gereksiz çatışmadan uzaklaşın. 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Olumlu kalın.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Endişelerinizi iletin, değişme şansı verin.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Destek sistemi belirleyin.</a:t>
            </a:r>
          </a:p>
        </p:txBody>
      </p:sp>
    </p:spTree>
    <p:extLst>
      <p:ext uri="{BB962C8B-B14F-4D97-AF65-F5344CB8AC3E}">
        <p14:creationId xmlns:p14="http://schemas.microsoft.com/office/powerpoint/2010/main" val="18730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68968" y="2512738"/>
            <a:ext cx="11454064" cy="1419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Sınır Her Şeydir. </a:t>
            </a:r>
          </a:p>
        </p:txBody>
      </p:sp>
    </p:spTree>
    <p:extLst>
      <p:ext uri="{BB962C8B-B14F-4D97-AF65-F5344CB8AC3E}">
        <p14:creationId xmlns:p14="http://schemas.microsoft.com/office/powerpoint/2010/main" val="11936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401052" y="1955936"/>
            <a:ext cx="11389896" cy="2946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Sırtınızda Taşımak Zorunda Değilsiniz.</a:t>
            </a:r>
          </a:p>
        </p:txBody>
      </p:sp>
    </p:spTree>
    <p:extLst>
      <p:ext uri="{BB962C8B-B14F-4D97-AF65-F5344CB8AC3E}">
        <p14:creationId xmlns:p14="http://schemas.microsoft.com/office/powerpoint/2010/main" val="4913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6D0713-0BB1-F0C2-9918-5EC0DFEB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Çalışması</a:t>
            </a:r>
          </a:p>
        </p:txBody>
      </p:sp>
    </p:spTree>
    <p:extLst>
      <p:ext uri="{BB962C8B-B14F-4D97-AF65-F5344CB8AC3E}">
        <p14:creationId xmlns:p14="http://schemas.microsoft.com/office/powerpoint/2010/main" val="2666049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401052" y="1789097"/>
            <a:ext cx="11389896" cy="29429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ZOR İNSANLARLA BAŞ ETMEK İÇİN 7 STRATEJİ</a:t>
            </a:r>
          </a:p>
        </p:txBody>
      </p:sp>
    </p:spTree>
    <p:extLst>
      <p:ext uri="{BB962C8B-B14F-4D97-AF65-F5344CB8AC3E}">
        <p14:creationId xmlns:p14="http://schemas.microsoft.com/office/powerpoint/2010/main" val="17528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6233"/>
            <a:ext cx="11959713" cy="896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Century Gothic" panose="020B0502020202020204" pitchFamily="34" charset="0"/>
              </a:rPr>
              <a:t>1. Sakin Kal !</a:t>
            </a:r>
            <a:endParaRPr lang="tr-TR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280736" y="1078764"/>
            <a:ext cx="11350113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Tepki vermek nadiren üretkendir ve daha fazla dram yaratabilir.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Yanıtını yavaşlat.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Takip mesafesinde kalarak ara ver.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Tepki vermeden önce nefes al ve 1dk ayır. Sakin ve mantıklı olduğundan emin olduğunda tepki ver.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Zor meslektaşınız hakkında duygularınızı kimse bilmemeli.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Başkaları hakkında kötü konuşmaktan iyi bir şey gelmez.</a:t>
            </a:r>
          </a:p>
        </p:txBody>
      </p:sp>
    </p:spTree>
    <p:extLst>
      <p:ext uri="{BB962C8B-B14F-4D97-AF65-F5344CB8AC3E}">
        <p14:creationId xmlns:p14="http://schemas.microsoft.com/office/powerpoint/2010/main" val="16822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52925" y="1532940"/>
            <a:ext cx="11350113" cy="366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i="1" dirty="0">
                <a:latin typeface="Century Gothic" panose="020B0502020202020204" pitchFamily="34" charset="0"/>
              </a:rPr>
              <a:t>Sakin Kalan Savaşını En Doğru Şekilde Sürdürebilir. Darbe Alacağı Yeri Korur Darbe Vereceği Yeri Görür.</a:t>
            </a:r>
          </a:p>
          <a:p>
            <a:pPr algn="ctr">
              <a:lnSpc>
                <a:spcPct val="150000"/>
              </a:lnSpc>
            </a:pPr>
            <a:endParaRPr lang="tr-TR" sz="40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6233"/>
            <a:ext cx="11959713" cy="896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Century Gothic" panose="020B0502020202020204" pitchFamily="34" charset="0"/>
              </a:rPr>
              <a:t>2. İyi Niyetli Olduğunu Varsay !</a:t>
            </a:r>
            <a:endParaRPr lang="tr-TR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656280"/>
            <a:ext cx="1135011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Doğru olduğunu düşündükleri şeyi yaptıklarını varsaymak, olumlu ve üretken bir yerden geldiğini varsaymak onların niyetini değiştirebilir.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Yaşaması için en iyi sürümü yaratır.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Birine yaşaması için öz imaj verdiğinizde ona ulaşana kadar yaşayacaklardır.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593338-C709-FC9E-71EA-639B83C5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600" b="1" i="0" dirty="0">
                <a:solidFill>
                  <a:srgbClr val="1A2321"/>
                </a:solidFill>
                <a:effectLst/>
                <a:latin typeface="Century Gothic" panose="020B0502020202020204" pitchFamily="34" charset="0"/>
              </a:rPr>
              <a:t>“Zor </a:t>
            </a:r>
            <a:r>
              <a:rPr lang="tr-TR" sz="6600" b="1" dirty="0">
                <a:solidFill>
                  <a:srgbClr val="1A2321"/>
                </a:solidFill>
                <a:latin typeface="Century Gothic" panose="020B0502020202020204" pitchFamily="34" charset="0"/>
              </a:rPr>
              <a:t>İ</a:t>
            </a:r>
            <a:r>
              <a:rPr lang="tr-TR" sz="6600" b="1" i="0" dirty="0">
                <a:solidFill>
                  <a:srgbClr val="1A2321"/>
                </a:solidFill>
                <a:effectLst/>
                <a:latin typeface="Century Gothic" panose="020B0502020202020204" pitchFamily="34" charset="0"/>
              </a:rPr>
              <a:t>lişkiler </a:t>
            </a:r>
            <a:r>
              <a:rPr lang="tr-TR" sz="6600" b="1" dirty="0">
                <a:solidFill>
                  <a:srgbClr val="1A2321"/>
                </a:solidFill>
                <a:latin typeface="Century Gothic" panose="020B0502020202020204" pitchFamily="34" charset="0"/>
              </a:rPr>
              <a:t>Y</a:t>
            </a:r>
            <a:r>
              <a:rPr lang="tr-TR" sz="6600" b="1" i="0" dirty="0">
                <a:solidFill>
                  <a:srgbClr val="1A2321"/>
                </a:solidFill>
                <a:effectLst/>
                <a:latin typeface="Century Gothic" panose="020B0502020202020204" pitchFamily="34" charset="0"/>
              </a:rPr>
              <a:t>aratan </a:t>
            </a:r>
            <a:r>
              <a:rPr lang="tr-TR" sz="6600" b="1" dirty="0">
                <a:solidFill>
                  <a:srgbClr val="1A2321"/>
                </a:solidFill>
                <a:latin typeface="Century Gothic" panose="020B0502020202020204" pitchFamily="34" charset="0"/>
              </a:rPr>
              <a:t>İ</a:t>
            </a:r>
            <a:r>
              <a:rPr lang="tr-TR" sz="6600" b="1" i="0" dirty="0">
                <a:solidFill>
                  <a:srgbClr val="1A2321"/>
                </a:solidFill>
                <a:effectLst/>
                <a:latin typeface="Century Gothic" panose="020B0502020202020204" pitchFamily="34" charset="0"/>
              </a:rPr>
              <a:t>nsan” </a:t>
            </a:r>
            <a:endParaRPr lang="tr-TR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6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420943" y="2254835"/>
            <a:ext cx="11350113" cy="274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i="1" dirty="0">
                <a:latin typeface="Century Gothic" panose="020B0502020202020204" pitchFamily="34" charset="0"/>
              </a:rPr>
              <a:t>İyi İnsan Olduklarını Varsaymak Onlara İyi İnsan Olma Alanı Verir.</a:t>
            </a:r>
          </a:p>
          <a:p>
            <a:pPr algn="ctr">
              <a:lnSpc>
                <a:spcPct val="150000"/>
              </a:lnSpc>
            </a:pPr>
            <a:endParaRPr lang="tr-TR" sz="40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6233"/>
            <a:ext cx="11959713" cy="896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Century Gothic" panose="020B0502020202020204" pitchFamily="34" charset="0"/>
              </a:rPr>
              <a:t>3. İlişki Kurmaya Çalış !</a:t>
            </a:r>
            <a:endParaRPr lang="tr-TR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511900"/>
            <a:ext cx="11350113" cy="443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Birlikte çalıştığımız herkesle verimli ilişkiler kurmaya çalışın.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Ortak bir zemin bulmak için elinizden geleni yapın.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Üretken bir ilişkinin olmaması kariyerinde çok büyük «sen» sorunu haline gelebilir.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6233"/>
            <a:ext cx="11959713" cy="896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Century Gothic" panose="020B0502020202020204" pitchFamily="34" charset="0"/>
              </a:rPr>
              <a:t>4. Tüm Bakış Açılarını Dikkate Al !</a:t>
            </a:r>
            <a:endParaRPr lang="tr-TR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920974"/>
            <a:ext cx="11350113" cy="331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>
                <a:latin typeface="Century Gothic" panose="020B0502020202020204" pitchFamily="34" charset="0"/>
              </a:rPr>
              <a:t>Onların bakış açısına </a:t>
            </a:r>
            <a:r>
              <a:rPr lang="tr-TR" sz="3600" dirty="0" err="1">
                <a:latin typeface="Century Gothic" panose="020B0502020202020204" pitchFamily="34" charset="0"/>
              </a:rPr>
              <a:t>empatik</a:t>
            </a:r>
            <a:r>
              <a:rPr lang="tr-TR" sz="3600" dirty="0">
                <a:latin typeface="Century Gothic" panose="020B0502020202020204" pitchFamily="34" charset="0"/>
              </a:rPr>
              <a:t> olun.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>
                <a:latin typeface="Century Gothic" panose="020B0502020202020204" pitchFamily="34" charset="0"/>
              </a:rPr>
              <a:t>Dinleyin.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>
                <a:latin typeface="Century Gothic" panose="020B0502020202020204" pitchFamily="34" charset="0"/>
              </a:rPr>
              <a:t>Bir şey daha asla sadece bir şey daha değildir.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tr-T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6233"/>
            <a:ext cx="11959713" cy="896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Century Gothic" panose="020B0502020202020204" pitchFamily="34" charset="0"/>
              </a:rPr>
              <a:t>5. Balla Daha Fazla Arı Elde Edersin !</a:t>
            </a:r>
            <a:endParaRPr lang="tr-TR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96880" y="1295333"/>
            <a:ext cx="1135011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Onlara seviyenize yükselme fırsatı verin.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Zor insan olduğundan tamamen habersizmiş gibi davranın.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Onlara en harika insanlarmış gibi davranın. Onlara iyi olma fırsatı verir.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Tepkileriniz onların gerçekliğini değiştirir.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Olumlu ve üretken şeyleri vurgula.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 err="1">
                <a:latin typeface="Century Gothic" panose="020B0502020202020204" pitchFamily="34" charset="0"/>
              </a:rPr>
              <a:t>Pavlov’nun</a:t>
            </a:r>
            <a:r>
              <a:rPr lang="tr-TR" sz="2800" dirty="0">
                <a:latin typeface="Century Gothic" panose="020B0502020202020204" pitchFamily="34" charset="0"/>
              </a:rPr>
              <a:t> köpeklerini eğittiği gibi baş edin.</a:t>
            </a:r>
          </a:p>
        </p:txBody>
      </p:sp>
    </p:spTree>
    <p:extLst>
      <p:ext uri="{BB962C8B-B14F-4D97-AF65-F5344CB8AC3E}">
        <p14:creationId xmlns:p14="http://schemas.microsoft.com/office/powerpoint/2010/main" val="33802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6233"/>
            <a:ext cx="11959713" cy="896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Century Gothic" panose="020B0502020202020204" pitchFamily="34" charset="0"/>
              </a:rPr>
              <a:t>6. Yeri Geldiğinde Çatışmadan Kaçınmamak!</a:t>
            </a:r>
            <a:endParaRPr lang="tr-TR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04799" y="1920974"/>
            <a:ext cx="11350113" cy="182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Her zaman özel ve yüz yüze olmalıdır.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Asla anlık mesajlaşma üzerinden değil.</a:t>
            </a:r>
          </a:p>
        </p:txBody>
      </p:sp>
    </p:spTree>
    <p:extLst>
      <p:ext uri="{BB962C8B-B14F-4D97-AF65-F5344CB8AC3E}">
        <p14:creationId xmlns:p14="http://schemas.microsoft.com/office/powerpoint/2010/main" val="10851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9165A1-F1A7-8F71-F452-E5D8157FE1E4}"/>
              </a:ext>
            </a:extLst>
          </p:cNvPr>
          <p:cNvSpPr txBox="1"/>
          <p:nvPr/>
        </p:nvSpPr>
        <p:spPr>
          <a:xfrm>
            <a:off x="0" y="16233"/>
            <a:ext cx="11959713" cy="896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Century Gothic" panose="020B0502020202020204" pitchFamily="34" charset="0"/>
              </a:rPr>
              <a:t>7. Saygılı Olmak !</a:t>
            </a:r>
            <a:endParaRPr lang="tr-TR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1BB372-4EE0-6D5C-98C4-4F14B775E823}"/>
              </a:ext>
            </a:extLst>
          </p:cNvPr>
          <p:cNvSpPr txBox="1"/>
          <p:nvPr/>
        </p:nvSpPr>
        <p:spPr>
          <a:xfrm>
            <a:off x="396880" y="1295333"/>
            <a:ext cx="11350113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Onlar üzerinde kontrolünüz yok.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Biriyle çatışmaya girdiğinizde bu sizin kim olduğunuzu göstermek için fırsat.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Ne kadar profesyonel olduğumuzu, gerçekten ilerleyebileceğimizi, üretmek, çözmek istediğimizi göstermek için de bir fırsat.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Gerçek karakterinizi göstermek için bir fırsat.</a:t>
            </a:r>
          </a:p>
        </p:txBody>
      </p:sp>
    </p:spTree>
    <p:extLst>
      <p:ext uri="{BB962C8B-B14F-4D97-AF65-F5344CB8AC3E}">
        <p14:creationId xmlns:p14="http://schemas.microsoft.com/office/powerpoint/2010/main" val="3454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C0F3A2-0B80-4C86-110E-184DA532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Menti.com</a:t>
            </a: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86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1E43AA-82A8-FE7A-39A8-05E75926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3200" b="1" i="0" dirty="0">
                <a:solidFill>
                  <a:srgbClr val="050505"/>
                </a:solidFill>
                <a:effectLst/>
                <a:latin typeface="Century Gothic" panose="020B0502020202020204" pitchFamily="34" charset="0"/>
              </a:rPr>
              <a:t>‘’Zor insanlar adeta zımpara kâğıdı gibidir!</a:t>
            </a:r>
            <a:br>
              <a:rPr lang="tr-TR" sz="3200" b="1" dirty="0">
                <a:latin typeface="Century Gothic" panose="020B0502020202020204" pitchFamily="34" charset="0"/>
              </a:rPr>
            </a:br>
            <a:br>
              <a:rPr lang="tr-TR" sz="3200" b="1" dirty="0">
                <a:latin typeface="Century Gothic" panose="020B0502020202020204" pitchFamily="34" charset="0"/>
              </a:rPr>
            </a:br>
            <a:r>
              <a:rPr lang="tr-TR" sz="3200" b="1" i="0" dirty="0">
                <a:solidFill>
                  <a:srgbClr val="050505"/>
                </a:solidFill>
                <a:effectLst/>
                <a:latin typeface="Century Gothic" panose="020B0502020202020204" pitchFamily="34" charset="0"/>
              </a:rPr>
              <a:t>Size temas ettikleri sürece acıtır ve çizikler oluştururlar.</a:t>
            </a:r>
            <a:br>
              <a:rPr lang="tr-TR" sz="3200" b="1" dirty="0">
                <a:latin typeface="Century Gothic" panose="020B0502020202020204" pitchFamily="34" charset="0"/>
              </a:rPr>
            </a:br>
            <a:br>
              <a:rPr lang="tr-TR" sz="3200" b="1" dirty="0">
                <a:latin typeface="Century Gothic" panose="020B0502020202020204" pitchFamily="34" charset="0"/>
              </a:rPr>
            </a:br>
            <a:r>
              <a:rPr lang="tr-TR" sz="3200" b="1" i="0" dirty="0">
                <a:solidFill>
                  <a:srgbClr val="050505"/>
                </a:solidFill>
                <a:effectLst/>
                <a:latin typeface="Century Gothic" panose="020B0502020202020204" pitchFamily="34" charset="0"/>
              </a:rPr>
              <a:t>Sonunda siz pürüzsüz hale gelirken, zımpara kâğıdı dağılıp </a:t>
            </a:r>
            <a:r>
              <a:rPr lang="tr-TR" sz="3200" b="1" i="0">
                <a:solidFill>
                  <a:srgbClr val="050505"/>
                </a:solidFill>
                <a:effectLst/>
                <a:latin typeface="Century Gothic" panose="020B0502020202020204" pitchFamily="34" charset="0"/>
              </a:rPr>
              <a:t>parçalanır!’’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868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C631FF-1DF3-B2A3-E34D-6CC99BDC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853" y="346201"/>
            <a:ext cx="6312513" cy="1956841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5400" b="1" dirty="0">
                <a:latin typeface="Century Gothic" panose="020B0502020202020204" pitchFamily="34" charset="0"/>
              </a:rPr>
              <a:t>Teşekkür Ederim </a:t>
            </a:r>
            <a:r>
              <a:rPr lang="tr-TR" sz="5400" b="1" dirty="0"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5400" b="1" dirty="0">
              <a:latin typeface="Century Gothic" panose="020B0502020202020204" pitchFamily="34" charset="0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6BDB5E6-FF11-AE2A-08B1-0059AC7A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5758" y="3210064"/>
            <a:ext cx="6675120" cy="332066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tr-TR" sz="3200">
                <a:latin typeface="Century Gothic" panose="020B0502020202020204" pitchFamily="34" charset="0"/>
              </a:rPr>
              <a:t>Hanife Akkuş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pic>
        <p:nvPicPr>
          <p:cNvPr id="9" name="İçerik Yer Tutucusu 8" descr="çizgi film, giyim, kırpıntı çizim, çizim içeren bir resim&#10;&#10;Açıklama otomatik olarak oluşturuldu">
            <a:extLst>
              <a:ext uri="{FF2B5EF4-FFF2-40B4-BE49-F238E27FC236}">
                <a16:creationId xmlns:a16="http://schemas.microsoft.com/office/drawing/2014/main" id="{98688370-27F0-E933-E94C-F8A4E7A84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9690"/>
          <a:stretch/>
        </p:blipFill>
        <p:spPr>
          <a:xfrm>
            <a:off x="5341709" y="394152"/>
            <a:ext cx="6878775" cy="619142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035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3FAAAF-5A88-0F5F-579F-37E17CFD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4800" dirty="0">
                <a:latin typeface="Century Gothic" panose="020B0502020202020204" pitchFamily="34" charset="0"/>
              </a:rPr>
              <a:t>Uzmanlar, iletişim kurmakta güçlük çeken insanları </a:t>
            </a:r>
            <a:r>
              <a:rPr lang="tr-TR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“ Zor İnsanlar ” </a:t>
            </a:r>
            <a:r>
              <a:rPr lang="tr-TR" sz="4800" dirty="0">
                <a:latin typeface="Century Gothic" panose="020B0502020202020204" pitchFamily="34" charset="0"/>
              </a:rPr>
              <a:t>olarak adlandırıyor.</a:t>
            </a:r>
          </a:p>
        </p:txBody>
      </p:sp>
    </p:spTree>
    <p:extLst>
      <p:ext uri="{BB962C8B-B14F-4D97-AF65-F5344CB8AC3E}">
        <p14:creationId xmlns:p14="http://schemas.microsoft.com/office/powerpoint/2010/main" val="227256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 İNSANLAR NEDEN ZOR?</a:t>
            </a:r>
          </a:p>
        </p:txBody>
      </p:sp>
    </p:spTree>
    <p:extLst>
      <p:ext uri="{BB962C8B-B14F-4D97-AF65-F5344CB8AC3E}">
        <p14:creationId xmlns:p14="http://schemas.microsoft.com/office/powerpoint/2010/main" val="305784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593D54-9730-2F4D-B7DC-1D60D8B78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Çalışma </a:t>
            </a: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3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0" y="2087094"/>
            <a:ext cx="12192000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NEDEN ZOR İNSANLARLA BAŞ ETMEYİ ÖĞRENMELİYİZ?</a:t>
            </a:r>
          </a:p>
        </p:txBody>
      </p:sp>
    </p:spTree>
    <p:extLst>
      <p:ext uri="{BB962C8B-B14F-4D97-AF65-F5344CB8AC3E}">
        <p14:creationId xmlns:p14="http://schemas.microsoft.com/office/powerpoint/2010/main" val="33300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16463</TotalTime>
  <Words>1846</Words>
  <Application>Microsoft Office PowerPoint</Application>
  <PresentationFormat>Geniş ekran</PresentationFormat>
  <Paragraphs>240</Paragraphs>
  <Slides>58</Slides>
  <Notes>57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Wingdings</vt:lpstr>
      <vt:lpstr>Office Teması</vt:lpstr>
      <vt:lpstr>PowerPoint Sunusu</vt:lpstr>
      <vt:lpstr>PowerPoint Sunusu</vt:lpstr>
      <vt:lpstr>İçerik;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Ederim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Oguzhan</cp:lastModifiedBy>
  <cp:revision>110</cp:revision>
  <dcterms:created xsi:type="dcterms:W3CDTF">2023-04-03T12:18:59Z</dcterms:created>
  <dcterms:modified xsi:type="dcterms:W3CDTF">2024-01-16T10:58:44Z</dcterms:modified>
</cp:coreProperties>
</file>