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17" r:id="rId1"/>
  </p:sldMasterIdLst>
  <p:notesMasterIdLst>
    <p:notesMasterId r:id="rId226"/>
  </p:notesMasterIdLst>
  <p:handoutMasterIdLst>
    <p:handoutMasterId r:id="rId227"/>
  </p:handoutMasterIdLst>
  <p:sldIdLst>
    <p:sldId id="481" r:id="rId2"/>
    <p:sldId id="615" r:id="rId3"/>
    <p:sldId id="618" r:id="rId4"/>
    <p:sldId id="619" r:id="rId5"/>
    <p:sldId id="620" r:id="rId6"/>
    <p:sldId id="845" r:id="rId7"/>
    <p:sldId id="844" r:id="rId8"/>
    <p:sldId id="846" r:id="rId9"/>
    <p:sldId id="843" r:id="rId10"/>
    <p:sldId id="621" r:id="rId11"/>
    <p:sldId id="622" r:id="rId12"/>
    <p:sldId id="623" r:id="rId13"/>
    <p:sldId id="624" r:id="rId14"/>
    <p:sldId id="625" r:id="rId15"/>
    <p:sldId id="626" r:id="rId16"/>
    <p:sldId id="627" r:id="rId17"/>
    <p:sldId id="628" r:id="rId18"/>
    <p:sldId id="629" r:id="rId19"/>
    <p:sldId id="630" r:id="rId20"/>
    <p:sldId id="631" r:id="rId21"/>
    <p:sldId id="632" r:id="rId22"/>
    <p:sldId id="633" r:id="rId23"/>
    <p:sldId id="634" r:id="rId24"/>
    <p:sldId id="635" r:id="rId25"/>
    <p:sldId id="636" r:id="rId26"/>
    <p:sldId id="637" r:id="rId27"/>
    <p:sldId id="638" r:id="rId28"/>
    <p:sldId id="639" r:id="rId29"/>
    <p:sldId id="640" r:id="rId30"/>
    <p:sldId id="641" r:id="rId31"/>
    <p:sldId id="642" r:id="rId32"/>
    <p:sldId id="644" r:id="rId33"/>
    <p:sldId id="645" r:id="rId34"/>
    <p:sldId id="646" r:id="rId35"/>
    <p:sldId id="647" r:id="rId36"/>
    <p:sldId id="648" r:id="rId37"/>
    <p:sldId id="649" r:id="rId38"/>
    <p:sldId id="650" r:id="rId39"/>
    <p:sldId id="651" r:id="rId40"/>
    <p:sldId id="652" r:id="rId41"/>
    <p:sldId id="653" r:id="rId42"/>
    <p:sldId id="654" r:id="rId43"/>
    <p:sldId id="655" r:id="rId44"/>
    <p:sldId id="656" r:id="rId45"/>
    <p:sldId id="657" r:id="rId46"/>
    <p:sldId id="658" r:id="rId47"/>
    <p:sldId id="659" r:id="rId48"/>
    <p:sldId id="660" r:id="rId49"/>
    <p:sldId id="661" r:id="rId50"/>
    <p:sldId id="662" r:id="rId51"/>
    <p:sldId id="663" r:id="rId52"/>
    <p:sldId id="664" r:id="rId53"/>
    <p:sldId id="665" r:id="rId54"/>
    <p:sldId id="666" r:id="rId55"/>
    <p:sldId id="667" r:id="rId56"/>
    <p:sldId id="668" r:id="rId57"/>
    <p:sldId id="669" r:id="rId58"/>
    <p:sldId id="670" r:id="rId59"/>
    <p:sldId id="671" r:id="rId60"/>
    <p:sldId id="672" r:id="rId61"/>
    <p:sldId id="673" r:id="rId62"/>
    <p:sldId id="674" r:id="rId63"/>
    <p:sldId id="675" r:id="rId64"/>
    <p:sldId id="676" r:id="rId65"/>
    <p:sldId id="677" r:id="rId66"/>
    <p:sldId id="678" r:id="rId67"/>
    <p:sldId id="679" r:id="rId68"/>
    <p:sldId id="680" r:id="rId69"/>
    <p:sldId id="681" r:id="rId70"/>
    <p:sldId id="682" r:id="rId71"/>
    <p:sldId id="683" r:id="rId72"/>
    <p:sldId id="684" r:id="rId73"/>
    <p:sldId id="685" r:id="rId74"/>
    <p:sldId id="686" r:id="rId75"/>
    <p:sldId id="687" r:id="rId76"/>
    <p:sldId id="688" r:id="rId77"/>
    <p:sldId id="689" r:id="rId78"/>
    <p:sldId id="690" r:id="rId79"/>
    <p:sldId id="691" r:id="rId80"/>
    <p:sldId id="692" r:id="rId81"/>
    <p:sldId id="693" r:id="rId82"/>
    <p:sldId id="695" r:id="rId83"/>
    <p:sldId id="696" r:id="rId84"/>
    <p:sldId id="697" r:id="rId85"/>
    <p:sldId id="698" r:id="rId86"/>
    <p:sldId id="699" r:id="rId87"/>
    <p:sldId id="700" r:id="rId88"/>
    <p:sldId id="701" r:id="rId89"/>
    <p:sldId id="702" r:id="rId90"/>
    <p:sldId id="703" r:id="rId91"/>
    <p:sldId id="704" r:id="rId92"/>
    <p:sldId id="705" r:id="rId93"/>
    <p:sldId id="706" r:id="rId94"/>
    <p:sldId id="707" r:id="rId95"/>
    <p:sldId id="708" r:id="rId96"/>
    <p:sldId id="709" r:id="rId97"/>
    <p:sldId id="710" r:id="rId98"/>
    <p:sldId id="711" r:id="rId99"/>
    <p:sldId id="712" r:id="rId100"/>
    <p:sldId id="713" r:id="rId101"/>
    <p:sldId id="714" r:id="rId102"/>
    <p:sldId id="715" r:id="rId103"/>
    <p:sldId id="716" r:id="rId104"/>
    <p:sldId id="717" r:id="rId105"/>
    <p:sldId id="718" r:id="rId106"/>
    <p:sldId id="719" r:id="rId107"/>
    <p:sldId id="720" r:id="rId108"/>
    <p:sldId id="721" r:id="rId109"/>
    <p:sldId id="722" r:id="rId110"/>
    <p:sldId id="723" r:id="rId111"/>
    <p:sldId id="724" r:id="rId112"/>
    <p:sldId id="725" r:id="rId113"/>
    <p:sldId id="726" r:id="rId114"/>
    <p:sldId id="727" r:id="rId115"/>
    <p:sldId id="728" r:id="rId116"/>
    <p:sldId id="729" r:id="rId117"/>
    <p:sldId id="730" r:id="rId118"/>
    <p:sldId id="731" r:id="rId119"/>
    <p:sldId id="732" r:id="rId120"/>
    <p:sldId id="733" r:id="rId121"/>
    <p:sldId id="737" r:id="rId122"/>
    <p:sldId id="738" r:id="rId123"/>
    <p:sldId id="739" r:id="rId124"/>
    <p:sldId id="741" r:id="rId125"/>
    <p:sldId id="742" r:id="rId126"/>
    <p:sldId id="743" r:id="rId127"/>
    <p:sldId id="744" r:id="rId128"/>
    <p:sldId id="745" r:id="rId129"/>
    <p:sldId id="746" r:id="rId130"/>
    <p:sldId id="747" r:id="rId131"/>
    <p:sldId id="748" r:id="rId132"/>
    <p:sldId id="749" r:id="rId133"/>
    <p:sldId id="750" r:id="rId134"/>
    <p:sldId id="751" r:id="rId135"/>
    <p:sldId id="752" r:id="rId136"/>
    <p:sldId id="753" r:id="rId137"/>
    <p:sldId id="754" r:id="rId138"/>
    <p:sldId id="755" r:id="rId139"/>
    <p:sldId id="756" r:id="rId140"/>
    <p:sldId id="757" r:id="rId141"/>
    <p:sldId id="758" r:id="rId142"/>
    <p:sldId id="759" r:id="rId143"/>
    <p:sldId id="760" r:id="rId144"/>
    <p:sldId id="761" r:id="rId145"/>
    <p:sldId id="762" r:id="rId146"/>
    <p:sldId id="763" r:id="rId147"/>
    <p:sldId id="764" r:id="rId148"/>
    <p:sldId id="765" r:id="rId149"/>
    <p:sldId id="766" r:id="rId150"/>
    <p:sldId id="767" r:id="rId151"/>
    <p:sldId id="768" r:id="rId152"/>
    <p:sldId id="769" r:id="rId153"/>
    <p:sldId id="770" r:id="rId154"/>
    <p:sldId id="771" r:id="rId155"/>
    <p:sldId id="772" r:id="rId156"/>
    <p:sldId id="773" r:id="rId157"/>
    <p:sldId id="774" r:id="rId158"/>
    <p:sldId id="775" r:id="rId159"/>
    <p:sldId id="776" r:id="rId160"/>
    <p:sldId id="777" r:id="rId161"/>
    <p:sldId id="778" r:id="rId162"/>
    <p:sldId id="779" r:id="rId163"/>
    <p:sldId id="780" r:id="rId164"/>
    <p:sldId id="781" r:id="rId165"/>
    <p:sldId id="782" r:id="rId166"/>
    <p:sldId id="783" r:id="rId167"/>
    <p:sldId id="784" r:id="rId168"/>
    <p:sldId id="785" r:id="rId169"/>
    <p:sldId id="786" r:id="rId170"/>
    <p:sldId id="787" r:id="rId171"/>
    <p:sldId id="788" r:id="rId172"/>
    <p:sldId id="789" r:id="rId173"/>
    <p:sldId id="790" r:id="rId174"/>
    <p:sldId id="791" r:id="rId175"/>
    <p:sldId id="792" r:id="rId176"/>
    <p:sldId id="793" r:id="rId177"/>
    <p:sldId id="794" r:id="rId178"/>
    <p:sldId id="795" r:id="rId179"/>
    <p:sldId id="796" r:id="rId180"/>
    <p:sldId id="797" r:id="rId181"/>
    <p:sldId id="798" r:id="rId182"/>
    <p:sldId id="799" r:id="rId183"/>
    <p:sldId id="800" r:id="rId184"/>
    <p:sldId id="801" r:id="rId185"/>
    <p:sldId id="802" r:id="rId186"/>
    <p:sldId id="803" r:id="rId187"/>
    <p:sldId id="804" r:id="rId188"/>
    <p:sldId id="805" r:id="rId189"/>
    <p:sldId id="806" r:id="rId190"/>
    <p:sldId id="807" r:id="rId191"/>
    <p:sldId id="808" r:id="rId192"/>
    <p:sldId id="809" r:id="rId193"/>
    <p:sldId id="810" r:id="rId194"/>
    <p:sldId id="811" r:id="rId195"/>
    <p:sldId id="812" r:id="rId196"/>
    <p:sldId id="813" r:id="rId197"/>
    <p:sldId id="814" r:id="rId198"/>
    <p:sldId id="815" r:id="rId199"/>
    <p:sldId id="816" r:id="rId200"/>
    <p:sldId id="817" r:id="rId201"/>
    <p:sldId id="818" r:id="rId202"/>
    <p:sldId id="819" r:id="rId203"/>
    <p:sldId id="820" r:id="rId204"/>
    <p:sldId id="821" r:id="rId205"/>
    <p:sldId id="822" r:id="rId206"/>
    <p:sldId id="823" r:id="rId207"/>
    <p:sldId id="824" r:id="rId208"/>
    <p:sldId id="826" r:id="rId209"/>
    <p:sldId id="827" r:id="rId210"/>
    <p:sldId id="828" r:id="rId211"/>
    <p:sldId id="829" r:id="rId212"/>
    <p:sldId id="830" r:id="rId213"/>
    <p:sldId id="831" r:id="rId214"/>
    <p:sldId id="832" r:id="rId215"/>
    <p:sldId id="833" r:id="rId216"/>
    <p:sldId id="834" r:id="rId217"/>
    <p:sldId id="835" r:id="rId218"/>
    <p:sldId id="836" r:id="rId219"/>
    <p:sldId id="837" r:id="rId220"/>
    <p:sldId id="838" r:id="rId221"/>
    <p:sldId id="839" r:id="rId222"/>
    <p:sldId id="840" r:id="rId223"/>
    <p:sldId id="841" r:id="rId224"/>
    <p:sldId id="842" r:id="rId2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2F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Orta Stil 4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AF606853-7671-496A-8E4F-DF71F8EC918B}" styleName="Koyu Stil 1 - Vurgu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FECB4D8-DB02-4DC6-A0A2-4F2EBAE1DC90}" styleName="Orta Stil 1 - Vurgu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46F890A9-2807-4EBB-B81D-B2AA78EC7F39}" styleName="Koyu Stil 2 - Vurgu 5/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Orta Stil 1 - Vurgu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799B23B-EC83-4686-B30A-512413B5E67A}" styleName="Açık Stil 3 - Vurgu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Orta Stil 4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FABFCF23-3B69-468F-B69F-88F6DE6A72F2}" styleName="Orta Stil 1 - Vurgu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Orta Stil 1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717" autoAdjust="0"/>
  </p:normalViewPr>
  <p:slideViewPr>
    <p:cSldViewPr snapToGrid="0">
      <p:cViewPr>
        <p:scale>
          <a:sx n="81" d="100"/>
          <a:sy n="81" d="100"/>
        </p:scale>
        <p:origin x="-288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handoutMaster" Target="handoutMasters/handoutMaster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presProps" Target="pres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viewProps" Target="viewProps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theme" Target="theme/theme1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231" Type="http://schemas.openxmlformats.org/officeDocument/2006/relationships/tableStyles" Target="tableStyle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76F33C-82B7-426F-8ABA-B8B896C9C2D1}" type="doc">
      <dgm:prSet loTypeId="urn:microsoft.com/office/officeart/2005/8/layout/hierarchy2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tr-TR"/>
        </a:p>
      </dgm:t>
    </dgm:pt>
    <dgm:pt modelId="{A750B8AC-07DB-4983-A0A8-B6215157CBCF}">
      <dgm:prSet phldrT="[Metin]" custT="1"/>
      <dgm:spPr/>
      <dgm:t>
        <a:bodyPr/>
        <a:lstStyle/>
        <a:p>
          <a:r>
            <a:rPr lang="tr-TR" sz="2000" b="1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Östrüs</a:t>
          </a:r>
          <a:endParaRPr lang="tr-TR" sz="20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4073EF1-9B22-46E2-A05D-5E7E54165D89}" type="parTrans" cxnId="{B3D72E24-2BCA-4341-83D4-889226020764}">
      <dgm:prSet/>
      <dgm:spPr/>
      <dgm:t>
        <a:bodyPr/>
        <a:lstStyle/>
        <a:p>
          <a:endParaRPr lang="tr-TR"/>
        </a:p>
      </dgm:t>
    </dgm:pt>
    <dgm:pt modelId="{677452B9-B5DD-4822-80B6-F7D5C5AB149C}" type="sibTrans" cxnId="{B3D72E24-2BCA-4341-83D4-889226020764}">
      <dgm:prSet/>
      <dgm:spPr/>
      <dgm:t>
        <a:bodyPr/>
        <a:lstStyle/>
        <a:p>
          <a:endParaRPr lang="tr-TR"/>
        </a:p>
      </dgm:t>
    </dgm:pt>
    <dgm:pt modelId="{14BD8644-D54F-472F-B0FF-95F65183B912}">
      <dgm:prSet phldrT="[Metin]"/>
      <dgm:spPr/>
      <dgm:t>
        <a:bodyPr/>
        <a:lstStyle/>
        <a:p>
          <a:r>
            <a:rPr lang="tr-TR" altLang="tr-TR" dirty="0" err="1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Polioöstrük</a:t>
          </a:r>
          <a:r>
            <a:rPr lang="tr-TR" altLang="tr-TR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hayvanlar</a:t>
          </a:r>
          <a:endParaRPr lang="tr-TR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76195D3-393B-4D0F-A26D-8E3DE6F257F8}" type="parTrans" cxnId="{1C777B10-2A7F-40F6-83AB-9F95E136A0E8}">
      <dgm:prSet/>
      <dgm:spPr/>
      <dgm:t>
        <a:bodyPr/>
        <a:lstStyle/>
        <a:p>
          <a:endParaRPr lang="tr-TR" b="1" cap="none" spc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gm:t>
    </dgm:pt>
    <dgm:pt modelId="{02AA3067-D9C5-4468-8FB5-A442444B43EA}" type="sibTrans" cxnId="{1C777B10-2A7F-40F6-83AB-9F95E136A0E8}">
      <dgm:prSet/>
      <dgm:spPr/>
      <dgm:t>
        <a:bodyPr/>
        <a:lstStyle/>
        <a:p>
          <a:endParaRPr lang="tr-TR"/>
        </a:p>
      </dgm:t>
    </dgm:pt>
    <dgm:pt modelId="{9306B45B-F382-4CCA-BE08-90C06BFD0ADC}">
      <dgm:prSet phldrT="[Metin]"/>
      <dgm:spPr/>
      <dgm:t>
        <a:bodyPr/>
        <a:lstStyle/>
        <a:p>
          <a:r>
            <a:rPr lang="tr-TR" altLang="tr-TR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Mevsime bağlı olmayan </a:t>
          </a:r>
          <a:r>
            <a:rPr lang="tr-TR" altLang="tr-TR" dirty="0" err="1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poliöstrik</a:t>
          </a:r>
          <a:r>
            <a:rPr lang="tr-TR" altLang="tr-TR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hayvanlar</a:t>
          </a:r>
        </a:p>
        <a:p>
          <a:r>
            <a:rPr lang="tr-TR" altLang="tr-TR" dirty="0">
              <a:solidFill>
                <a:srgbClr val="FFC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İnek, domuz, tavşan</a:t>
          </a:r>
          <a:endParaRPr lang="tr-TR" dirty="0">
            <a:solidFill>
              <a:srgbClr val="FFC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9E8C4DE-1248-4412-A22E-F353EAE3CC34}" type="parTrans" cxnId="{3BDAB344-01A9-4FC4-876A-6F91EA5EFDA5}">
      <dgm:prSet/>
      <dgm:spPr/>
      <dgm:t>
        <a:bodyPr/>
        <a:lstStyle/>
        <a:p>
          <a:endParaRPr lang="tr-TR"/>
        </a:p>
      </dgm:t>
    </dgm:pt>
    <dgm:pt modelId="{61B6C0BE-0298-4B49-8756-F5DF2B3F6501}" type="sibTrans" cxnId="{3BDAB344-01A9-4FC4-876A-6F91EA5EFDA5}">
      <dgm:prSet/>
      <dgm:spPr/>
      <dgm:t>
        <a:bodyPr/>
        <a:lstStyle/>
        <a:p>
          <a:endParaRPr lang="tr-TR"/>
        </a:p>
      </dgm:t>
    </dgm:pt>
    <dgm:pt modelId="{6AB02F8A-8476-4AC0-96D6-1C62E77C7930}">
      <dgm:prSet phldrT="[Metin]" custT="1"/>
      <dgm:spPr/>
      <dgm:t>
        <a:bodyPr/>
        <a:lstStyle/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altLang="tr-TR" sz="1800" kern="1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Mevsime bağlı </a:t>
          </a:r>
          <a:r>
            <a:rPr lang="tr-TR" altLang="tr-TR" sz="1800" kern="1200" dirty="0" err="1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poliöstrik</a:t>
          </a:r>
          <a:r>
            <a:rPr lang="tr-TR" altLang="tr-TR" sz="1800" kern="1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hayvanlar</a:t>
          </a:r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altLang="tr-TR" sz="1800" kern="1200" dirty="0">
              <a:solidFill>
                <a:srgbClr val="FFC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Koyun, keçi, kısrak, kedi, manda</a:t>
          </a:r>
          <a:endParaRPr lang="tr-TR" sz="1800" kern="1200" dirty="0">
            <a:solidFill>
              <a:srgbClr val="FFC000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CC5FD09-0ECB-4CC8-AA88-C9F42CAE67F7}" type="parTrans" cxnId="{E40CE02F-1DD8-4254-A3E2-375FEB47E89D}">
      <dgm:prSet/>
      <dgm:spPr/>
      <dgm:t>
        <a:bodyPr/>
        <a:lstStyle/>
        <a:p>
          <a:endParaRPr lang="tr-TR" b="1" cap="none" spc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gm:t>
    </dgm:pt>
    <dgm:pt modelId="{1FD10EDF-7392-4D68-807D-1395F7ECF0EA}" type="sibTrans" cxnId="{E40CE02F-1DD8-4254-A3E2-375FEB47E89D}">
      <dgm:prSet/>
      <dgm:spPr/>
      <dgm:t>
        <a:bodyPr/>
        <a:lstStyle/>
        <a:p>
          <a:endParaRPr lang="tr-TR"/>
        </a:p>
      </dgm:t>
    </dgm:pt>
    <dgm:pt modelId="{A33C3C20-40F7-4265-B73B-DDB391311C73}">
      <dgm:prSet phldrT="[Metin]"/>
      <dgm:spPr/>
      <dgm:t>
        <a:bodyPr/>
        <a:lstStyle/>
        <a:p>
          <a:r>
            <a:rPr lang="tr-TR" altLang="tr-TR" dirty="0" err="1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Monoöstrük</a:t>
          </a:r>
          <a:r>
            <a:rPr lang="tr-TR" altLang="tr-TR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hayvanlar</a:t>
          </a:r>
          <a:endParaRPr lang="tr-TR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D543448-CD54-4376-891A-8CE8C1C380A9}" type="parTrans" cxnId="{410D9FE4-E048-4602-8A12-9BF21EBBA8EE}">
      <dgm:prSet/>
      <dgm:spPr/>
      <dgm:t>
        <a:bodyPr/>
        <a:lstStyle/>
        <a:p>
          <a:endParaRPr lang="tr-TR" b="1" cap="none" spc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gm:t>
    </dgm:pt>
    <dgm:pt modelId="{49966715-D6D5-490B-B8A0-3F0860BF5B38}" type="sibTrans" cxnId="{410D9FE4-E048-4602-8A12-9BF21EBBA8EE}">
      <dgm:prSet/>
      <dgm:spPr/>
      <dgm:t>
        <a:bodyPr/>
        <a:lstStyle/>
        <a:p>
          <a:endParaRPr lang="tr-TR"/>
        </a:p>
      </dgm:t>
    </dgm:pt>
    <dgm:pt modelId="{F13604B0-A249-4BEF-B17E-D0CBD12ACB65}">
      <dgm:prSet phldrT="[Metin]"/>
      <dgm:spPr/>
      <dgm:t>
        <a:bodyPr/>
        <a:lstStyle/>
        <a:p>
          <a:r>
            <a:rPr lang="tr-TR" altLang="tr-TR" b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Yabani hayvanlar ve köpekler</a:t>
          </a:r>
          <a:endParaRPr lang="tr-TR" b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87B4FA8-CEAE-4501-BF70-E895788AB0B4}" type="parTrans" cxnId="{77770818-18F2-425F-9DFA-B309EB839687}">
      <dgm:prSet/>
      <dgm:spPr/>
      <dgm:t>
        <a:bodyPr/>
        <a:lstStyle/>
        <a:p>
          <a:endParaRPr lang="tr-TR" b="1" cap="none" spc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gm:t>
    </dgm:pt>
    <dgm:pt modelId="{ECABFA5A-B20A-42D5-816A-B81E0D7C17D7}" type="sibTrans" cxnId="{77770818-18F2-425F-9DFA-B309EB839687}">
      <dgm:prSet/>
      <dgm:spPr/>
      <dgm:t>
        <a:bodyPr/>
        <a:lstStyle/>
        <a:p>
          <a:endParaRPr lang="tr-TR"/>
        </a:p>
      </dgm:t>
    </dgm:pt>
    <dgm:pt modelId="{0C46D0F3-2703-4830-B04F-811013A8C9E2}" type="pres">
      <dgm:prSet presAssocID="{2E76F33C-82B7-426F-8ABA-B8B896C9C2D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E82224D-A595-46DB-B3B5-B6DCF64F7C8C}" type="pres">
      <dgm:prSet presAssocID="{A750B8AC-07DB-4983-A0A8-B6215157CBCF}" presName="root1" presStyleCnt="0"/>
      <dgm:spPr/>
    </dgm:pt>
    <dgm:pt modelId="{4F11033D-F50D-4CA5-AC5D-8CFDEFA3F46B}" type="pres">
      <dgm:prSet presAssocID="{A750B8AC-07DB-4983-A0A8-B6215157CBCF}" presName="LevelOneTextNode" presStyleLbl="node0" presStyleIdx="0" presStyleCnt="1" custScaleX="56991" custScaleY="6788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F569B5B-E3BD-482F-8391-4BFF5A3ECC96}" type="pres">
      <dgm:prSet presAssocID="{A750B8AC-07DB-4983-A0A8-B6215157CBCF}" presName="level2hierChild" presStyleCnt="0"/>
      <dgm:spPr/>
    </dgm:pt>
    <dgm:pt modelId="{6F02744D-4850-45DB-B332-499B3529FE00}" type="pres">
      <dgm:prSet presAssocID="{276195D3-393B-4D0F-A26D-8E3DE6F257F8}" presName="conn2-1" presStyleLbl="parChTrans1D2" presStyleIdx="0" presStyleCnt="2"/>
      <dgm:spPr/>
      <dgm:t>
        <a:bodyPr/>
        <a:lstStyle/>
        <a:p>
          <a:endParaRPr lang="tr-TR"/>
        </a:p>
      </dgm:t>
    </dgm:pt>
    <dgm:pt modelId="{C93F95E9-FBF7-4A02-B8FF-862941011E75}" type="pres">
      <dgm:prSet presAssocID="{276195D3-393B-4D0F-A26D-8E3DE6F257F8}" presName="connTx" presStyleLbl="parChTrans1D2" presStyleIdx="0" presStyleCnt="2"/>
      <dgm:spPr/>
      <dgm:t>
        <a:bodyPr/>
        <a:lstStyle/>
        <a:p>
          <a:endParaRPr lang="tr-TR"/>
        </a:p>
      </dgm:t>
    </dgm:pt>
    <dgm:pt modelId="{CEE42AA2-0FBE-4EF0-B19D-75A156AE64E8}" type="pres">
      <dgm:prSet presAssocID="{14BD8644-D54F-472F-B0FF-95F65183B912}" presName="root2" presStyleCnt="0"/>
      <dgm:spPr/>
    </dgm:pt>
    <dgm:pt modelId="{34A12936-511C-4DBD-A9ED-133FBF290DB0}" type="pres">
      <dgm:prSet presAssocID="{14BD8644-D54F-472F-B0FF-95F65183B912}" presName="LevelTwoTextNode" presStyleLbl="node2" presStyleIdx="0" presStyleCnt="2" custLinFactY="62349" custLinFactNeighborX="-1712" custLinFactNeighborY="1000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E33E10F-85FE-4A38-B8BB-C28E63AE9C83}" type="pres">
      <dgm:prSet presAssocID="{14BD8644-D54F-472F-B0FF-95F65183B912}" presName="level3hierChild" presStyleCnt="0"/>
      <dgm:spPr/>
    </dgm:pt>
    <dgm:pt modelId="{BC959CAE-BDC3-4E1E-84C6-DA0C899C665D}" type="pres">
      <dgm:prSet presAssocID="{79E8C4DE-1248-4412-A22E-F353EAE3CC34}" presName="conn2-1" presStyleLbl="parChTrans1D3" presStyleIdx="0" presStyleCnt="3"/>
      <dgm:spPr/>
      <dgm:t>
        <a:bodyPr/>
        <a:lstStyle/>
        <a:p>
          <a:endParaRPr lang="tr-TR"/>
        </a:p>
      </dgm:t>
    </dgm:pt>
    <dgm:pt modelId="{E3CDD587-2224-4200-A54D-A85B2B81D682}" type="pres">
      <dgm:prSet presAssocID="{79E8C4DE-1248-4412-A22E-F353EAE3CC34}" presName="connTx" presStyleLbl="parChTrans1D3" presStyleIdx="0" presStyleCnt="3"/>
      <dgm:spPr/>
      <dgm:t>
        <a:bodyPr/>
        <a:lstStyle/>
        <a:p>
          <a:endParaRPr lang="tr-TR"/>
        </a:p>
      </dgm:t>
    </dgm:pt>
    <dgm:pt modelId="{4CEF9740-0E2E-4F5A-92EB-5EA62B3F7ACB}" type="pres">
      <dgm:prSet presAssocID="{9306B45B-F382-4CCA-BE08-90C06BFD0ADC}" presName="root2" presStyleCnt="0"/>
      <dgm:spPr/>
    </dgm:pt>
    <dgm:pt modelId="{E354DEA1-66E9-4E4C-B6A5-D0AFDC12B2AD}" type="pres">
      <dgm:prSet presAssocID="{9306B45B-F382-4CCA-BE08-90C06BFD0ADC}" presName="LevelTwoTextNode" presStyleLbl="node3" presStyleIdx="0" presStyleCnt="3" custLinFactY="41779" custLinFactNeighborX="-2677" custLinFactNeighborY="1000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FA52FB9-0273-42BD-9613-D31AF1C98B04}" type="pres">
      <dgm:prSet presAssocID="{9306B45B-F382-4CCA-BE08-90C06BFD0ADC}" presName="level3hierChild" presStyleCnt="0"/>
      <dgm:spPr/>
    </dgm:pt>
    <dgm:pt modelId="{A490679D-A76D-4688-86BE-D42EA5F38575}" type="pres">
      <dgm:prSet presAssocID="{3CC5FD09-0ECB-4CC8-AA88-C9F42CAE67F7}" presName="conn2-1" presStyleLbl="parChTrans1D3" presStyleIdx="1" presStyleCnt="3"/>
      <dgm:spPr/>
      <dgm:t>
        <a:bodyPr/>
        <a:lstStyle/>
        <a:p>
          <a:endParaRPr lang="tr-TR"/>
        </a:p>
      </dgm:t>
    </dgm:pt>
    <dgm:pt modelId="{6F476392-BE26-4DDD-9A1A-0E8BEA5F5CC2}" type="pres">
      <dgm:prSet presAssocID="{3CC5FD09-0ECB-4CC8-AA88-C9F42CAE67F7}" presName="connTx" presStyleLbl="parChTrans1D3" presStyleIdx="1" presStyleCnt="3"/>
      <dgm:spPr/>
      <dgm:t>
        <a:bodyPr/>
        <a:lstStyle/>
        <a:p>
          <a:endParaRPr lang="tr-TR"/>
        </a:p>
      </dgm:t>
    </dgm:pt>
    <dgm:pt modelId="{4B73A6E2-C33A-4394-BBD6-F6481D234D04}" type="pres">
      <dgm:prSet presAssocID="{6AB02F8A-8476-4AC0-96D6-1C62E77C7930}" presName="root2" presStyleCnt="0"/>
      <dgm:spPr/>
    </dgm:pt>
    <dgm:pt modelId="{36631D0C-382C-4BCE-B728-6457B079D8C9}" type="pres">
      <dgm:prSet presAssocID="{6AB02F8A-8476-4AC0-96D6-1C62E77C7930}" presName="LevelTwoTextNode" presStyleLbl="node3" presStyleIdx="1" presStyleCnt="3" custLinFactY="70605" custLinFactNeighborX="-2678" custLinFactNeighborY="1000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68D3524-1FAD-493A-9B76-6E5F765F1232}" type="pres">
      <dgm:prSet presAssocID="{6AB02F8A-8476-4AC0-96D6-1C62E77C7930}" presName="level3hierChild" presStyleCnt="0"/>
      <dgm:spPr/>
    </dgm:pt>
    <dgm:pt modelId="{3480C227-87C6-45A7-8FCC-E67F96875133}" type="pres">
      <dgm:prSet presAssocID="{ED543448-CD54-4376-891A-8CE8C1C380A9}" presName="conn2-1" presStyleLbl="parChTrans1D2" presStyleIdx="1" presStyleCnt="2"/>
      <dgm:spPr/>
      <dgm:t>
        <a:bodyPr/>
        <a:lstStyle/>
        <a:p>
          <a:endParaRPr lang="tr-TR"/>
        </a:p>
      </dgm:t>
    </dgm:pt>
    <dgm:pt modelId="{2AEFC811-022B-4ECC-A32B-71C3B1C392A5}" type="pres">
      <dgm:prSet presAssocID="{ED543448-CD54-4376-891A-8CE8C1C380A9}" presName="connTx" presStyleLbl="parChTrans1D2" presStyleIdx="1" presStyleCnt="2"/>
      <dgm:spPr/>
      <dgm:t>
        <a:bodyPr/>
        <a:lstStyle/>
        <a:p>
          <a:endParaRPr lang="tr-TR"/>
        </a:p>
      </dgm:t>
    </dgm:pt>
    <dgm:pt modelId="{10EF5B89-F8DE-41F4-BABC-63C526BE630E}" type="pres">
      <dgm:prSet presAssocID="{A33C3C20-40F7-4265-B73B-DDB391311C73}" presName="root2" presStyleCnt="0"/>
      <dgm:spPr/>
    </dgm:pt>
    <dgm:pt modelId="{D55DE3C1-4C97-48BD-8949-CB39FCA6B5CE}" type="pres">
      <dgm:prSet presAssocID="{A33C3C20-40F7-4265-B73B-DDB391311C73}" presName="LevelTwoTextNode" presStyleLbl="node2" presStyleIdx="1" presStyleCnt="2" custLinFactY="-100000" custLinFactNeighborX="-1814" custLinFactNeighborY="-112529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0EAE9BD-1F54-477A-9C12-36433802858B}" type="pres">
      <dgm:prSet presAssocID="{A33C3C20-40F7-4265-B73B-DDB391311C73}" presName="level3hierChild" presStyleCnt="0"/>
      <dgm:spPr/>
    </dgm:pt>
    <dgm:pt modelId="{1EE33310-254E-4128-BDFA-82F504C10DB9}" type="pres">
      <dgm:prSet presAssocID="{D87B4FA8-CEAE-4501-BF70-E895788AB0B4}" presName="conn2-1" presStyleLbl="parChTrans1D3" presStyleIdx="2" presStyleCnt="3"/>
      <dgm:spPr/>
      <dgm:t>
        <a:bodyPr/>
        <a:lstStyle/>
        <a:p>
          <a:endParaRPr lang="tr-TR"/>
        </a:p>
      </dgm:t>
    </dgm:pt>
    <dgm:pt modelId="{6A326F4B-580F-450B-AF3B-4D59B913AD8E}" type="pres">
      <dgm:prSet presAssocID="{D87B4FA8-CEAE-4501-BF70-E895788AB0B4}" presName="connTx" presStyleLbl="parChTrans1D3" presStyleIdx="2" presStyleCnt="3"/>
      <dgm:spPr/>
      <dgm:t>
        <a:bodyPr/>
        <a:lstStyle/>
        <a:p>
          <a:endParaRPr lang="tr-TR"/>
        </a:p>
      </dgm:t>
    </dgm:pt>
    <dgm:pt modelId="{CB3CE51C-82CC-4580-A4C6-27D784588DCD}" type="pres">
      <dgm:prSet presAssocID="{F13604B0-A249-4BEF-B17E-D0CBD12ACB65}" presName="root2" presStyleCnt="0"/>
      <dgm:spPr/>
    </dgm:pt>
    <dgm:pt modelId="{363EF5B4-B2D8-49EA-BEFF-45F58834E6A9}" type="pres">
      <dgm:prSet presAssocID="{F13604B0-A249-4BEF-B17E-D0CBD12ACB65}" presName="LevelTwoTextNode" presStyleLbl="node3" presStyleIdx="2" presStyleCnt="3" custLinFactY="-100000" custLinFactNeighborX="-3370" custLinFactNeighborY="-11360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21ED775E-4569-48AF-B644-74ED80E43E84}" type="pres">
      <dgm:prSet presAssocID="{F13604B0-A249-4BEF-B17E-D0CBD12ACB65}" presName="level3hierChild" presStyleCnt="0"/>
      <dgm:spPr/>
    </dgm:pt>
  </dgm:ptLst>
  <dgm:cxnLst>
    <dgm:cxn modelId="{410D9FE4-E048-4602-8A12-9BF21EBBA8EE}" srcId="{A750B8AC-07DB-4983-A0A8-B6215157CBCF}" destId="{A33C3C20-40F7-4265-B73B-DDB391311C73}" srcOrd="1" destOrd="0" parTransId="{ED543448-CD54-4376-891A-8CE8C1C380A9}" sibTransId="{49966715-D6D5-490B-B8A0-3F0860BF5B38}"/>
    <dgm:cxn modelId="{8242B686-EA1C-4FC1-B0B1-7523218EA524}" type="presOf" srcId="{ED543448-CD54-4376-891A-8CE8C1C380A9}" destId="{2AEFC811-022B-4ECC-A32B-71C3B1C392A5}" srcOrd="1" destOrd="0" presId="urn:microsoft.com/office/officeart/2005/8/layout/hierarchy2"/>
    <dgm:cxn modelId="{71FEBCFA-04A6-42CF-A147-2777F60CFC30}" type="presOf" srcId="{D87B4FA8-CEAE-4501-BF70-E895788AB0B4}" destId="{1EE33310-254E-4128-BDFA-82F504C10DB9}" srcOrd="0" destOrd="0" presId="urn:microsoft.com/office/officeart/2005/8/layout/hierarchy2"/>
    <dgm:cxn modelId="{ED5E7611-0CA0-4C5E-A882-5752A270451A}" type="presOf" srcId="{ED543448-CD54-4376-891A-8CE8C1C380A9}" destId="{3480C227-87C6-45A7-8FCC-E67F96875133}" srcOrd="0" destOrd="0" presId="urn:microsoft.com/office/officeart/2005/8/layout/hierarchy2"/>
    <dgm:cxn modelId="{C1669885-21FD-4C5C-9BD7-962DE56C9D4E}" type="presOf" srcId="{6AB02F8A-8476-4AC0-96D6-1C62E77C7930}" destId="{36631D0C-382C-4BCE-B728-6457B079D8C9}" srcOrd="0" destOrd="0" presId="urn:microsoft.com/office/officeart/2005/8/layout/hierarchy2"/>
    <dgm:cxn modelId="{CB483B4A-BFED-4210-A9E1-D1FEC3594A18}" type="presOf" srcId="{276195D3-393B-4D0F-A26D-8E3DE6F257F8}" destId="{C93F95E9-FBF7-4A02-B8FF-862941011E75}" srcOrd="1" destOrd="0" presId="urn:microsoft.com/office/officeart/2005/8/layout/hierarchy2"/>
    <dgm:cxn modelId="{B4EDA922-85D8-4913-85AC-D5030937FDD2}" type="presOf" srcId="{14BD8644-D54F-472F-B0FF-95F65183B912}" destId="{34A12936-511C-4DBD-A9ED-133FBF290DB0}" srcOrd="0" destOrd="0" presId="urn:microsoft.com/office/officeart/2005/8/layout/hierarchy2"/>
    <dgm:cxn modelId="{B3D72E24-2BCA-4341-83D4-889226020764}" srcId="{2E76F33C-82B7-426F-8ABA-B8B896C9C2D1}" destId="{A750B8AC-07DB-4983-A0A8-B6215157CBCF}" srcOrd="0" destOrd="0" parTransId="{64073EF1-9B22-46E2-A05D-5E7E54165D89}" sibTransId="{677452B9-B5DD-4822-80B6-F7D5C5AB149C}"/>
    <dgm:cxn modelId="{6A032439-292E-422F-824F-BF96C64411E3}" type="presOf" srcId="{F13604B0-A249-4BEF-B17E-D0CBD12ACB65}" destId="{363EF5B4-B2D8-49EA-BEFF-45F58834E6A9}" srcOrd="0" destOrd="0" presId="urn:microsoft.com/office/officeart/2005/8/layout/hierarchy2"/>
    <dgm:cxn modelId="{3FD3A2B8-1EFB-44C7-9610-F2018CDF20A0}" type="presOf" srcId="{9306B45B-F382-4CCA-BE08-90C06BFD0ADC}" destId="{E354DEA1-66E9-4E4C-B6A5-D0AFDC12B2AD}" srcOrd="0" destOrd="0" presId="urn:microsoft.com/office/officeart/2005/8/layout/hierarchy2"/>
    <dgm:cxn modelId="{BF8B81EA-666D-4EF4-9AE4-F6C84F3E7639}" type="presOf" srcId="{79E8C4DE-1248-4412-A22E-F353EAE3CC34}" destId="{E3CDD587-2224-4200-A54D-A85B2B81D682}" srcOrd="1" destOrd="0" presId="urn:microsoft.com/office/officeart/2005/8/layout/hierarchy2"/>
    <dgm:cxn modelId="{FB01F208-9E28-42BD-B329-ADCFEB1E8B53}" type="presOf" srcId="{3CC5FD09-0ECB-4CC8-AA88-C9F42CAE67F7}" destId="{A490679D-A76D-4688-86BE-D42EA5F38575}" srcOrd="0" destOrd="0" presId="urn:microsoft.com/office/officeart/2005/8/layout/hierarchy2"/>
    <dgm:cxn modelId="{1E74D7EE-2797-4A55-ACC1-C789C35E7977}" type="presOf" srcId="{276195D3-393B-4D0F-A26D-8E3DE6F257F8}" destId="{6F02744D-4850-45DB-B332-499B3529FE00}" srcOrd="0" destOrd="0" presId="urn:microsoft.com/office/officeart/2005/8/layout/hierarchy2"/>
    <dgm:cxn modelId="{F8A0FCD9-E8F3-4CF5-BB4C-C5CB7570C209}" type="presOf" srcId="{A33C3C20-40F7-4265-B73B-DDB391311C73}" destId="{D55DE3C1-4C97-48BD-8949-CB39FCA6B5CE}" srcOrd="0" destOrd="0" presId="urn:microsoft.com/office/officeart/2005/8/layout/hierarchy2"/>
    <dgm:cxn modelId="{E2C58F4E-C38B-4A13-BC2C-317E7982D1CA}" type="presOf" srcId="{A750B8AC-07DB-4983-A0A8-B6215157CBCF}" destId="{4F11033D-F50D-4CA5-AC5D-8CFDEFA3F46B}" srcOrd="0" destOrd="0" presId="urn:microsoft.com/office/officeart/2005/8/layout/hierarchy2"/>
    <dgm:cxn modelId="{1C777B10-2A7F-40F6-83AB-9F95E136A0E8}" srcId="{A750B8AC-07DB-4983-A0A8-B6215157CBCF}" destId="{14BD8644-D54F-472F-B0FF-95F65183B912}" srcOrd="0" destOrd="0" parTransId="{276195D3-393B-4D0F-A26D-8E3DE6F257F8}" sibTransId="{02AA3067-D9C5-4468-8FB5-A442444B43EA}"/>
    <dgm:cxn modelId="{3BDAB344-01A9-4FC4-876A-6F91EA5EFDA5}" srcId="{14BD8644-D54F-472F-B0FF-95F65183B912}" destId="{9306B45B-F382-4CCA-BE08-90C06BFD0ADC}" srcOrd="0" destOrd="0" parTransId="{79E8C4DE-1248-4412-A22E-F353EAE3CC34}" sibTransId="{61B6C0BE-0298-4B49-8756-F5DF2B3F6501}"/>
    <dgm:cxn modelId="{554CA6C8-506A-4D28-AFE0-88FFB12A409C}" type="presOf" srcId="{3CC5FD09-0ECB-4CC8-AA88-C9F42CAE67F7}" destId="{6F476392-BE26-4DDD-9A1A-0E8BEA5F5CC2}" srcOrd="1" destOrd="0" presId="urn:microsoft.com/office/officeart/2005/8/layout/hierarchy2"/>
    <dgm:cxn modelId="{EA133E23-E3D4-4F6D-9C0C-16D272F6EA1A}" type="presOf" srcId="{79E8C4DE-1248-4412-A22E-F353EAE3CC34}" destId="{BC959CAE-BDC3-4E1E-84C6-DA0C899C665D}" srcOrd="0" destOrd="0" presId="urn:microsoft.com/office/officeart/2005/8/layout/hierarchy2"/>
    <dgm:cxn modelId="{198C6382-25B4-4AEA-956A-165FB5173780}" type="presOf" srcId="{D87B4FA8-CEAE-4501-BF70-E895788AB0B4}" destId="{6A326F4B-580F-450B-AF3B-4D59B913AD8E}" srcOrd="1" destOrd="0" presId="urn:microsoft.com/office/officeart/2005/8/layout/hierarchy2"/>
    <dgm:cxn modelId="{E40CE02F-1DD8-4254-A3E2-375FEB47E89D}" srcId="{14BD8644-D54F-472F-B0FF-95F65183B912}" destId="{6AB02F8A-8476-4AC0-96D6-1C62E77C7930}" srcOrd="1" destOrd="0" parTransId="{3CC5FD09-0ECB-4CC8-AA88-C9F42CAE67F7}" sibTransId="{1FD10EDF-7392-4D68-807D-1395F7ECF0EA}"/>
    <dgm:cxn modelId="{77770818-18F2-425F-9DFA-B309EB839687}" srcId="{A33C3C20-40F7-4265-B73B-DDB391311C73}" destId="{F13604B0-A249-4BEF-B17E-D0CBD12ACB65}" srcOrd="0" destOrd="0" parTransId="{D87B4FA8-CEAE-4501-BF70-E895788AB0B4}" sibTransId="{ECABFA5A-B20A-42D5-816A-B81E0D7C17D7}"/>
    <dgm:cxn modelId="{91E3D46B-E504-4930-93BC-DDDD7193C317}" type="presOf" srcId="{2E76F33C-82B7-426F-8ABA-B8B896C9C2D1}" destId="{0C46D0F3-2703-4830-B04F-811013A8C9E2}" srcOrd="0" destOrd="0" presId="urn:microsoft.com/office/officeart/2005/8/layout/hierarchy2"/>
    <dgm:cxn modelId="{CF824CD3-ED20-4B6D-8484-26596A9B8C81}" type="presParOf" srcId="{0C46D0F3-2703-4830-B04F-811013A8C9E2}" destId="{9E82224D-A595-46DB-B3B5-B6DCF64F7C8C}" srcOrd="0" destOrd="0" presId="urn:microsoft.com/office/officeart/2005/8/layout/hierarchy2"/>
    <dgm:cxn modelId="{2B15D09A-2FFE-4B9D-9E5D-6A147730B48A}" type="presParOf" srcId="{9E82224D-A595-46DB-B3B5-B6DCF64F7C8C}" destId="{4F11033D-F50D-4CA5-AC5D-8CFDEFA3F46B}" srcOrd="0" destOrd="0" presId="urn:microsoft.com/office/officeart/2005/8/layout/hierarchy2"/>
    <dgm:cxn modelId="{4493A670-D8FA-4C31-82EB-2FAD4826C62B}" type="presParOf" srcId="{9E82224D-A595-46DB-B3B5-B6DCF64F7C8C}" destId="{5F569B5B-E3BD-482F-8391-4BFF5A3ECC96}" srcOrd="1" destOrd="0" presId="urn:microsoft.com/office/officeart/2005/8/layout/hierarchy2"/>
    <dgm:cxn modelId="{CCBD8D9D-1ED1-47DD-BABD-6C28448846FC}" type="presParOf" srcId="{5F569B5B-E3BD-482F-8391-4BFF5A3ECC96}" destId="{6F02744D-4850-45DB-B332-499B3529FE00}" srcOrd="0" destOrd="0" presId="urn:microsoft.com/office/officeart/2005/8/layout/hierarchy2"/>
    <dgm:cxn modelId="{B357324B-A657-46D9-A575-60CFA1385314}" type="presParOf" srcId="{6F02744D-4850-45DB-B332-499B3529FE00}" destId="{C93F95E9-FBF7-4A02-B8FF-862941011E75}" srcOrd="0" destOrd="0" presId="urn:microsoft.com/office/officeart/2005/8/layout/hierarchy2"/>
    <dgm:cxn modelId="{4B4726B2-5D70-4A64-B8D3-55068CB1E6B4}" type="presParOf" srcId="{5F569B5B-E3BD-482F-8391-4BFF5A3ECC96}" destId="{CEE42AA2-0FBE-4EF0-B19D-75A156AE64E8}" srcOrd="1" destOrd="0" presId="urn:microsoft.com/office/officeart/2005/8/layout/hierarchy2"/>
    <dgm:cxn modelId="{57102C92-06F6-4981-96CB-D22FBEA43AEB}" type="presParOf" srcId="{CEE42AA2-0FBE-4EF0-B19D-75A156AE64E8}" destId="{34A12936-511C-4DBD-A9ED-133FBF290DB0}" srcOrd="0" destOrd="0" presId="urn:microsoft.com/office/officeart/2005/8/layout/hierarchy2"/>
    <dgm:cxn modelId="{6C327DFD-8938-41A2-9C29-238B93C94E16}" type="presParOf" srcId="{CEE42AA2-0FBE-4EF0-B19D-75A156AE64E8}" destId="{4E33E10F-85FE-4A38-B8BB-C28E63AE9C83}" srcOrd="1" destOrd="0" presId="urn:microsoft.com/office/officeart/2005/8/layout/hierarchy2"/>
    <dgm:cxn modelId="{F20992A7-9C58-4ACF-936A-27EE8DDA89D7}" type="presParOf" srcId="{4E33E10F-85FE-4A38-B8BB-C28E63AE9C83}" destId="{BC959CAE-BDC3-4E1E-84C6-DA0C899C665D}" srcOrd="0" destOrd="0" presId="urn:microsoft.com/office/officeart/2005/8/layout/hierarchy2"/>
    <dgm:cxn modelId="{E85D9575-D2FF-40EF-AC08-05E385922F62}" type="presParOf" srcId="{BC959CAE-BDC3-4E1E-84C6-DA0C899C665D}" destId="{E3CDD587-2224-4200-A54D-A85B2B81D682}" srcOrd="0" destOrd="0" presId="urn:microsoft.com/office/officeart/2005/8/layout/hierarchy2"/>
    <dgm:cxn modelId="{6B47C2FB-2F0F-491C-B67F-DD739A510C90}" type="presParOf" srcId="{4E33E10F-85FE-4A38-B8BB-C28E63AE9C83}" destId="{4CEF9740-0E2E-4F5A-92EB-5EA62B3F7ACB}" srcOrd="1" destOrd="0" presId="urn:microsoft.com/office/officeart/2005/8/layout/hierarchy2"/>
    <dgm:cxn modelId="{28E5D579-0E05-408A-9F0F-D3F089D5D884}" type="presParOf" srcId="{4CEF9740-0E2E-4F5A-92EB-5EA62B3F7ACB}" destId="{E354DEA1-66E9-4E4C-B6A5-D0AFDC12B2AD}" srcOrd="0" destOrd="0" presId="urn:microsoft.com/office/officeart/2005/8/layout/hierarchy2"/>
    <dgm:cxn modelId="{9FF12298-113D-436E-9E58-6A48DFAB957C}" type="presParOf" srcId="{4CEF9740-0E2E-4F5A-92EB-5EA62B3F7ACB}" destId="{9FA52FB9-0273-42BD-9613-D31AF1C98B04}" srcOrd="1" destOrd="0" presId="urn:microsoft.com/office/officeart/2005/8/layout/hierarchy2"/>
    <dgm:cxn modelId="{492B23AC-261A-485E-9B72-6B9264ABF635}" type="presParOf" srcId="{4E33E10F-85FE-4A38-B8BB-C28E63AE9C83}" destId="{A490679D-A76D-4688-86BE-D42EA5F38575}" srcOrd="2" destOrd="0" presId="urn:microsoft.com/office/officeart/2005/8/layout/hierarchy2"/>
    <dgm:cxn modelId="{6CC3D5F8-AA80-41DA-8387-B2A6BC0ACE46}" type="presParOf" srcId="{A490679D-A76D-4688-86BE-D42EA5F38575}" destId="{6F476392-BE26-4DDD-9A1A-0E8BEA5F5CC2}" srcOrd="0" destOrd="0" presId="urn:microsoft.com/office/officeart/2005/8/layout/hierarchy2"/>
    <dgm:cxn modelId="{107655C9-7503-4FF2-926F-57C77706CEC0}" type="presParOf" srcId="{4E33E10F-85FE-4A38-B8BB-C28E63AE9C83}" destId="{4B73A6E2-C33A-4394-BBD6-F6481D234D04}" srcOrd="3" destOrd="0" presId="urn:microsoft.com/office/officeart/2005/8/layout/hierarchy2"/>
    <dgm:cxn modelId="{8BD964EB-8EA5-4DE1-B5F0-43AE71BEBA12}" type="presParOf" srcId="{4B73A6E2-C33A-4394-BBD6-F6481D234D04}" destId="{36631D0C-382C-4BCE-B728-6457B079D8C9}" srcOrd="0" destOrd="0" presId="urn:microsoft.com/office/officeart/2005/8/layout/hierarchy2"/>
    <dgm:cxn modelId="{2544916A-05DA-4F53-9D47-B082890770D9}" type="presParOf" srcId="{4B73A6E2-C33A-4394-BBD6-F6481D234D04}" destId="{E68D3524-1FAD-493A-9B76-6E5F765F1232}" srcOrd="1" destOrd="0" presId="urn:microsoft.com/office/officeart/2005/8/layout/hierarchy2"/>
    <dgm:cxn modelId="{9676DCA5-B978-40BB-9E53-9242973D3E97}" type="presParOf" srcId="{5F569B5B-E3BD-482F-8391-4BFF5A3ECC96}" destId="{3480C227-87C6-45A7-8FCC-E67F96875133}" srcOrd="2" destOrd="0" presId="urn:microsoft.com/office/officeart/2005/8/layout/hierarchy2"/>
    <dgm:cxn modelId="{AB749304-CD47-4E30-9690-70278AA26947}" type="presParOf" srcId="{3480C227-87C6-45A7-8FCC-E67F96875133}" destId="{2AEFC811-022B-4ECC-A32B-71C3B1C392A5}" srcOrd="0" destOrd="0" presId="urn:microsoft.com/office/officeart/2005/8/layout/hierarchy2"/>
    <dgm:cxn modelId="{2A491085-6B50-4FFE-B503-DCC4593ADB9F}" type="presParOf" srcId="{5F569B5B-E3BD-482F-8391-4BFF5A3ECC96}" destId="{10EF5B89-F8DE-41F4-BABC-63C526BE630E}" srcOrd="3" destOrd="0" presId="urn:microsoft.com/office/officeart/2005/8/layout/hierarchy2"/>
    <dgm:cxn modelId="{BE79827A-ADF4-43AC-8640-55D743D71B8D}" type="presParOf" srcId="{10EF5B89-F8DE-41F4-BABC-63C526BE630E}" destId="{D55DE3C1-4C97-48BD-8949-CB39FCA6B5CE}" srcOrd="0" destOrd="0" presId="urn:microsoft.com/office/officeart/2005/8/layout/hierarchy2"/>
    <dgm:cxn modelId="{B5E8D2C7-8B74-4FE8-B582-194FA4E99568}" type="presParOf" srcId="{10EF5B89-F8DE-41F4-BABC-63C526BE630E}" destId="{A0EAE9BD-1F54-477A-9C12-36433802858B}" srcOrd="1" destOrd="0" presId="urn:microsoft.com/office/officeart/2005/8/layout/hierarchy2"/>
    <dgm:cxn modelId="{149E31FD-5661-4DC7-A2DC-1C41EFB3B488}" type="presParOf" srcId="{A0EAE9BD-1F54-477A-9C12-36433802858B}" destId="{1EE33310-254E-4128-BDFA-82F504C10DB9}" srcOrd="0" destOrd="0" presId="urn:microsoft.com/office/officeart/2005/8/layout/hierarchy2"/>
    <dgm:cxn modelId="{4C6A1E1E-0B87-4830-8527-10A84C573C11}" type="presParOf" srcId="{1EE33310-254E-4128-BDFA-82F504C10DB9}" destId="{6A326F4B-580F-450B-AF3B-4D59B913AD8E}" srcOrd="0" destOrd="0" presId="urn:microsoft.com/office/officeart/2005/8/layout/hierarchy2"/>
    <dgm:cxn modelId="{FFD8551E-7547-4B11-9FF5-AB9AD7E1CFE2}" type="presParOf" srcId="{A0EAE9BD-1F54-477A-9C12-36433802858B}" destId="{CB3CE51C-82CC-4580-A4C6-27D784588DCD}" srcOrd="1" destOrd="0" presId="urn:microsoft.com/office/officeart/2005/8/layout/hierarchy2"/>
    <dgm:cxn modelId="{2973CA49-E0B9-4EAE-A8B7-76F064A4AF11}" type="presParOf" srcId="{CB3CE51C-82CC-4580-A4C6-27D784588DCD}" destId="{363EF5B4-B2D8-49EA-BEFF-45F58834E6A9}" srcOrd="0" destOrd="0" presId="urn:microsoft.com/office/officeart/2005/8/layout/hierarchy2"/>
    <dgm:cxn modelId="{EA8726C9-F32B-4B9C-ABD2-A7968BA3678E}" type="presParOf" srcId="{CB3CE51C-82CC-4580-A4C6-27D784588DCD}" destId="{21ED775E-4569-48AF-B644-74ED80E43E8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140EEF-0CA3-4383-9F14-79BB388D846F}" type="datetimeFigureOut">
              <a:rPr lang="tr-TR" smtClean="0"/>
              <a:t>04.03.2024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101C59-8DD0-4376-B27F-1A61727D093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1148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39B27-743B-41DB-96AD-3ACE7D0D0D9B}" type="datetimeFigureOut">
              <a:rPr lang="tr-TR" smtClean="0"/>
              <a:t>04.03.2024</a:t>
            </a:fld>
            <a:endParaRPr lang="tr-TR" dirty="0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9C9A5F-B2FF-4CE4-BCC3-CE00DE03141E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0254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6518" y="41646"/>
            <a:ext cx="11456894" cy="853441"/>
          </a:xfrm>
        </p:spPr>
        <p:txBody>
          <a:bodyPr anchor="b">
            <a:normAutofit/>
          </a:bodyPr>
          <a:lstStyle>
            <a:lvl1pPr algn="l">
              <a:defRPr sz="4400" cap="none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dirty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9624" y="1129553"/>
            <a:ext cx="11537576" cy="4661648"/>
          </a:xfrm>
        </p:spPr>
        <p:txBody>
          <a:bodyPr anchor="t">
            <a:normAutofit/>
          </a:bodyPr>
          <a:lstStyle>
            <a:lvl1pPr marL="457200" indent="-457200" algn="l">
              <a:buClr>
                <a:srgbClr val="FF0000"/>
              </a:buClr>
              <a:buSzPct val="100000"/>
              <a:buFont typeface="Tahoma" panose="020B0604030504040204" pitchFamily="34" charset="0"/>
              <a:buChar char="●"/>
              <a:defRPr sz="320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dirty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1401" y="6404871"/>
            <a:ext cx="2519080" cy="302362"/>
          </a:xfrm>
        </p:spPr>
        <p:txBody>
          <a:bodyPr/>
          <a:lstStyle>
            <a:lvl1pPr algn="l">
              <a:defRPr lang="en-US" sz="1600" b="0" i="0" kern="1200" smtClean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ACB7C3F-0903-4A09-BEF3-17ED0DA98F20}" type="datetime4">
              <a:rPr lang="tr-TR" smtClean="0"/>
              <a:t>4 Mart 2024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05518" y="6404870"/>
            <a:ext cx="4580964" cy="302363"/>
          </a:xfrm>
        </p:spPr>
        <p:txBody>
          <a:bodyPr/>
          <a:lstStyle>
            <a:lvl1pPr algn="ctr">
              <a:defRPr sz="16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t-BR" dirty="0"/>
              <a:t>Prof. Dr. D. Ali Dinç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53053" y="6404870"/>
            <a:ext cx="1559653" cy="302362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4E5B4AA0-FBDC-2A8F-F69E-0EFABD57D7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4482" y="134883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03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6518" y="166343"/>
            <a:ext cx="11456894" cy="703233"/>
          </a:xfrm>
        </p:spPr>
        <p:txBody>
          <a:bodyPr>
            <a:noAutofit/>
          </a:bodyPr>
          <a:lstStyle>
            <a:lvl1pPr>
              <a:defRPr sz="4400" cap="none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dirty="0"/>
              <a:t>Asıl Başlık Stili İçin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659" y="1053334"/>
            <a:ext cx="11519647" cy="4948536"/>
          </a:xfrm>
        </p:spPr>
        <p:txBody>
          <a:bodyPr anchor="ctr"/>
          <a:lstStyle>
            <a:lvl1pPr>
              <a:defRPr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3392" y="6398759"/>
            <a:ext cx="2590796" cy="309279"/>
          </a:xfrm>
        </p:spPr>
        <p:txBody>
          <a:bodyPr/>
          <a:lstStyle>
            <a:lvl1pPr algn="l"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04CC78FC-12F7-472A-9E42-A8F74122C23F}" type="datetime4">
              <a:rPr lang="tr-TR" smtClean="0"/>
              <a:t>4 Mart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48518" y="6398760"/>
            <a:ext cx="2294964" cy="309277"/>
          </a:xfrm>
        </p:spPr>
        <p:txBody>
          <a:bodyPr/>
          <a:lstStyle>
            <a:lvl1pPr>
              <a:defRPr sz="1800"/>
            </a:lvl1pPr>
          </a:lstStyle>
          <a:p>
            <a:r>
              <a:rPr lang="pt-BR" dirty="0"/>
              <a:t>Prof. Dr. D. Ali Dinç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3068" y="6398760"/>
            <a:ext cx="1569638" cy="309277"/>
          </a:xfrm>
        </p:spPr>
        <p:txBody>
          <a:bodyPr/>
          <a:lstStyle>
            <a:lvl1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3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, Metin ve Küçü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45057" y="274638"/>
            <a:ext cx="11237343" cy="639762"/>
          </a:xfrm>
        </p:spPr>
        <p:txBody>
          <a:bodyPr/>
          <a:lstStyle/>
          <a:p>
            <a:r>
              <a:rPr lang="tr-TR" dirty="0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345057" y="1600201"/>
            <a:ext cx="11455879" cy="4525963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E44CC7C3-20CF-8043-ABD4-560D8969D93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A989D-711E-4D15-8E81-3555A5B965F3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xmlns="" id="{AD3BE3F1-8FDB-A7B2-00B6-AE34C63FAC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Prof. Dr. D. Ali Dinç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E0E500F3-C887-D1BF-3B8B-E6985ECB06D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08049" y="6491131"/>
            <a:ext cx="2519080" cy="302362"/>
          </a:xfrm>
        </p:spPr>
        <p:txBody>
          <a:bodyPr/>
          <a:lstStyle>
            <a:lvl1pPr algn="l">
              <a:defRPr lang="en-US" sz="1600" b="0" i="0" kern="1200" smtClean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D2722C5-838A-48BA-83DD-1F807351D4F8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35826410"/>
      </p:ext>
    </p:extLst>
  </p:cSld>
  <p:clrMapOvr>
    <a:masterClrMapping/>
  </p:clrMapOvr>
  <p:transition spd="slow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47663" y="274638"/>
            <a:ext cx="11234737" cy="691520"/>
          </a:xfrm>
        </p:spPr>
        <p:txBody>
          <a:bodyPr/>
          <a:lstStyle/>
          <a:p>
            <a:r>
              <a:rPr lang="tr-TR" dirty="0"/>
              <a:t>Asıl başlık stili için tıklatın</a:t>
            </a:r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347663" y="1600201"/>
            <a:ext cx="11392888" cy="4525963"/>
          </a:xfrm>
        </p:spPr>
        <p:txBody>
          <a:bodyPr/>
          <a:lstStyle/>
          <a:p>
            <a:pPr lvl="0"/>
            <a:endParaRPr lang="tr-TR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48CAE9C-4D7E-14F9-E235-7F3D7F422F7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F2C3E-E372-4663-88E3-57C47208E6CC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xmlns="" id="{B4FE6D55-F54B-C942-58F8-394E948E4A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Prof. Dr. D. Ali Dinç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39D54DC3-F435-FA90-E8E7-BCDBC9D31E8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47663" y="6482505"/>
            <a:ext cx="2519080" cy="302362"/>
          </a:xfrm>
        </p:spPr>
        <p:txBody>
          <a:bodyPr/>
          <a:lstStyle>
            <a:lvl1pPr algn="l">
              <a:defRPr lang="en-US" sz="1600" b="0" i="0" kern="1200" smtClean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C5419AEF-FD5D-45E9-836F-D9ED3A18970A}" type="datetime4">
              <a:rPr lang="tr-TR" smtClean="0"/>
              <a:t>4 Mart 2024</a:t>
            </a:fld>
            <a:endParaRPr lang="tr-TR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6ACD09D8-3AA9-B9CC-BD14-017937EF33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4482" y="134883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445150"/>
      </p:ext>
    </p:extLst>
  </p:cSld>
  <p:clrMapOvr>
    <a:masterClrMapping/>
  </p:clrMapOvr>
  <p:transition spd="slow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7553" y="40022"/>
            <a:ext cx="11066930" cy="89230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Asıl Başlık Stili İçin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1" y="1153391"/>
            <a:ext cx="11465859" cy="5059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2679" y="6494321"/>
            <a:ext cx="2162031" cy="34290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600" b="0" i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8CE29D4-8738-4B74-92E4-025C8E69F493}" type="datetime4">
              <a:rPr lang="tr-TR" smtClean="0"/>
              <a:t>4 Mart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66458" y="6494319"/>
            <a:ext cx="2259084" cy="3428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600" b="0" i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t-BR" dirty="0"/>
              <a:t>Prof. Dr. D. Ali Dinç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4920" y="6494319"/>
            <a:ext cx="1586751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600" b="0" i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Düz Bağlayıcı 12"/>
          <p:cNvCxnSpPr/>
          <p:nvPr userDrawn="1"/>
        </p:nvCxnSpPr>
        <p:spPr>
          <a:xfrm flipV="1">
            <a:off x="358588" y="932329"/>
            <a:ext cx="11808000" cy="26896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Düz Bağlayıcı 13"/>
          <p:cNvCxnSpPr/>
          <p:nvPr userDrawn="1"/>
        </p:nvCxnSpPr>
        <p:spPr>
          <a:xfrm flipV="1">
            <a:off x="358588" y="6400800"/>
            <a:ext cx="11808000" cy="5906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E632C1FB-EDBB-F5DE-0C67-5267D4AFD2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4482" y="134883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8328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hf hdr="0"/>
  <p:txStyles>
    <p:titleStyle>
      <a:lvl1pPr algn="l" defTabSz="457200" rtl="0" eaLnBrk="1" latinLnBrk="0" hangingPunct="1">
        <a:spcBef>
          <a:spcPct val="0"/>
        </a:spcBef>
        <a:buNone/>
        <a:defRPr sz="4400" b="1" kern="1200" cap="none">
          <a:ln w="3175" cmpd="sng">
            <a:noFill/>
          </a:ln>
          <a:solidFill>
            <a:schemeClr val="tx1"/>
          </a:solidFill>
          <a:effectLst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rgbClr val="FF0000"/>
        </a:buClr>
        <a:buSzPct val="100000"/>
        <a:buFontTx/>
        <a:buChar char="●"/>
        <a:defRPr sz="3200" kern="1200" cap="none">
          <a:solidFill>
            <a:schemeClr val="tx1"/>
          </a:solidFill>
          <a:effectLst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rgbClr val="FF0000"/>
        </a:buClr>
        <a:buSzPct val="100000"/>
        <a:buFontTx/>
        <a:buChar char="●"/>
        <a:defRPr sz="2800" kern="1200" cap="none">
          <a:solidFill>
            <a:schemeClr val="tx1"/>
          </a:solidFill>
          <a:effectLst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rgbClr val="FF0000"/>
        </a:buClr>
        <a:buSzPct val="100000"/>
        <a:buFontTx/>
        <a:buChar char="●"/>
        <a:defRPr sz="2400" kern="1200" cap="none">
          <a:solidFill>
            <a:schemeClr val="tx1"/>
          </a:solidFill>
          <a:effectLst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rgbClr val="FF0000"/>
        </a:buClr>
        <a:buSzPct val="100000"/>
        <a:buFontTx/>
        <a:buChar char="●"/>
        <a:defRPr sz="2000" kern="1200" cap="none">
          <a:solidFill>
            <a:schemeClr val="tx1"/>
          </a:solidFill>
          <a:effectLst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rgbClr val="FF0000"/>
        </a:buClr>
        <a:buSzPct val="100000"/>
        <a:buFontTx/>
        <a:buChar char="●"/>
        <a:defRPr sz="1800" kern="1200" cap="none">
          <a:solidFill>
            <a:schemeClr val="tx1"/>
          </a:solidFill>
          <a:effectLst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wmf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wmf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wmf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3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4.png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3915" y="2006780"/>
            <a:ext cx="11531994" cy="2288613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150000"/>
              </a:lnSpc>
              <a:spcBef>
                <a:spcPts val="2400"/>
              </a:spcBef>
              <a:spcAft>
                <a:spcPts val="1800"/>
              </a:spcAft>
            </a:pPr>
            <a:r>
              <a:rPr lang="tr-TR" altLang="tr-TR" sz="4900" dirty="0"/>
              <a:t>AMASYA DSYB </a:t>
            </a:r>
            <a:r>
              <a:rPr lang="tr-TR" altLang="tr-TR" sz="4300" dirty="0"/>
              <a:t/>
            </a:r>
            <a:br>
              <a:rPr lang="tr-TR" altLang="tr-TR" sz="4300" dirty="0"/>
            </a:br>
            <a:r>
              <a:rPr lang="tr-TR" altLang="tr-TR" sz="4300" dirty="0"/>
              <a:t>MESLEKİÇİ EĞİTİM SEMİNERİ</a:t>
            </a:r>
            <a:br>
              <a:rPr lang="tr-TR" altLang="tr-TR" sz="4300" dirty="0"/>
            </a:br>
            <a:r>
              <a:rPr lang="tr-TR" altLang="tr-TR" sz="2800" i="1" dirty="0">
                <a:solidFill>
                  <a:srgbClr val="FFC000"/>
                </a:solidFill>
              </a:rPr>
              <a:t>2 Mart 2024-Merzifon</a:t>
            </a:r>
            <a:endParaRPr lang="tr-TR" altLang="tr-TR" sz="4300" b="1" i="1" dirty="0">
              <a:solidFill>
                <a:srgbClr val="FFC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106194" y="5207726"/>
            <a:ext cx="4716997" cy="1197143"/>
          </a:xfrm>
        </p:spPr>
        <p:txBody>
          <a:bodyPr>
            <a:normAutofit lnSpcReduction="10000"/>
          </a:bodyPr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tr-TR" altLang="tr-TR" sz="2400" b="1" dirty="0">
                <a:solidFill>
                  <a:srgbClr val="FF0000"/>
                </a:solidFill>
              </a:rPr>
              <a:t>Prof. Dr. D. Ali Dinç</a:t>
            </a:r>
          </a:p>
          <a:p>
            <a:pPr algn="r" eaLnBrk="1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tr-TR" altLang="tr-TR" sz="1800" dirty="0">
                <a:solidFill>
                  <a:schemeClr val="tx1"/>
                </a:solidFill>
              </a:rPr>
              <a:t>Selçuk Üniversitesi Veteriner Fakültesi </a:t>
            </a:r>
          </a:p>
          <a:p>
            <a:pPr algn="r" eaLnBrk="1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tr-TR" altLang="tr-TR" sz="1800" dirty="0">
                <a:solidFill>
                  <a:schemeClr val="tx1"/>
                </a:solidFill>
              </a:rPr>
              <a:t>Doğum ve Jinekoloji Anabilim Dalı</a:t>
            </a:r>
          </a:p>
          <a:p>
            <a:pPr algn="r" eaLnBrk="1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tr-TR" altLang="tr-TR" sz="1800" dirty="0">
                <a:solidFill>
                  <a:schemeClr val="tx1"/>
                </a:solidFill>
              </a:rPr>
              <a:t>Konya, 2024</a:t>
            </a:r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BA6F-6C97-4463-8BAF-9334B11FC824}" type="datetime4">
              <a:rPr lang="tr-TR" smtClean="0"/>
              <a:t>4 Mart 2024</a:t>
            </a:fld>
            <a:endParaRPr lang="tr-TR" dirty="0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D. Ali Dinç</a:t>
            </a:r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028" name="Picture 4" descr="Amasya İli Damızlık Sığır Yetiştiricileri Birliği | Merzifon">
            <a:extLst>
              <a:ext uri="{FF2B5EF4-FFF2-40B4-BE49-F238E27FC236}">
                <a16:creationId xmlns:a16="http://schemas.microsoft.com/office/drawing/2014/main" xmlns="" id="{17B01780-1E4B-4BAA-81A5-6921C5B06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489" y="1469384"/>
            <a:ext cx="1681702" cy="168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ECFADBEE-885F-DF5C-204F-D6F662DD5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2289" y="3151086"/>
            <a:ext cx="929382" cy="151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4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4 Slayt Numarası Yer Tutucusu">
            <a:extLst>
              <a:ext uri="{FF2B5EF4-FFF2-40B4-BE49-F238E27FC236}">
                <a16:creationId xmlns:a16="http://schemas.microsoft.com/office/drawing/2014/main" xmlns="" id="{8B0C05C3-DD1B-15B3-FAFA-275E338C6F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399A8B9-6B5B-4FA5-A673-5520E8471242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8195" name="5 Altbilgi Yer Tutucusu">
            <a:extLst>
              <a:ext uri="{FF2B5EF4-FFF2-40B4-BE49-F238E27FC236}">
                <a16:creationId xmlns:a16="http://schemas.microsoft.com/office/drawing/2014/main" xmlns="" id="{E9BC0950-DA86-DA58-328B-80EE426A2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595970" name="Rectangle 2">
            <a:extLst>
              <a:ext uri="{FF2B5EF4-FFF2-40B4-BE49-F238E27FC236}">
                <a16:creationId xmlns:a16="http://schemas.microsoft.com/office/drawing/2014/main" xmlns="" id="{CC6D36F6-2217-E3C4-E7B7-2DB7386469C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87383" y="274639"/>
            <a:ext cx="9923417" cy="63105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>
                <a:solidFill>
                  <a:schemeClr val="tx1"/>
                </a:solidFill>
              </a:rPr>
              <a:t>Döl verimi süresi	</a:t>
            </a:r>
          </a:p>
        </p:txBody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xmlns="" id="{46B47A25-B626-0A93-97EF-00023B0C02E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08049" y="1271451"/>
            <a:ext cx="11400774" cy="44625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>
            <a:normAutofit/>
          </a:bodyPr>
          <a:lstStyle/>
          <a:p>
            <a:pPr algn="just" eaLnBrk="1" hangingPunct="1">
              <a:buFont typeface="Wingdings" panose="05000000000000000000" pitchFamily="2" charset="2"/>
              <a:buNone/>
            </a:pPr>
            <a:r>
              <a:rPr lang="tr-TR" altLang="tr-TR" sz="2800" b="1" dirty="0">
                <a:effectLst/>
              </a:rPr>
              <a:t>Döl verimi süresini kapsayan bu olaylar </a:t>
            </a:r>
          </a:p>
          <a:p>
            <a:pPr algn="just" eaLnBrk="1" hangingPunct="1"/>
            <a:r>
              <a:rPr lang="tr-TR" altLang="tr-TR" sz="2800" dirty="0">
                <a:effectLst/>
              </a:rPr>
              <a:t>çevresel, </a:t>
            </a:r>
          </a:p>
          <a:p>
            <a:pPr algn="just" eaLnBrk="1" hangingPunct="1"/>
            <a:r>
              <a:rPr lang="tr-TR" altLang="tr-TR" sz="2800" dirty="0">
                <a:effectLst/>
              </a:rPr>
              <a:t>genetik, </a:t>
            </a:r>
          </a:p>
          <a:p>
            <a:pPr algn="just" eaLnBrk="1" hangingPunct="1"/>
            <a:r>
              <a:rPr lang="tr-TR" altLang="tr-TR" sz="2800" dirty="0">
                <a:effectLst/>
              </a:rPr>
              <a:t>fizyolojik, </a:t>
            </a:r>
          </a:p>
          <a:p>
            <a:pPr algn="just" eaLnBrk="1" hangingPunct="1"/>
            <a:r>
              <a:rPr lang="tr-TR" altLang="tr-TR" sz="2800" dirty="0" err="1">
                <a:effectLst/>
              </a:rPr>
              <a:t>hormonal</a:t>
            </a:r>
            <a:r>
              <a:rPr lang="tr-TR" altLang="tr-TR" sz="2800" dirty="0">
                <a:effectLst/>
              </a:rPr>
              <a:t>, </a:t>
            </a:r>
          </a:p>
          <a:p>
            <a:pPr algn="just" eaLnBrk="1" hangingPunct="1"/>
            <a:r>
              <a:rPr lang="tr-TR" altLang="tr-TR" sz="2800" dirty="0">
                <a:effectLst/>
              </a:rPr>
              <a:t>davranışlar ve </a:t>
            </a:r>
          </a:p>
          <a:p>
            <a:pPr algn="just" eaLnBrk="1" hangingPunct="1"/>
            <a:r>
              <a:rPr lang="tr-TR" altLang="tr-TR" sz="2800" dirty="0" err="1">
                <a:effectLst/>
              </a:rPr>
              <a:t>fiziko</a:t>
            </a:r>
            <a:r>
              <a:rPr lang="tr-TR" altLang="tr-TR" sz="2800" dirty="0">
                <a:effectLst/>
              </a:rPr>
              <a:t>-sosyal faktörler tarafından düzenlenir. 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642A05B1-CC85-187E-EA18-C6B29CCFC46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432D3DA-2E99-45BA-AED3-DD570787276D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87326031"/>
      </p:ext>
    </p:extLst>
  </p:cSld>
  <p:clrMapOvr>
    <a:masterClrMapping/>
  </p:clrMapOvr>
  <p:transition spd="slow">
    <p:push dir="r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3 Slayt Numarası Yer Tutucusu">
            <a:extLst>
              <a:ext uri="{FF2B5EF4-FFF2-40B4-BE49-F238E27FC236}">
                <a16:creationId xmlns:a16="http://schemas.microsoft.com/office/drawing/2014/main" xmlns="" id="{946E9440-C758-53D3-EE6C-CD5BB15886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3F01C03-1BA9-4557-A1CE-CB5051E4E5FA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100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02403" name="4 Altbilgi Yer Tutucusu">
            <a:extLst>
              <a:ext uri="{FF2B5EF4-FFF2-40B4-BE49-F238E27FC236}">
                <a16:creationId xmlns:a16="http://schemas.microsoft.com/office/drawing/2014/main" xmlns="" id="{073B5813-0131-92B8-22E9-F5394D233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50242" name="Rectangle 2">
            <a:extLst>
              <a:ext uri="{FF2B5EF4-FFF2-40B4-BE49-F238E27FC236}">
                <a16:creationId xmlns:a16="http://schemas.microsoft.com/office/drawing/2014/main" xmlns="" id="{D9C0BDF8-DA66-BC53-7069-B6EDD9E4E8D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Folliküler Dalgalar	</a:t>
            </a:r>
          </a:p>
        </p:txBody>
      </p:sp>
      <p:grpSp>
        <p:nvGrpSpPr>
          <p:cNvPr id="102405" name="Grup 376">
            <a:extLst>
              <a:ext uri="{FF2B5EF4-FFF2-40B4-BE49-F238E27FC236}">
                <a16:creationId xmlns:a16="http://schemas.microsoft.com/office/drawing/2014/main" xmlns="" id="{091CA226-70DD-D606-FE42-34D257E2D580}"/>
              </a:ext>
            </a:extLst>
          </p:cNvPr>
          <p:cNvGrpSpPr>
            <a:grpSpLocks/>
          </p:cNvGrpSpPr>
          <p:nvPr/>
        </p:nvGrpSpPr>
        <p:grpSpPr bwMode="auto">
          <a:xfrm>
            <a:off x="2628900" y="1684339"/>
            <a:ext cx="6972300" cy="3595687"/>
            <a:chOff x="1104900" y="1684338"/>
            <a:chExt cx="6840538" cy="3595687"/>
          </a:xfrm>
        </p:grpSpPr>
        <p:grpSp>
          <p:nvGrpSpPr>
            <p:cNvPr id="102406" name="Group 3">
              <a:extLst>
                <a:ext uri="{FF2B5EF4-FFF2-40B4-BE49-F238E27FC236}">
                  <a16:creationId xmlns:a16="http://schemas.microsoft.com/office/drawing/2014/main" xmlns="" id="{E002CDF3-F8CA-B104-FA7A-A436DFB68B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9375" y="4724400"/>
              <a:ext cx="6596063" cy="555625"/>
              <a:chOff x="1037" y="3044"/>
              <a:chExt cx="3675" cy="350"/>
            </a:xfrm>
          </p:grpSpPr>
          <p:sp>
            <p:nvSpPr>
              <p:cNvPr id="102479" name="Line 4">
                <a:extLst>
                  <a:ext uri="{FF2B5EF4-FFF2-40B4-BE49-F238E27FC236}">
                    <a16:creationId xmlns:a16="http://schemas.microsoft.com/office/drawing/2014/main" xmlns="" id="{18712694-01DB-143D-E512-770C7CBB9C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0" y="3044"/>
                <a:ext cx="366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480" name="Line 5">
                <a:extLst>
                  <a:ext uri="{FF2B5EF4-FFF2-40B4-BE49-F238E27FC236}">
                    <a16:creationId xmlns:a16="http://schemas.microsoft.com/office/drawing/2014/main" xmlns="" id="{A2174FEB-7983-5B3D-20FB-744447A3D1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0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481" name="Line 6">
                <a:extLst>
                  <a:ext uri="{FF2B5EF4-FFF2-40B4-BE49-F238E27FC236}">
                    <a16:creationId xmlns:a16="http://schemas.microsoft.com/office/drawing/2014/main" xmlns="" id="{EBC98A2F-7159-E8C8-16D5-CBA5CE54B5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12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482" name="Line 7">
                <a:extLst>
                  <a:ext uri="{FF2B5EF4-FFF2-40B4-BE49-F238E27FC236}">
                    <a16:creationId xmlns:a16="http://schemas.microsoft.com/office/drawing/2014/main" xmlns="" id="{B0466080-2B2C-E120-70D1-CDD88B049D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8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483" name="Line 8">
                <a:extLst>
                  <a:ext uri="{FF2B5EF4-FFF2-40B4-BE49-F238E27FC236}">
                    <a16:creationId xmlns:a16="http://schemas.microsoft.com/office/drawing/2014/main" xmlns="" id="{3F6F0AB9-7563-6699-B6D2-69E29A20A1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0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484" name="Line 9">
                <a:extLst>
                  <a:ext uri="{FF2B5EF4-FFF2-40B4-BE49-F238E27FC236}">
                    <a16:creationId xmlns:a16="http://schemas.microsoft.com/office/drawing/2014/main" xmlns="" id="{9140AFC8-FFC9-F5BD-412F-197A53D67F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86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485" name="Line 10">
                <a:extLst>
                  <a:ext uri="{FF2B5EF4-FFF2-40B4-BE49-F238E27FC236}">
                    <a16:creationId xmlns:a16="http://schemas.microsoft.com/office/drawing/2014/main" xmlns="" id="{5A81F96D-84B2-E555-4349-251F2D0898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8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486" name="Line 11">
                <a:extLst>
                  <a:ext uri="{FF2B5EF4-FFF2-40B4-BE49-F238E27FC236}">
                    <a16:creationId xmlns:a16="http://schemas.microsoft.com/office/drawing/2014/main" xmlns="" id="{96229E3F-94B2-75FE-0BA9-9572F9E928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04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487" name="Line 12">
                <a:extLst>
                  <a:ext uri="{FF2B5EF4-FFF2-40B4-BE49-F238E27FC236}">
                    <a16:creationId xmlns:a16="http://schemas.microsoft.com/office/drawing/2014/main" xmlns="" id="{9A74831A-BD03-4BC7-BF78-DCB87A2B51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6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488" name="Line 13">
                <a:extLst>
                  <a:ext uri="{FF2B5EF4-FFF2-40B4-BE49-F238E27FC236}">
                    <a16:creationId xmlns:a16="http://schemas.microsoft.com/office/drawing/2014/main" xmlns="" id="{4F3F6BB8-1445-AF7B-0CAF-08DBE13AAC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22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489" name="Line 14">
                <a:extLst>
                  <a:ext uri="{FF2B5EF4-FFF2-40B4-BE49-F238E27FC236}">
                    <a16:creationId xmlns:a16="http://schemas.microsoft.com/office/drawing/2014/main" xmlns="" id="{43505A71-1B9E-4AD1-56CE-6B49E545E3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84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490" name="Line 15">
                <a:extLst>
                  <a:ext uri="{FF2B5EF4-FFF2-40B4-BE49-F238E27FC236}">
                    <a16:creationId xmlns:a16="http://schemas.microsoft.com/office/drawing/2014/main" xmlns="" id="{3825B0F0-27F3-7A0A-9D94-C1AB99A0A8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40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491" name="Line 16">
                <a:extLst>
                  <a:ext uri="{FF2B5EF4-FFF2-40B4-BE49-F238E27FC236}">
                    <a16:creationId xmlns:a16="http://schemas.microsoft.com/office/drawing/2014/main" xmlns="" id="{3384D79C-468C-DA8E-5967-AA9E7D0610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2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492" name="Line 17">
                <a:extLst>
                  <a:ext uri="{FF2B5EF4-FFF2-40B4-BE49-F238E27FC236}">
                    <a16:creationId xmlns:a16="http://schemas.microsoft.com/office/drawing/2014/main" xmlns="" id="{04E925EC-B668-F6DE-5AFE-3FEDC7DFEC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59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493" name="Line 18">
                <a:extLst>
                  <a:ext uri="{FF2B5EF4-FFF2-40B4-BE49-F238E27FC236}">
                    <a16:creationId xmlns:a16="http://schemas.microsoft.com/office/drawing/2014/main" xmlns="" id="{CE5FC36B-ABB3-C569-CB60-D8E320F19E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21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494" name="Line 19">
                <a:extLst>
                  <a:ext uri="{FF2B5EF4-FFF2-40B4-BE49-F238E27FC236}">
                    <a16:creationId xmlns:a16="http://schemas.microsoft.com/office/drawing/2014/main" xmlns="" id="{4BF4258D-AFE1-A3FC-1AC5-6B3DCF2D0C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77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495" name="Line 20">
                <a:extLst>
                  <a:ext uri="{FF2B5EF4-FFF2-40B4-BE49-F238E27FC236}">
                    <a16:creationId xmlns:a16="http://schemas.microsoft.com/office/drawing/2014/main" xmlns="" id="{BD7DDA47-6E44-5CEF-43F0-1FAAB5EC40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39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496" name="Line 21">
                <a:extLst>
                  <a:ext uri="{FF2B5EF4-FFF2-40B4-BE49-F238E27FC236}">
                    <a16:creationId xmlns:a16="http://schemas.microsoft.com/office/drawing/2014/main" xmlns="" id="{B6B17BC3-F504-036F-AE92-83B1C59103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95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497" name="Line 22">
                <a:extLst>
                  <a:ext uri="{FF2B5EF4-FFF2-40B4-BE49-F238E27FC236}">
                    <a16:creationId xmlns:a16="http://schemas.microsoft.com/office/drawing/2014/main" xmlns="" id="{762081B8-287E-6692-BBA7-C29BB9A0D5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57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498" name="Line 23">
                <a:extLst>
                  <a:ext uri="{FF2B5EF4-FFF2-40B4-BE49-F238E27FC236}">
                    <a16:creationId xmlns:a16="http://schemas.microsoft.com/office/drawing/2014/main" xmlns="" id="{61198C8B-E44B-AC69-F5E0-6D0529D3C2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13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499" name="Line 24">
                <a:extLst>
                  <a:ext uri="{FF2B5EF4-FFF2-40B4-BE49-F238E27FC236}">
                    <a16:creationId xmlns:a16="http://schemas.microsoft.com/office/drawing/2014/main" xmlns="" id="{946523B6-CA90-DE6C-C463-83398A7F94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75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500" name="Line 25">
                <a:extLst>
                  <a:ext uri="{FF2B5EF4-FFF2-40B4-BE49-F238E27FC236}">
                    <a16:creationId xmlns:a16="http://schemas.microsoft.com/office/drawing/2014/main" xmlns="" id="{EAD12BBC-896B-6F01-725D-26027BB7F7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1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501" name="Line 26">
                <a:extLst>
                  <a:ext uri="{FF2B5EF4-FFF2-40B4-BE49-F238E27FC236}">
                    <a16:creationId xmlns:a16="http://schemas.microsoft.com/office/drawing/2014/main" xmlns="" id="{C3FE498C-C8FE-814B-E2C5-CF97FD2E99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93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502" name="Line 27">
                <a:extLst>
                  <a:ext uri="{FF2B5EF4-FFF2-40B4-BE49-F238E27FC236}">
                    <a16:creationId xmlns:a16="http://schemas.microsoft.com/office/drawing/2014/main" xmlns="" id="{EBABA9DF-688C-999A-6C9D-563522563B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49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503" name="Line 28">
                <a:extLst>
                  <a:ext uri="{FF2B5EF4-FFF2-40B4-BE49-F238E27FC236}">
                    <a16:creationId xmlns:a16="http://schemas.microsoft.com/office/drawing/2014/main" xmlns="" id="{F0BBAC78-558B-0A51-4829-C4B01C2408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11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504" name="Rectangle 29">
                <a:extLst>
                  <a:ext uri="{FF2B5EF4-FFF2-40B4-BE49-F238E27FC236}">
                    <a16:creationId xmlns:a16="http://schemas.microsoft.com/office/drawing/2014/main" xmlns="" id="{25A95415-3DB9-200C-8C8F-7BA9A89DD9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7" y="3164"/>
                <a:ext cx="0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2505" name="Rectangle 30">
                <a:extLst>
                  <a:ext uri="{FF2B5EF4-FFF2-40B4-BE49-F238E27FC236}">
                    <a16:creationId xmlns:a16="http://schemas.microsoft.com/office/drawing/2014/main" xmlns="" id="{1335CE3D-B9B4-8AB2-4580-5F9D5A86E2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5" y="3164"/>
                <a:ext cx="0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2506" name="Rectangle 31">
                <a:extLst>
                  <a:ext uri="{FF2B5EF4-FFF2-40B4-BE49-F238E27FC236}">
                    <a16:creationId xmlns:a16="http://schemas.microsoft.com/office/drawing/2014/main" xmlns="" id="{130348E4-D4B1-894C-8457-B1EE7C94C6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3" y="3164"/>
                <a:ext cx="0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2507" name="Rectangle 32">
                <a:extLst>
                  <a:ext uri="{FF2B5EF4-FFF2-40B4-BE49-F238E27FC236}">
                    <a16:creationId xmlns:a16="http://schemas.microsoft.com/office/drawing/2014/main" xmlns="" id="{075554AF-E2D0-1664-AB9C-7AB38DAB4E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164"/>
                <a:ext cx="0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2508" name="Rectangle 33">
                <a:extLst>
                  <a:ext uri="{FF2B5EF4-FFF2-40B4-BE49-F238E27FC236}">
                    <a16:creationId xmlns:a16="http://schemas.microsoft.com/office/drawing/2014/main" xmlns="" id="{65026AA7-8BBC-DED5-492C-F908C5CFBA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9" y="3164"/>
                <a:ext cx="0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2509" name="Rectangle 34">
                <a:extLst>
                  <a:ext uri="{FF2B5EF4-FFF2-40B4-BE49-F238E27FC236}">
                    <a16:creationId xmlns:a16="http://schemas.microsoft.com/office/drawing/2014/main" xmlns="" id="{7674520A-E632-58BE-5A1F-8BA95F4147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1" y="3164"/>
                <a:ext cx="0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2510" name="Rectangle 35">
                <a:extLst>
                  <a:ext uri="{FF2B5EF4-FFF2-40B4-BE49-F238E27FC236}">
                    <a16:creationId xmlns:a16="http://schemas.microsoft.com/office/drawing/2014/main" xmlns="" id="{FA6108D6-3070-31B0-5B3E-C28CE46A76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6" y="3164"/>
                <a:ext cx="0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2511" name="Rectangle 36">
                <a:extLst>
                  <a:ext uri="{FF2B5EF4-FFF2-40B4-BE49-F238E27FC236}">
                    <a16:creationId xmlns:a16="http://schemas.microsoft.com/office/drawing/2014/main" xmlns="" id="{BE56D7DF-BB4C-C7ED-E93B-2023A640B3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4" y="3164"/>
                <a:ext cx="0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2512" name="Rectangle 37">
                <a:extLst>
                  <a:ext uri="{FF2B5EF4-FFF2-40B4-BE49-F238E27FC236}">
                    <a16:creationId xmlns:a16="http://schemas.microsoft.com/office/drawing/2014/main" xmlns="" id="{AF1B7219-3A2C-2BD0-6817-A802286FB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3164"/>
                <a:ext cx="0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2513" name="Rectangle 38">
                <a:extLst>
                  <a:ext uri="{FF2B5EF4-FFF2-40B4-BE49-F238E27FC236}">
                    <a16:creationId xmlns:a16="http://schemas.microsoft.com/office/drawing/2014/main" xmlns="" id="{B54FFA50-93A4-870E-AC29-49B9BD5A94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0" y="3164"/>
                <a:ext cx="0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2514" name="Rectangle 39">
                <a:extLst>
                  <a:ext uri="{FF2B5EF4-FFF2-40B4-BE49-F238E27FC236}">
                    <a16:creationId xmlns:a16="http://schemas.microsoft.com/office/drawing/2014/main" xmlns="" id="{9D4FCCFB-2FF8-08B3-742C-F464C4FACE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8" y="3164"/>
                <a:ext cx="0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2515" name="Rectangle 40">
                <a:extLst>
                  <a:ext uri="{FF2B5EF4-FFF2-40B4-BE49-F238E27FC236}">
                    <a16:creationId xmlns:a16="http://schemas.microsoft.com/office/drawing/2014/main" xmlns="" id="{4AF72989-D50A-E166-FFC2-F474D32E1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2" y="3164"/>
                <a:ext cx="0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240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02407" name="Group 41">
              <a:extLst>
                <a:ext uri="{FF2B5EF4-FFF2-40B4-BE49-F238E27FC236}">
                  <a16:creationId xmlns:a16="http://schemas.microsoft.com/office/drawing/2014/main" xmlns="" id="{2C9714AB-D560-2B19-FB01-31ED00650F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2800" y="3786188"/>
              <a:ext cx="411163" cy="377825"/>
              <a:chOff x="3445" y="2306"/>
              <a:chExt cx="274" cy="238"/>
            </a:xfrm>
          </p:grpSpPr>
          <p:sp>
            <p:nvSpPr>
              <p:cNvPr id="102473" name="Oval 42">
                <a:extLst>
                  <a:ext uri="{FF2B5EF4-FFF2-40B4-BE49-F238E27FC236}">
                    <a16:creationId xmlns:a16="http://schemas.microsoft.com/office/drawing/2014/main" xmlns="" id="{4C701562-5957-0173-02D5-0DAEAF50D7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5" y="2457"/>
                <a:ext cx="100" cy="87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102474" name="Oval 43">
                <a:extLst>
                  <a:ext uri="{FF2B5EF4-FFF2-40B4-BE49-F238E27FC236}">
                    <a16:creationId xmlns:a16="http://schemas.microsoft.com/office/drawing/2014/main" xmlns="" id="{34C35731-EF6F-CD89-DB8E-2F777DE462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4" y="2457"/>
                <a:ext cx="101" cy="87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102475" name="Oval 44">
                <a:extLst>
                  <a:ext uri="{FF2B5EF4-FFF2-40B4-BE49-F238E27FC236}">
                    <a16:creationId xmlns:a16="http://schemas.microsoft.com/office/drawing/2014/main" xmlns="" id="{8447BF08-2D68-3593-AD80-4DAE0A482D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9" y="2306"/>
                <a:ext cx="101" cy="87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102476" name="Oval 45">
                <a:extLst>
                  <a:ext uri="{FF2B5EF4-FFF2-40B4-BE49-F238E27FC236}">
                    <a16:creationId xmlns:a16="http://schemas.microsoft.com/office/drawing/2014/main" xmlns="" id="{264241C4-7BB1-22A0-3D66-9157BBDA8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5" y="2349"/>
                <a:ext cx="100" cy="87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102477" name="Oval 46">
                <a:extLst>
                  <a:ext uri="{FF2B5EF4-FFF2-40B4-BE49-F238E27FC236}">
                    <a16:creationId xmlns:a16="http://schemas.microsoft.com/office/drawing/2014/main" xmlns="" id="{24C70DFF-64C6-5950-AB0A-242F72BE7B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9" y="2393"/>
                <a:ext cx="101" cy="86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102478" name="Oval 47">
                <a:extLst>
                  <a:ext uri="{FF2B5EF4-FFF2-40B4-BE49-F238E27FC236}">
                    <a16:creationId xmlns:a16="http://schemas.microsoft.com/office/drawing/2014/main" xmlns="" id="{7E5D76EC-66FF-D432-0F20-ADFA211681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9" y="2393"/>
                <a:ext cx="100" cy="86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102408" name="Oval 48">
              <a:extLst>
                <a:ext uri="{FF2B5EF4-FFF2-40B4-BE49-F238E27FC236}">
                  <a16:creationId xmlns:a16="http://schemas.microsoft.com/office/drawing/2014/main" xmlns="" id="{B3B86FB0-830A-255C-292A-E86DB03B0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7850" y="3073400"/>
              <a:ext cx="369888" cy="357188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2409" name="Oval 49">
              <a:extLst>
                <a:ext uri="{FF2B5EF4-FFF2-40B4-BE49-F238E27FC236}">
                  <a16:creationId xmlns:a16="http://schemas.microsoft.com/office/drawing/2014/main" xmlns="" id="{8C142275-7880-53AA-4C0D-113326E32E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2525" y="1939925"/>
              <a:ext cx="558800" cy="53340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grpSp>
          <p:nvGrpSpPr>
            <p:cNvPr id="102410" name="Group 50">
              <a:extLst>
                <a:ext uri="{FF2B5EF4-FFF2-40B4-BE49-F238E27FC236}">
                  <a16:creationId xmlns:a16="http://schemas.microsoft.com/office/drawing/2014/main" xmlns="" id="{61D87030-E90E-625C-46D6-A135D54473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7788" y="3429000"/>
              <a:ext cx="414337" cy="315913"/>
              <a:chOff x="1319" y="2482"/>
              <a:chExt cx="261" cy="199"/>
            </a:xfrm>
          </p:grpSpPr>
          <p:sp>
            <p:nvSpPr>
              <p:cNvPr id="102471" name="Oval 51">
                <a:extLst>
                  <a:ext uri="{FF2B5EF4-FFF2-40B4-BE49-F238E27FC236}">
                    <a16:creationId xmlns:a16="http://schemas.microsoft.com/office/drawing/2014/main" xmlns="" id="{521AA667-183B-3874-4325-EE636FF0CE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9" y="2482"/>
                <a:ext cx="127" cy="152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102472" name="Oval 52">
                <a:extLst>
                  <a:ext uri="{FF2B5EF4-FFF2-40B4-BE49-F238E27FC236}">
                    <a16:creationId xmlns:a16="http://schemas.microsoft.com/office/drawing/2014/main" xmlns="" id="{80FF863C-6BA1-2382-D132-18B393B119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8" y="2552"/>
                <a:ext cx="142" cy="129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102411" name="Oval 53">
              <a:extLst>
                <a:ext uri="{FF2B5EF4-FFF2-40B4-BE49-F238E27FC236}">
                  <a16:creationId xmlns:a16="http://schemas.microsoft.com/office/drawing/2014/main" xmlns="" id="{4EC680DB-4E4C-2082-299F-A0D35E369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4025" y="2287588"/>
              <a:ext cx="455613" cy="46355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2412" name="Oval 54">
              <a:extLst>
                <a:ext uri="{FF2B5EF4-FFF2-40B4-BE49-F238E27FC236}">
                  <a16:creationId xmlns:a16="http://schemas.microsoft.com/office/drawing/2014/main" xmlns="" id="{9AB0918B-2D6E-CDCB-1A41-431A798611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4425" y="2678113"/>
              <a:ext cx="404813" cy="411162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2413" name="Text Box 55">
              <a:extLst>
                <a:ext uri="{FF2B5EF4-FFF2-40B4-BE49-F238E27FC236}">
                  <a16:creationId xmlns:a16="http://schemas.microsoft.com/office/drawing/2014/main" xmlns="" id="{41A1E4A2-CF22-8208-940C-B450411E16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2319338" y="2509838"/>
              <a:ext cx="1071562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000" b="1">
                  <a:latin typeface="Comic Sans MS" panose="030F0702030302020204" pitchFamily="66" charset="0"/>
                </a:rPr>
                <a:t>Growth</a:t>
              </a:r>
            </a:p>
          </p:txBody>
        </p:sp>
        <p:sp>
          <p:nvSpPr>
            <p:cNvPr id="102414" name="Text Box 56">
              <a:extLst>
                <a:ext uri="{FF2B5EF4-FFF2-40B4-BE49-F238E27FC236}">
                  <a16:creationId xmlns:a16="http://schemas.microsoft.com/office/drawing/2014/main" xmlns="" id="{901E30AF-5D36-E107-9191-7823845338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1104900" y="3184525"/>
              <a:ext cx="14351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000" b="1">
                  <a:latin typeface="Comic Sans MS" panose="030F0702030302020204" pitchFamily="66" charset="0"/>
                </a:rPr>
                <a:t>Selection</a:t>
              </a:r>
            </a:p>
          </p:txBody>
        </p:sp>
        <p:sp>
          <p:nvSpPr>
            <p:cNvPr id="102415" name="Text Box 57">
              <a:extLst>
                <a:ext uri="{FF2B5EF4-FFF2-40B4-BE49-F238E27FC236}">
                  <a16:creationId xmlns:a16="http://schemas.microsoft.com/office/drawing/2014/main" xmlns="" id="{8842C2B7-F42F-7012-9A08-88901AB2CC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3059113" y="1830388"/>
              <a:ext cx="15049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000" b="1">
                  <a:latin typeface="Comic Sans MS" panose="030F0702030302020204" pitchFamily="66" charset="0"/>
                </a:rPr>
                <a:t>Dominance</a:t>
              </a:r>
            </a:p>
          </p:txBody>
        </p:sp>
        <p:sp>
          <p:nvSpPr>
            <p:cNvPr id="102416" name="AutoShape 58">
              <a:extLst>
                <a:ext uri="{FF2B5EF4-FFF2-40B4-BE49-F238E27FC236}">
                  <a16:creationId xmlns:a16="http://schemas.microsoft.com/office/drawing/2014/main" xmlns="" id="{F8BD9873-27A1-65FB-DD96-FFDB7389CE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4538" y="1684338"/>
              <a:ext cx="544512" cy="584200"/>
            </a:xfrm>
            <a:prstGeom prst="irregularSeal1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2417" name="Rectangle 59">
              <a:extLst>
                <a:ext uri="{FF2B5EF4-FFF2-40B4-BE49-F238E27FC236}">
                  <a16:creationId xmlns:a16="http://schemas.microsoft.com/office/drawing/2014/main" xmlns="" id="{8D21373C-3221-88DB-C946-A12B402B3D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5226844" y="2604294"/>
              <a:ext cx="657225" cy="1592263"/>
            </a:xfrm>
            <a:prstGeom prst="rect">
              <a:avLst/>
            </a:prstGeom>
            <a:gradFill rotWithShape="0">
              <a:gsLst>
                <a:gs pos="0">
                  <a:srgbClr val="FF6699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2418" name="Text Box 60">
              <a:extLst>
                <a:ext uri="{FF2B5EF4-FFF2-40B4-BE49-F238E27FC236}">
                  <a16:creationId xmlns:a16="http://schemas.microsoft.com/office/drawing/2014/main" xmlns="" id="{742F547E-DA82-E284-9A7B-009ABE5547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4913313" y="3130550"/>
              <a:ext cx="119538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400">
                  <a:latin typeface="Comic Sans MS" panose="030F0702030302020204" pitchFamily="66" charset="0"/>
                </a:rPr>
                <a:t>Estrus</a:t>
              </a:r>
            </a:p>
          </p:txBody>
        </p:sp>
        <p:grpSp>
          <p:nvGrpSpPr>
            <p:cNvPr id="102419" name="Group 61">
              <a:extLst>
                <a:ext uri="{FF2B5EF4-FFF2-40B4-BE49-F238E27FC236}">
                  <a16:creationId xmlns:a16="http://schemas.microsoft.com/office/drawing/2014/main" xmlns="" id="{855B65F3-FD7D-19BF-B2AD-8B2181E347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3588" y="3705225"/>
              <a:ext cx="1924050" cy="938213"/>
              <a:chOff x="3744" y="1105"/>
              <a:chExt cx="1212" cy="591"/>
            </a:xfrm>
          </p:grpSpPr>
          <p:grpSp>
            <p:nvGrpSpPr>
              <p:cNvPr id="102440" name="Group 62">
                <a:extLst>
                  <a:ext uri="{FF2B5EF4-FFF2-40B4-BE49-F238E27FC236}">
                    <a16:creationId xmlns:a16="http://schemas.microsoft.com/office/drawing/2014/main" xmlns="" id="{E4BC910A-6F03-FD46-AC6D-D62C58EB19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44" y="1105"/>
                <a:ext cx="387" cy="591"/>
                <a:chOff x="3744" y="1105"/>
                <a:chExt cx="387" cy="591"/>
              </a:xfrm>
            </p:grpSpPr>
            <p:sp>
              <p:nvSpPr>
                <p:cNvPr id="102455" name="Line 63">
                  <a:extLst>
                    <a:ext uri="{FF2B5EF4-FFF2-40B4-BE49-F238E27FC236}">
                      <a16:creationId xmlns:a16="http://schemas.microsoft.com/office/drawing/2014/main" xmlns="" id="{959F21B8-E2E5-8438-5D9C-977C72BE76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44" y="1684"/>
                  <a:ext cx="24" cy="12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2456" name="Line 64">
                  <a:extLst>
                    <a:ext uri="{FF2B5EF4-FFF2-40B4-BE49-F238E27FC236}">
                      <a16:creationId xmlns:a16="http://schemas.microsoft.com/office/drawing/2014/main" xmlns="" id="{3D1B0E94-D333-FD63-4D6B-EDB3D716B3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68" y="1642"/>
                  <a:ext cx="30" cy="54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2457" name="Line 65">
                  <a:extLst>
                    <a:ext uri="{FF2B5EF4-FFF2-40B4-BE49-F238E27FC236}">
                      <a16:creationId xmlns:a16="http://schemas.microsoft.com/office/drawing/2014/main" xmlns="" id="{61D93D3D-F643-1C5C-993E-8470232166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98" y="1642"/>
                  <a:ext cx="24" cy="12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2458" name="Line 66">
                  <a:extLst>
                    <a:ext uri="{FF2B5EF4-FFF2-40B4-BE49-F238E27FC236}">
                      <a16:creationId xmlns:a16="http://schemas.microsoft.com/office/drawing/2014/main" xmlns="" id="{11778127-F731-9A7A-E07B-1DDE5E1195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822" y="1588"/>
                  <a:ext cx="24" cy="66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2459" name="Line 67">
                  <a:extLst>
                    <a:ext uri="{FF2B5EF4-FFF2-40B4-BE49-F238E27FC236}">
                      <a16:creationId xmlns:a16="http://schemas.microsoft.com/office/drawing/2014/main" xmlns="" id="{A9F97617-477F-6E2C-6191-4249C33E9D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6" y="1588"/>
                  <a:ext cx="24" cy="36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2460" name="Line 68">
                  <a:extLst>
                    <a:ext uri="{FF2B5EF4-FFF2-40B4-BE49-F238E27FC236}">
                      <a16:creationId xmlns:a16="http://schemas.microsoft.com/office/drawing/2014/main" xmlns="" id="{BB7B6E1A-468F-EAE8-5251-1E70EDB22D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870" y="1515"/>
                  <a:ext cx="24" cy="109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2461" name="Line 69">
                  <a:extLst>
                    <a:ext uri="{FF2B5EF4-FFF2-40B4-BE49-F238E27FC236}">
                      <a16:creationId xmlns:a16="http://schemas.microsoft.com/office/drawing/2014/main" xmlns="" id="{23E2F0A5-EEC8-1EF9-78AD-7582E93399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94" y="1515"/>
                  <a:ext cx="30" cy="18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2462" name="Line 70">
                  <a:extLst>
                    <a:ext uri="{FF2B5EF4-FFF2-40B4-BE49-F238E27FC236}">
                      <a16:creationId xmlns:a16="http://schemas.microsoft.com/office/drawing/2014/main" xmlns="" id="{2842E1A6-E35C-ED7F-2638-BFE266F9B6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24" y="1449"/>
                  <a:ext cx="24" cy="84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2463" name="Line 71">
                  <a:extLst>
                    <a:ext uri="{FF2B5EF4-FFF2-40B4-BE49-F238E27FC236}">
                      <a16:creationId xmlns:a16="http://schemas.microsoft.com/office/drawing/2014/main" xmlns="" id="{A0EEB188-651E-585C-BBF4-04F449971A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48" y="1449"/>
                  <a:ext cx="24" cy="6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2464" name="Line 72">
                  <a:extLst>
                    <a:ext uri="{FF2B5EF4-FFF2-40B4-BE49-F238E27FC236}">
                      <a16:creationId xmlns:a16="http://schemas.microsoft.com/office/drawing/2014/main" xmlns="" id="{526580FF-DE66-C04F-2223-41418F182D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72" y="1310"/>
                  <a:ext cx="24" cy="145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2465" name="Line 73">
                  <a:extLst>
                    <a:ext uri="{FF2B5EF4-FFF2-40B4-BE49-F238E27FC236}">
                      <a16:creationId xmlns:a16="http://schemas.microsoft.com/office/drawing/2014/main" xmlns="" id="{A2C731A6-C148-145D-9F2D-A6D8AD050A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6" y="1310"/>
                  <a:ext cx="24" cy="36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2466" name="Line 74">
                  <a:extLst>
                    <a:ext uri="{FF2B5EF4-FFF2-40B4-BE49-F238E27FC236}">
                      <a16:creationId xmlns:a16="http://schemas.microsoft.com/office/drawing/2014/main" xmlns="" id="{8FDA26E3-2258-0117-8FA0-58E77489C5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020" y="1244"/>
                  <a:ext cx="30" cy="102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2467" name="Line 75">
                  <a:extLst>
                    <a:ext uri="{FF2B5EF4-FFF2-40B4-BE49-F238E27FC236}">
                      <a16:creationId xmlns:a16="http://schemas.microsoft.com/office/drawing/2014/main" xmlns="" id="{0B3FDC88-182E-F722-7632-E37C1F3186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244"/>
                  <a:ext cx="24" cy="12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2468" name="Line 76">
                  <a:extLst>
                    <a:ext uri="{FF2B5EF4-FFF2-40B4-BE49-F238E27FC236}">
                      <a16:creationId xmlns:a16="http://schemas.microsoft.com/office/drawing/2014/main" xmlns="" id="{B908A5E4-BB24-162B-9DC7-0815E36DCB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074" y="1141"/>
                  <a:ext cx="24" cy="115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2469" name="Line 77">
                  <a:extLst>
                    <a:ext uri="{FF2B5EF4-FFF2-40B4-BE49-F238E27FC236}">
                      <a16:creationId xmlns:a16="http://schemas.microsoft.com/office/drawing/2014/main" xmlns="" id="{BF95E9E5-F516-C8B1-1DC9-93B33C41D4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8" y="1141"/>
                  <a:ext cx="24" cy="6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2470" name="Line 78">
                  <a:extLst>
                    <a:ext uri="{FF2B5EF4-FFF2-40B4-BE49-F238E27FC236}">
                      <a16:creationId xmlns:a16="http://schemas.microsoft.com/office/drawing/2014/main" xmlns="" id="{080C06C5-982A-B229-CA3D-19F01C093F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22" y="1105"/>
                  <a:ext cx="9" cy="42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</p:grpSp>
          <p:grpSp>
            <p:nvGrpSpPr>
              <p:cNvPr id="102441" name="Group 79">
                <a:extLst>
                  <a:ext uri="{FF2B5EF4-FFF2-40B4-BE49-F238E27FC236}">
                    <a16:creationId xmlns:a16="http://schemas.microsoft.com/office/drawing/2014/main" xmlns="" id="{5359DF7C-6EE5-887E-292F-69B79B61F9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38" y="1105"/>
                <a:ext cx="318" cy="549"/>
                <a:chOff x="4638" y="1105"/>
                <a:chExt cx="318" cy="549"/>
              </a:xfrm>
            </p:grpSpPr>
            <p:sp>
              <p:nvSpPr>
                <p:cNvPr id="102442" name="Line 80">
                  <a:extLst>
                    <a:ext uri="{FF2B5EF4-FFF2-40B4-BE49-F238E27FC236}">
                      <a16:creationId xmlns:a16="http://schemas.microsoft.com/office/drawing/2014/main" xmlns="" id="{2C1EA4E4-36A4-8E5C-AAB4-DC1468E442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38" y="1105"/>
                  <a:ext cx="12" cy="66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2443" name="Line 81">
                  <a:extLst>
                    <a:ext uri="{FF2B5EF4-FFF2-40B4-BE49-F238E27FC236}">
                      <a16:creationId xmlns:a16="http://schemas.microsoft.com/office/drawing/2014/main" xmlns="" id="{61F51824-0D47-2D05-C797-26AAF50FB5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50" y="1171"/>
                  <a:ext cx="30" cy="73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2444" name="Line 82">
                  <a:extLst>
                    <a:ext uri="{FF2B5EF4-FFF2-40B4-BE49-F238E27FC236}">
                      <a16:creationId xmlns:a16="http://schemas.microsoft.com/office/drawing/2014/main" xmlns="" id="{C3B0FF53-FA72-3B76-2DFC-F7A98D64C2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80" y="1244"/>
                  <a:ext cx="24" cy="66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2445" name="Line 83">
                  <a:extLst>
                    <a:ext uri="{FF2B5EF4-FFF2-40B4-BE49-F238E27FC236}">
                      <a16:creationId xmlns:a16="http://schemas.microsoft.com/office/drawing/2014/main" xmlns="" id="{3E3CB76A-C48A-5537-757B-E80228DB20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04" y="1310"/>
                  <a:ext cx="24" cy="36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2446" name="Line 84">
                  <a:extLst>
                    <a:ext uri="{FF2B5EF4-FFF2-40B4-BE49-F238E27FC236}">
                      <a16:creationId xmlns:a16="http://schemas.microsoft.com/office/drawing/2014/main" xmlns="" id="{CD6FB8C3-A4CF-6066-F41E-B04BB0963A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728" y="1322"/>
                  <a:ext cx="24" cy="24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2447" name="Line 85">
                  <a:extLst>
                    <a:ext uri="{FF2B5EF4-FFF2-40B4-BE49-F238E27FC236}">
                      <a16:creationId xmlns:a16="http://schemas.microsoft.com/office/drawing/2014/main" xmlns="" id="{E2566727-D498-8222-A774-654A18855A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52" y="1322"/>
                  <a:ext cx="24" cy="127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2448" name="Line 86">
                  <a:extLst>
                    <a:ext uri="{FF2B5EF4-FFF2-40B4-BE49-F238E27FC236}">
                      <a16:creationId xmlns:a16="http://schemas.microsoft.com/office/drawing/2014/main" xmlns="" id="{556B80EE-795B-CEA0-E0E2-72E25EC204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776" y="1419"/>
                  <a:ext cx="30" cy="30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2449" name="Line 87">
                  <a:extLst>
                    <a:ext uri="{FF2B5EF4-FFF2-40B4-BE49-F238E27FC236}">
                      <a16:creationId xmlns:a16="http://schemas.microsoft.com/office/drawing/2014/main" xmlns="" id="{28F5C9EF-D256-379C-FCD1-D9F933FDD5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06" y="1419"/>
                  <a:ext cx="24" cy="96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2450" name="Line 88">
                  <a:extLst>
                    <a:ext uri="{FF2B5EF4-FFF2-40B4-BE49-F238E27FC236}">
                      <a16:creationId xmlns:a16="http://schemas.microsoft.com/office/drawing/2014/main" xmlns="" id="{9ADEDB0F-7466-183F-C5E6-DE0673BF4B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830" y="1509"/>
                  <a:ext cx="24" cy="6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2451" name="Line 89">
                  <a:extLst>
                    <a:ext uri="{FF2B5EF4-FFF2-40B4-BE49-F238E27FC236}">
                      <a16:creationId xmlns:a16="http://schemas.microsoft.com/office/drawing/2014/main" xmlns="" id="{60358FE3-885A-B652-EB71-77E293D971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54" y="1509"/>
                  <a:ext cx="24" cy="79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2452" name="Line 90">
                  <a:extLst>
                    <a:ext uri="{FF2B5EF4-FFF2-40B4-BE49-F238E27FC236}">
                      <a16:creationId xmlns:a16="http://schemas.microsoft.com/office/drawing/2014/main" xmlns="" id="{222491C2-D4CF-9958-F0BF-FA409D904F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878" y="1575"/>
                  <a:ext cx="24" cy="13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2453" name="Line 91">
                  <a:extLst>
                    <a:ext uri="{FF2B5EF4-FFF2-40B4-BE49-F238E27FC236}">
                      <a16:creationId xmlns:a16="http://schemas.microsoft.com/office/drawing/2014/main" xmlns="" id="{8B87AED3-07D2-A099-D444-7870B98B61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02" y="1575"/>
                  <a:ext cx="30" cy="79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2454" name="Line 92">
                  <a:extLst>
                    <a:ext uri="{FF2B5EF4-FFF2-40B4-BE49-F238E27FC236}">
                      <a16:creationId xmlns:a16="http://schemas.microsoft.com/office/drawing/2014/main" xmlns="" id="{C07AF6CE-7E7F-70D4-07D3-FD73A7BFF9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32" y="1648"/>
                  <a:ext cx="24" cy="6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</p:grpSp>
        </p:grpSp>
        <p:sp>
          <p:nvSpPr>
            <p:cNvPr id="102420" name="Text Box 93">
              <a:extLst>
                <a:ext uri="{FF2B5EF4-FFF2-40B4-BE49-F238E27FC236}">
                  <a16:creationId xmlns:a16="http://schemas.microsoft.com/office/drawing/2014/main" xmlns="" id="{00C4C7DB-71DA-A5BC-9E69-3D015CCC8E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4943475" y="3816350"/>
              <a:ext cx="1195388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400">
                  <a:solidFill>
                    <a:schemeClr val="hlink"/>
                  </a:solidFill>
                  <a:latin typeface="Comic Sans MS" panose="030F0702030302020204" pitchFamily="66" charset="0"/>
                </a:rPr>
                <a:t>LH Surge</a:t>
              </a:r>
            </a:p>
          </p:txBody>
        </p:sp>
        <p:sp>
          <p:nvSpPr>
            <p:cNvPr id="102421" name="Text Box 94">
              <a:extLst>
                <a:ext uri="{FF2B5EF4-FFF2-40B4-BE49-F238E27FC236}">
                  <a16:creationId xmlns:a16="http://schemas.microsoft.com/office/drawing/2014/main" xmlns="" id="{39ADACA0-D852-E663-619E-0187C8016F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6424613" y="1765300"/>
              <a:ext cx="15049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000" b="1">
                  <a:latin typeface="Comic Sans MS" panose="030F0702030302020204" pitchFamily="66" charset="0"/>
                </a:rPr>
                <a:t>Ovulation</a:t>
              </a:r>
            </a:p>
          </p:txBody>
        </p:sp>
        <p:grpSp>
          <p:nvGrpSpPr>
            <p:cNvPr id="102422" name="Group 95">
              <a:extLst>
                <a:ext uri="{FF2B5EF4-FFF2-40B4-BE49-F238E27FC236}">
                  <a16:creationId xmlns:a16="http://schemas.microsoft.com/office/drawing/2014/main" xmlns="" id="{84D4A377-3CBD-00F4-AB6A-3AE42A7DC8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27275" y="2347913"/>
              <a:ext cx="3560763" cy="2136775"/>
              <a:chOff x="3554" y="1879"/>
              <a:chExt cx="1420" cy="1099"/>
            </a:xfrm>
          </p:grpSpPr>
          <p:sp>
            <p:nvSpPr>
              <p:cNvPr id="102424" name="Line 96">
                <a:extLst>
                  <a:ext uri="{FF2B5EF4-FFF2-40B4-BE49-F238E27FC236}">
                    <a16:creationId xmlns:a16="http://schemas.microsoft.com/office/drawing/2014/main" xmlns="" id="{521F9DC1-8B35-3800-107A-50B9A9280E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54" y="2970"/>
                <a:ext cx="83" cy="8"/>
              </a:xfrm>
              <a:prstGeom prst="line">
                <a:avLst/>
              </a:prstGeom>
              <a:noFill/>
              <a:ln w="4445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425" name="Line 97">
                <a:extLst>
                  <a:ext uri="{FF2B5EF4-FFF2-40B4-BE49-F238E27FC236}">
                    <a16:creationId xmlns:a16="http://schemas.microsoft.com/office/drawing/2014/main" xmlns="" id="{9D037AEB-E594-302D-3FD0-9A2CE38FE3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37" y="2937"/>
                <a:ext cx="93" cy="33"/>
              </a:xfrm>
              <a:prstGeom prst="line">
                <a:avLst/>
              </a:prstGeom>
              <a:noFill/>
              <a:ln w="4445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426" name="Line 98">
                <a:extLst>
                  <a:ext uri="{FF2B5EF4-FFF2-40B4-BE49-F238E27FC236}">
                    <a16:creationId xmlns:a16="http://schemas.microsoft.com/office/drawing/2014/main" xmlns="" id="{551EBD17-CDFC-5D2E-A502-C5A4B20FDD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0" y="2937"/>
                <a:ext cx="84" cy="1"/>
              </a:xfrm>
              <a:prstGeom prst="line">
                <a:avLst/>
              </a:prstGeom>
              <a:noFill/>
              <a:ln w="4445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427" name="Line 99">
                <a:extLst>
                  <a:ext uri="{FF2B5EF4-FFF2-40B4-BE49-F238E27FC236}">
                    <a16:creationId xmlns:a16="http://schemas.microsoft.com/office/drawing/2014/main" xmlns="" id="{207D00AE-C44E-8302-E9D1-85398BDB67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14" y="2912"/>
                <a:ext cx="92" cy="25"/>
              </a:xfrm>
              <a:prstGeom prst="line">
                <a:avLst/>
              </a:prstGeom>
              <a:noFill/>
              <a:ln w="4445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428" name="Line 100">
                <a:extLst>
                  <a:ext uri="{FF2B5EF4-FFF2-40B4-BE49-F238E27FC236}">
                    <a16:creationId xmlns:a16="http://schemas.microsoft.com/office/drawing/2014/main" xmlns="" id="{45D3D3CA-764E-89DF-DB2A-06BD9F0C69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06" y="2847"/>
                <a:ext cx="93" cy="65"/>
              </a:xfrm>
              <a:prstGeom prst="line">
                <a:avLst/>
              </a:prstGeom>
              <a:noFill/>
              <a:ln w="4445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429" name="Line 101">
                <a:extLst>
                  <a:ext uri="{FF2B5EF4-FFF2-40B4-BE49-F238E27FC236}">
                    <a16:creationId xmlns:a16="http://schemas.microsoft.com/office/drawing/2014/main" xmlns="" id="{18E1F0B5-AD83-E8B0-224C-EDF7646051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9" y="2748"/>
                <a:ext cx="84" cy="99"/>
              </a:xfrm>
              <a:prstGeom prst="line">
                <a:avLst/>
              </a:prstGeom>
              <a:noFill/>
              <a:ln w="4445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430" name="Line 102">
                <a:extLst>
                  <a:ext uri="{FF2B5EF4-FFF2-40B4-BE49-F238E27FC236}">
                    <a16:creationId xmlns:a16="http://schemas.microsoft.com/office/drawing/2014/main" xmlns="" id="{1EC0CA1B-E9B0-8905-66A7-114CDA1827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83" y="2584"/>
                <a:ext cx="93" cy="164"/>
              </a:xfrm>
              <a:prstGeom prst="line">
                <a:avLst/>
              </a:prstGeom>
              <a:noFill/>
              <a:ln w="4445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431" name="Line 103">
                <a:extLst>
                  <a:ext uri="{FF2B5EF4-FFF2-40B4-BE49-F238E27FC236}">
                    <a16:creationId xmlns:a16="http://schemas.microsoft.com/office/drawing/2014/main" xmlns="" id="{54DFEDB3-EBF3-4DC4-5982-2E2E6EF52D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6" y="2404"/>
                <a:ext cx="83" cy="180"/>
              </a:xfrm>
              <a:prstGeom prst="line">
                <a:avLst/>
              </a:prstGeom>
              <a:noFill/>
              <a:ln w="4445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432" name="Line 104">
                <a:extLst>
                  <a:ext uri="{FF2B5EF4-FFF2-40B4-BE49-F238E27FC236}">
                    <a16:creationId xmlns:a16="http://schemas.microsoft.com/office/drawing/2014/main" xmlns="" id="{DF2C9C76-87F0-1B76-2E22-14BCB4A379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59" y="2232"/>
                <a:ext cx="93" cy="172"/>
              </a:xfrm>
              <a:prstGeom prst="line">
                <a:avLst/>
              </a:prstGeom>
              <a:noFill/>
              <a:ln w="4445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433" name="Line 105">
                <a:extLst>
                  <a:ext uri="{FF2B5EF4-FFF2-40B4-BE49-F238E27FC236}">
                    <a16:creationId xmlns:a16="http://schemas.microsoft.com/office/drawing/2014/main" xmlns="" id="{9974D6E7-070C-2E1C-C957-0998A981D9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52" y="2150"/>
                <a:ext cx="93" cy="82"/>
              </a:xfrm>
              <a:prstGeom prst="line">
                <a:avLst/>
              </a:prstGeom>
              <a:noFill/>
              <a:ln w="4445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434" name="Line 106">
                <a:extLst>
                  <a:ext uri="{FF2B5EF4-FFF2-40B4-BE49-F238E27FC236}">
                    <a16:creationId xmlns:a16="http://schemas.microsoft.com/office/drawing/2014/main" xmlns="" id="{D848ED31-AD5F-2594-AA0F-6DCD3E0209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5" y="2150"/>
                <a:ext cx="83" cy="24"/>
              </a:xfrm>
              <a:prstGeom prst="line">
                <a:avLst/>
              </a:prstGeom>
              <a:noFill/>
              <a:ln w="4445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435" name="Line 107">
                <a:extLst>
                  <a:ext uri="{FF2B5EF4-FFF2-40B4-BE49-F238E27FC236}">
                    <a16:creationId xmlns:a16="http://schemas.microsoft.com/office/drawing/2014/main" xmlns="" id="{54966367-1BDE-ABC6-E94D-E2ED340F25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28" y="2174"/>
                <a:ext cx="93" cy="8"/>
              </a:xfrm>
              <a:prstGeom prst="line">
                <a:avLst/>
              </a:prstGeom>
              <a:noFill/>
              <a:ln w="4445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436" name="Line 108">
                <a:extLst>
                  <a:ext uri="{FF2B5EF4-FFF2-40B4-BE49-F238E27FC236}">
                    <a16:creationId xmlns:a16="http://schemas.microsoft.com/office/drawing/2014/main" xmlns="" id="{93FC7362-526A-ABBE-BEB1-272DA36AC9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21" y="2051"/>
                <a:ext cx="84" cy="131"/>
              </a:xfrm>
              <a:prstGeom prst="line">
                <a:avLst/>
              </a:prstGeom>
              <a:noFill/>
              <a:ln w="4445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437" name="Line 109">
                <a:extLst>
                  <a:ext uri="{FF2B5EF4-FFF2-40B4-BE49-F238E27FC236}">
                    <a16:creationId xmlns:a16="http://schemas.microsoft.com/office/drawing/2014/main" xmlns="" id="{39A3854B-8EB9-5002-958B-870421BCA4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05" y="2002"/>
                <a:ext cx="93" cy="49"/>
              </a:xfrm>
              <a:prstGeom prst="line">
                <a:avLst/>
              </a:prstGeom>
              <a:noFill/>
              <a:ln w="4445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438" name="Line 110">
                <a:extLst>
                  <a:ext uri="{FF2B5EF4-FFF2-40B4-BE49-F238E27FC236}">
                    <a16:creationId xmlns:a16="http://schemas.microsoft.com/office/drawing/2014/main" xmlns="" id="{7197F4A5-D732-4659-D057-86D48A2AF8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98" y="1879"/>
                <a:ext cx="92" cy="123"/>
              </a:xfrm>
              <a:prstGeom prst="line">
                <a:avLst/>
              </a:prstGeom>
              <a:noFill/>
              <a:ln w="4445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439" name="Line 111">
                <a:extLst>
                  <a:ext uri="{FF2B5EF4-FFF2-40B4-BE49-F238E27FC236}">
                    <a16:creationId xmlns:a16="http://schemas.microsoft.com/office/drawing/2014/main" xmlns="" id="{D73BE517-FA2F-7801-9D9B-6A2CB15C15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0" y="1879"/>
                <a:ext cx="84" cy="172"/>
              </a:xfrm>
              <a:prstGeom prst="line">
                <a:avLst/>
              </a:prstGeom>
              <a:noFill/>
              <a:ln w="4445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sp>
          <p:nvSpPr>
            <p:cNvPr id="102423" name="Text Box 112">
              <a:extLst>
                <a:ext uri="{FF2B5EF4-FFF2-40B4-BE49-F238E27FC236}">
                  <a16:creationId xmlns:a16="http://schemas.microsoft.com/office/drawing/2014/main" xmlns="" id="{E387447A-6AB7-D120-4718-AA01833DD6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6037263" y="2427288"/>
              <a:ext cx="15335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400">
                  <a:solidFill>
                    <a:srgbClr val="800080"/>
                  </a:solidFill>
                  <a:latin typeface="Comic Sans MS" panose="030F0702030302020204" pitchFamily="66" charset="0"/>
                </a:rPr>
                <a:t>Estrogen</a:t>
              </a:r>
            </a:p>
          </p:txBody>
        </p:sp>
      </p:grp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5D0C8161-2264-74DA-D582-ED6CCC302AE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B3E15CD-57D7-408A-AA58-E62A875E8DC8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54677336"/>
      </p:ext>
    </p:extLst>
  </p:cSld>
  <p:clrMapOvr>
    <a:masterClrMapping/>
  </p:clrMapOvr>
  <p:transition spd="slow">
    <p:push dir="r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3 Slayt Numarası Yer Tutucusu">
            <a:extLst>
              <a:ext uri="{FF2B5EF4-FFF2-40B4-BE49-F238E27FC236}">
                <a16:creationId xmlns:a16="http://schemas.microsoft.com/office/drawing/2014/main" xmlns="" id="{994CAD27-0C6C-ABE2-33A1-38BEDA0769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6CD4C0B-2A13-4287-9A79-BD79604B2B81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101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03427" name="4 Altbilgi Yer Tutucusu">
            <a:extLst>
              <a:ext uri="{FF2B5EF4-FFF2-40B4-BE49-F238E27FC236}">
                <a16:creationId xmlns:a16="http://schemas.microsoft.com/office/drawing/2014/main" xmlns="" id="{9AE89AC0-FC46-C08D-624F-65F19B7E2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50242" name="Rectangle 2">
            <a:extLst>
              <a:ext uri="{FF2B5EF4-FFF2-40B4-BE49-F238E27FC236}">
                <a16:creationId xmlns:a16="http://schemas.microsoft.com/office/drawing/2014/main" xmlns="" id="{02FC6C59-14A3-5C99-4D05-9AC50EC5BDE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Folliküler Dalgalar	</a:t>
            </a:r>
          </a:p>
        </p:txBody>
      </p:sp>
      <p:grpSp>
        <p:nvGrpSpPr>
          <p:cNvPr id="103429" name="Grup 226">
            <a:extLst>
              <a:ext uri="{FF2B5EF4-FFF2-40B4-BE49-F238E27FC236}">
                <a16:creationId xmlns:a16="http://schemas.microsoft.com/office/drawing/2014/main" xmlns="" id="{75618E6E-3CF0-0264-1214-995D556BA352}"/>
              </a:ext>
            </a:extLst>
          </p:cNvPr>
          <p:cNvGrpSpPr>
            <a:grpSpLocks/>
          </p:cNvGrpSpPr>
          <p:nvPr/>
        </p:nvGrpSpPr>
        <p:grpSpPr bwMode="auto">
          <a:xfrm>
            <a:off x="2382839" y="1741489"/>
            <a:ext cx="7691437" cy="3508375"/>
            <a:chOff x="858838" y="1741619"/>
            <a:chExt cx="7691418" cy="3508960"/>
          </a:xfrm>
        </p:grpSpPr>
        <p:grpSp>
          <p:nvGrpSpPr>
            <p:cNvPr id="103430" name="Group 2">
              <a:extLst>
                <a:ext uri="{FF2B5EF4-FFF2-40B4-BE49-F238E27FC236}">
                  <a16:creationId xmlns:a16="http://schemas.microsoft.com/office/drawing/2014/main" xmlns="" id="{3E3A001B-E893-0AAB-3777-09C3ECCD5E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9375" y="4364038"/>
              <a:ext cx="6788150" cy="527050"/>
              <a:chOff x="1037" y="3044"/>
              <a:chExt cx="3675" cy="293"/>
            </a:xfrm>
          </p:grpSpPr>
          <p:sp>
            <p:nvSpPr>
              <p:cNvPr id="103451" name="Line 3">
                <a:extLst>
                  <a:ext uri="{FF2B5EF4-FFF2-40B4-BE49-F238E27FC236}">
                    <a16:creationId xmlns:a16="http://schemas.microsoft.com/office/drawing/2014/main" xmlns="" id="{AC9B4F34-EEB2-D959-EB42-E547DE4E03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0" y="3044"/>
                <a:ext cx="366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3452" name="Line 4">
                <a:extLst>
                  <a:ext uri="{FF2B5EF4-FFF2-40B4-BE49-F238E27FC236}">
                    <a16:creationId xmlns:a16="http://schemas.microsoft.com/office/drawing/2014/main" xmlns="" id="{A99913C9-5F7B-D891-6A02-23ECE75D64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0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3453" name="Line 5">
                <a:extLst>
                  <a:ext uri="{FF2B5EF4-FFF2-40B4-BE49-F238E27FC236}">
                    <a16:creationId xmlns:a16="http://schemas.microsoft.com/office/drawing/2014/main" xmlns="" id="{978644EE-CB36-C875-8015-38E8E4BA2C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12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3454" name="Line 6">
                <a:extLst>
                  <a:ext uri="{FF2B5EF4-FFF2-40B4-BE49-F238E27FC236}">
                    <a16:creationId xmlns:a16="http://schemas.microsoft.com/office/drawing/2014/main" xmlns="" id="{99FD7572-96A5-A713-D371-DB0E1FA177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8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3455" name="Line 7">
                <a:extLst>
                  <a:ext uri="{FF2B5EF4-FFF2-40B4-BE49-F238E27FC236}">
                    <a16:creationId xmlns:a16="http://schemas.microsoft.com/office/drawing/2014/main" xmlns="" id="{0F8E3507-C822-BA76-2766-888A7E7178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0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3456" name="Line 8">
                <a:extLst>
                  <a:ext uri="{FF2B5EF4-FFF2-40B4-BE49-F238E27FC236}">
                    <a16:creationId xmlns:a16="http://schemas.microsoft.com/office/drawing/2014/main" xmlns="" id="{7BEB434B-AEF2-F9DB-39A6-ED7F729CF9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86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3457" name="Line 9">
                <a:extLst>
                  <a:ext uri="{FF2B5EF4-FFF2-40B4-BE49-F238E27FC236}">
                    <a16:creationId xmlns:a16="http://schemas.microsoft.com/office/drawing/2014/main" xmlns="" id="{4838452F-8135-17E2-C042-AC78E18B73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8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3458" name="Line 10">
                <a:extLst>
                  <a:ext uri="{FF2B5EF4-FFF2-40B4-BE49-F238E27FC236}">
                    <a16:creationId xmlns:a16="http://schemas.microsoft.com/office/drawing/2014/main" xmlns="" id="{557E1567-E4CA-5237-F61E-D5AF1395BF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04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3459" name="Line 11">
                <a:extLst>
                  <a:ext uri="{FF2B5EF4-FFF2-40B4-BE49-F238E27FC236}">
                    <a16:creationId xmlns:a16="http://schemas.microsoft.com/office/drawing/2014/main" xmlns="" id="{F7F979C4-740C-6E3C-D733-72D59AA86A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6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3460" name="Line 12">
                <a:extLst>
                  <a:ext uri="{FF2B5EF4-FFF2-40B4-BE49-F238E27FC236}">
                    <a16:creationId xmlns:a16="http://schemas.microsoft.com/office/drawing/2014/main" xmlns="" id="{EA04CDE4-3291-E686-85E7-45024D1291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22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3461" name="Line 13">
                <a:extLst>
                  <a:ext uri="{FF2B5EF4-FFF2-40B4-BE49-F238E27FC236}">
                    <a16:creationId xmlns:a16="http://schemas.microsoft.com/office/drawing/2014/main" xmlns="" id="{7C60D2F0-5541-EEE8-1972-80553D4F2E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84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3462" name="Line 14">
                <a:extLst>
                  <a:ext uri="{FF2B5EF4-FFF2-40B4-BE49-F238E27FC236}">
                    <a16:creationId xmlns:a16="http://schemas.microsoft.com/office/drawing/2014/main" xmlns="" id="{D4F885BA-60C7-76C9-5E39-507317EDD8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40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3463" name="Line 15">
                <a:extLst>
                  <a:ext uri="{FF2B5EF4-FFF2-40B4-BE49-F238E27FC236}">
                    <a16:creationId xmlns:a16="http://schemas.microsoft.com/office/drawing/2014/main" xmlns="" id="{6360FA5D-A8E7-066E-CA91-B096249DEF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2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3464" name="Line 16">
                <a:extLst>
                  <a:ext uri="{FF2B5EF4-FFF2-40B4-BE49-F238E27FC236}">
                    <a16:creationId xmlns:a16="http://schemas.microsoft.com/office/drawing/2014/main" xmlns="" id="{444BE6E2-A8F9-2D23-35B5-AC18059EC6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59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3465" name="Line 17">
                <a:extLst>
                  <a:ext uri="{FF2B5EF4-FFF2-40B4-BE49-F238E27FC236}">
                    <a16:creationId xmlns:a16="http://schemas.microsoft.com/office/drawing/2014/main" xmlns="" id="{BB05E975-6AF7-7409-1F7B-C7447A8AA2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21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3466" name="Line 18">
                <a:extLst>
                  <a:ext uri="{FF2B5EF4-FFF2-40B4-BE49-F238E27FC236}">
                    <a16:creationId xmlns:a16="http://schemas.microsoft.com/office/drawing/2014/main" xmlns="" id="{3824FF5F-68B5-3CC1-99ED-A3CE05D0F3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77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3467" name="Line 19">
                <a:extLst>
                  <a:ext uri="{FF2B5EF4-FFF2-40B4-BE49-F238E27FC236}">
                    <a16:creationId xmlns:a16="http://schemas.microsoft.com/office/drawing/2014/main" xmlns="" id="{9886D591-3F10-8971-6056-6E85E38645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39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3468" name="Line 20">
                <a:extLst>
                  <a:ext uri="{FF2B5EF4-FFF2-40B4-BE49-F238E27FC236}">
                    <a16:creationId xmlns:a16="http://schemas.microsoft.com/office/drawing/2014/main" xmlns="" id="{37F33853-AA7F-11BA-C05E-B9A48BFC80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95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3469" name="Line 21">
                <a:extLst>
                  <a:ext uri="{FF2B5EF4-FFF2-40B4-BE49-F238E27FC236}">
                    <a16:creationId xmlns:a16="http://schemas.microsoft.com/office/drawing/2014/main" xmlns="" id="{E4D0FF10-0335-0DC0-1A9B-2A8D76E485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57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3470" name="Line 22">
                <a:extLst>
                  <a:ext uri="{FF2B5EF4-FFF2-40B4-BE49-F238E27FC236}">
                    <a16:creationId xmlns:a16="http://schemas.microsoft.com/office/drawing/2014/main" xmlns="" id="{BC060A0F-E125-D809-7045-1C02F15C27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13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3471" name="Line 23">
                <a:extLst>
                  <a:ext uri="{FF2B5EF4-FFF2-40B4-BE49-F238E27FC236}">
                    <a16:creationId xmlns:a16="http://schemas.microsoft.com/office/drawing/2014/main" xmlns="" id="{8279988D-5A62-E698-EE27-A69FD9EF71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75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3472" name="Line 24">
                <a:extLst>
                  <a:ext uri="{FF2B5EF4-FFF2-40B4-BE49-F238E27FC236}">
                    <a16:creationId xmlns:a16="http://schemas.microsoft.com/office/drawing/2014/main" xmlns="" id="{080B7F84-0C7B-6B33-F623-1F7FC811EE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1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3473" name="Line 25">
                <a:extLst>
                  <a:ext uri="{FF2B5EF4-FFF2-40B4-BE49-F238E27FC236}">
                    <a16:creationId xmlns:a16="http://schemas.microsoft.com/office/drawing/2014/main" xmlns="" id="{2013525E-2F44-8FDF-BA91-1BAEA7CEB9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93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3474" name="Line 26">
                <a:extLst>
                  <a:ext uri="{FF2B5EF4-FFF2-40B4-BE49-F238E27FC236}">
                    <a16:creationId xmlns:a16="http://schemas.microsoft.com/office/drawing/2014/main" xmlns="" id="{E147BBB0-A240-8B3C-EAC9-A29E4270C4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49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3475" name="Line 27">
                <a:extLst>
                  <a:ext uri="{FF2B5EF4-FFF2-40B4-BE49-F238E27FC236}">
                    <a16:creationId xmlns:a16="http://schemas.microsoft.com/office/drawing/2014/main" xmlns="" id="{6EB844F0-E2E5-AD6C-520A-3D15A6BC31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11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3476" name="Rectangle 28">
                <a:extLst>
                  <a:ext uri="{FF2B5EF4-FFF2-40B4-BE49-F238E27FC236}">
                    <a16:creationId xmlns:a16="http://schemas.microsoft.com/office/drawing/2014/main" xmlns="" id="{4455BF21-E459-1AE5-0AD7-67AE2E6E27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7" y="3164"/>
                <a:ext cx="7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0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3477" name="Rectangle 29">
                <a:extLst>
                  <a:ext uri="{FF2B5EF4-FFF2-40B4-BE49-F238E27FC236}">
                    <a16:creationId xmlns:a16="http://schemas.microsoft.com/office/drawing/2014/main" xmlns="" id="{5A235B50-7D88-AEEC-A86C-50FCE89D26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5" y="3164"/>
                <a:ext cx="7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2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3478" name="Rectangle 30">
                <a:extLst>
                  <a:ext uri="{FF2B5EF4-FFF2-40B4-BE49-F238E27FC236}">
                    <a16:creationId xmlns:a16="http://schemas.microsoft.com/office/drawing/2014/main" xmlns="" id="{D1AFCEE3-56BE-235D-A3CB-351925C7E3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3" y="3164"/>
                <a:ext cx="7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4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3479" name="Rectangle 31">
                <a:extLst>
                  <a:ext uri="{FF2B5EF4-FFF2-40B4-BE49-F238E27FC236}">
                    <a16:creationId xmlns:a16="http://schemas.microsoft.com/office/drawing/2014/main" xmlns="" id="{FD3BA678-4DF8-1B51-6CE9-AD8152822A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164"/>
                <a:ext cx="7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6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3480" name="Rectangle 32">
                <a:extLst>
                  <a:ext uri="{FF2B5EF4-FFF2-40B4-BE49-F238E27FC236}">
                    <a16:creationId xmlns:a16="http://schemas.microsoft.com/office/drawing/2014/main" xmlns="" id="{F84DF31F-3DD3-AECD-0FDD-98B79A3530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9" y="3164"/>
                <a:ext cx="7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8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3481" name="Rectangle 33">
                <a:extLst>
                  <a:ext uri="{FF2B5EF4-FFF2-40B4-BE49-F238E27FC236}">
                    <a16:creationId xmlns:a16="http://schemas.microsoft.com/office/drawing/2014/main" xmlns="" id="{19DD1B68-9FFD-354D-E99F-249B9C41EE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1" y="3164"/>
                <a:ext cx="15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10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3482" name="Rectangle 34">
                <a:extLst>
                  <a:ext uri="{FF2B5EF4-FFF2-40B4-BE49-F238E27FC236}">
                    <a16:creationId xmlns:a16="http://schemas.microsoft.com/office/drawing/2014/main" xmlns="" id="{2D846B90-E646-4749-765F-6438F5EB87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6" y="3164"/>
                <a:ext cx="15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12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3483" name="Rectangle 35">
                <a:extLst>
                  <a:ext uri="{FF2B5EF4-FFF2-40B4-BE49-F238E27FC236}">
                    <a16:creationId xmlns:a16="http://schemas.microsoft.com/office/drawing/2014/main" xmlns="" id="{6CB249A1-02F8-2E2F-BB1D-00E4511783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4" y="3164"/>
                <a:ext cx="15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14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3484" name="Rectangle 36">
                <a:extLst>
                  <a:ext uri="{FF2B5EF4-FFF2-40B4-BE49-F238E27FC236}">
                    <a16:creationId xmlns:a16="http://schemas.microsoft.com/office/drawing/2014/main" xmlns="" id="{27A2F559-4003-8173-84C6-92FD61A3A9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3164"/>
                <a:ext cx="15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16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3485" name="Rectangle 37">
                <a:extLst>
                  <a:ext uri="{FF2B5EF4-FFF2-40B4-BE49-F238E27FC236}">
                    <a16:creationId xmlns:a16="http://schemas.microsoft.com/office/drawing/2014/main" xmlns="" id="{883D6F69-3510-C1AE-C273-6B92474DF9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0" y="3164"/>
                <a:ext cx="15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18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3486" name="Rectangle 38">
                <a:extLst>
                  <a:ext uri="{FF2B5EF4-FFF2-40B4-BE49-F238E27FC236}">
                    <a16:creationId xmlns:a16="http://schemas.microsoft.com/office/drawing/2014/main" xmlns="" id="{262CD1B4-EDB4-3FD3-FFD2-1AD5FAAAE9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8" y="3164"/>
                <a:ext cx="15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20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3487" name="Rectangle 39">
                <a:extLst>
                  <a:ext uri="{FF2B5EF4-FFF2-40B4-BE49-F238E27FC236}">
                    <a16:creationId xmlns:a16="http://schemas.microsoft.com/office/drawing/2014/main" xmlns="" id="{60155CF6-58A0-FA04-D844-7B95B4B507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2" y="3164"/>
                <a:ext cx="7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0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03431" name="Rectangle 40">
              <a:extLst>
                <a:ext uri="{FF2B5EF4-FFF2-40B4-BE49-F238E27FC236}">
                  <a16:creationId xmlns:a16="http://schemas.microsoft.com/office/drawing/2014/main" xmlns="" id="{D2A56881-05B9-2919-E2A6-148B80A676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738" y="2559837"/>
              <a:ext cx="676364" cy="1804201"/>
            </a:xfrm>
            <a:prstGeom prst="rect">
              <a:avLst/>
            </a:prstGeom>
            <a:gradFill rotWithShape="0">
              <a:gsLst>
                <a:gs pos="0">
                  <a:srgbClr val="FF6699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3432" name="Rectangle 41">
              <a:extLst>
                <a:ext uri="{FF2B5EF4-FFF2-40B4-BE49-F238E27FC236}">
                  <a16:creationId xmlns:a16="http://schemas.microsoft.com/office/drawing/2014/main" xmlns="" id="{C3083BEF-42E8-B411-D255-8EB71722A1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0300" y="2559837"/>
              <a:ext cx="676364" cy="1804201"/>
            </a:xfrm>
            <a:prstGeom prst="rect">
              <a:avLst/>
            </a:prstGeom>
            <a:gradFill rotWithShape="0">
              <a:gsLst>
                <a:gs pos="0">
                  <a:srgbClr val="FF6699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3433" name="Text Box 42">
              <a:extLst>
                <a:ext uri="{FF2B5EF4-FFF2-40B4-BE49-F238E27FC236}">
                  <a16:creationId xmlns:a16="http://schemas.microsoft.com/office/drawing/2014/main" xmlns="" id="{87DEF3A1-FF5F-42DC-2080-1BD546936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654972" y="3211821"/>
              <a:ext cx="1354496" cy="470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400">
                  <a:latin typeface="Comic Sans MS" panose="030F0702030302020204" pitchFamily="66" charset="0"/>
                </a:rPr>
                <a:t>Estrus</a:t>
              </a:r>
            </a:p>
          </p:txBody>
        </p:sp>
        <p:sp>
          <p:nvSpPr>
            <p:cNvPr id="103434" name="Text Box 43">
              <a:extLst>
                <a:ext uri="{FF2B5EF4-FFF2-40B4-BE49-F238E27FC236}">
                  <a16:creationId xmlns:a16="http://schemas.microsoft.com/office/drawing/2014/main" xmlns="" id="{9CA3748E-A7B5-711D-3DC6-4BB711A4D3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7093872" y="3211819"/>
              <a:ext cx="1354498" cy="470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400">
                  <a:latin typeface="Comic Sans MS" panose="030F0702030302020204" pitchFamily="66" charset="0"/>
                </a:rPr>
                <a:t>Estrus</a:t>
              </a:r>
            </a:p>
          </p:txBody>
        </p:sp>
        <p:sp>
          <p:nvSpPr>
            <p:cNvPr id="103435" name="AutoShape 44">
              <a:extLst>
                <a:ext uri="{FF2B5EF4-FFF2-40B4-BE49-F238E27FC236}">
                  <a16:creationId xmlns:a16="http://schemas.microsoft.com/office/drawing/2014/main" xmlns="" id="{58A0D8A0-9DAD-AB64-1EC6-1070F07023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875" y="2057428"/>
              <a:ext cx="560370" cy="661960"/>
            </a:xfrm>
            <a:prstGeom prst="irregularSeal1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3436" name="AutoShape 45">
              <a:extLst>
                <a:ext uri="{FF2B5EF4-FFF2-40B4-BE49-F238E27FC236}">
                  <a16:creationId xmlns:a16="http://schemas.microsoft.com/office/drawing/2014/main" xmlns="" id="{8D2F66BA-5658-3497-B45E-CE1A6272A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9887" y="2057428"/>
              <a:ext cx="560369" cy="661960"/>
            </a:xfrm>
            <a:prstGeom prst="irregularSeal1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3437" name="Oval 46">
              <a:extLst>
                <a:ext uri="{FF2B5EF4-FFF2-40B4-BE49-F238E27FC236}">
                  <a16:creationId xmlns:a16="http://schemas.microsoft.com/office/drawing/2014/main" xmlns="" id="{CD3A7807-EF80-6205-25AD-71522654B2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0937" y="1896234"/>
              <a:ext cx="614283" cy="615191"/>
            </a:xfrm>
            <a:prstGeom prst="ellipse">
              <a:avLst/>
            </a:prstGeom>
            <a:solidFill>
              <a:srgbClr val="FFFF00"/>
            </a:solidFill>
            <a:ln w="9525">
              <a:pattFill prst="pct30">
                <a:fgClr>
                  <a:schemeClr val="hlink"/>
                </a:fgClr>
                <a:bgClr>
                  <a:srgbClr val="FFFF66"/>
                </a:bgClr>
              </a:patt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3438" name="Oval 47">
              <a:extLst>
                <a:ext uri="{FF2B5EF4-FFF2-40B4-BE49-F238E27FC236}">
                  <a16:creationId xmlns:a16="http://schemas.microsoft.com/office/drawing/2014/main" xmlns="" id="{FF8E7943-71F8-045A-7B0D-F703CDE633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2550" y="2588991"/>
              <a:ext cx="470514" cy="474884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3439" name="AutoShape 48">
              <a:extLst>
                <a:ext uri="{FF2B5EF4-FFF2-40B4-BE49-F238E27FC236}">
                  <a16:creationId xmlns:a16="http://schemas.microsoft.com/office/drawing/2014/main" xmlns="" id="{6F10EC5B-CF75-45E9-9A11-309C69A3E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537" y="3374392"/>
              <a:ext cx="548933" cy="532446"/>
            </a:xfrm>
            <a:prstGeom prst="star32">
              <a:avLst>
                <a:gd name="adj" fmla="val 37500"/>
              </a:avLst>
            </a:prstGeom>
            <a:solidFill>
              <a:srgbClr val="FF00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3440" name="AutoShape 49">
              <a:extLst>
                <a:ext uri="{FF2B5EF4-FFF2-40B4-BE49-F238E27FC236}">
                  <a16:creationId xmlns:a16="http://schemas.microsoft.com/office/drawing/2014/main" xmlns="" id="{CC0668BE-DB28-B075-9F14-2BA172B3F3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2012" y="2923439"/>
              <a:ext cx="548933" cy="546836"/>
            </a:xfrm>
            <a:prstGeom prst="star24">
              <a:avLst>
                <a:gd name="adj" fmla="val 37500"/>
              </a:avLst>
            </a:prstGeom>
            <a:solidFill>
              <a:srgbClr val="FF00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3441" name="Oval 50">
              <a:extLst>
                <a:ext uri="{FF2B5EF4-FFF2-40B4-BE49-F238E27FC236}">
                  <a16:creationId xmlns:a16="http://schemas.microsoft.com/office/drawing/2014/main" xmlns="" id="{F81D1BE9-0528-50CA-A55E-4C31257D60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7850" y="2206198"/>
              <a:ext cx="509724" cy="503665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3442" name="Oval 51">
              <a:extLst>
                <a:ext uri="{FF2B5EF4-FFF2-40B4-BE49-F238E27FC236}">
                  <a16:creationId xmlns:a16="http://schemas.microsoft.com/office/drawing/2014/main" xmlns="" id="{BCF87E9B-E959-7EA5-A48D-AD210C191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1663" y="1741619"/>
              <a:ext cx="666562" cy="647569"/>
            </a:xfrm>
            <a:prstGeom prst="ellipse">
              <a:avLst/>
            </a:prstGeom>
            <a:solidFill>
              <a:srgbClr val="FFFF00"/>
            </a:solidFill>
            <a:ln w="9525">
              <a:pattFill prst="pct30">
                <a:fgClr>
                  <a:schemeClr val="hlink"/>
                </a:fgClr>
                <a:bgClr>
                  <a:srgbClr val="FFFF66"/>
                </a:bgClr>
              </a:patt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3443" name="Oval 52">
              <a:extLst>
                <a:ext uri="{FF2B5EF4-FFF2-40B4-BE49-F238E27FC236}">
                  <a16:creationId xmlns:a16="http://schemas.microsoft.com/office/drawing/2014/main" xmlns="" id="{C6B266BD-FD86-40FC-19F8-74CD231CD7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2713" y="1778131"/>
              <a:ext cx="666562" cy="647569"/>
            </a:xfrm>
            <a:prstGeom prst="ellipse">
              <a:avLst/>
            </a:prstGeom>
            <a:solidFill>
              <a:srgbClr val="FFFF66"/>
            </a:solidFill>
            <a:ln w="9525">
              <a:pattFill prst="pct30">
                <a:fgClr>
                  <a:schemeClr val="hlink"/>
                </a:fgClr>
                <a:bgClr>
                  <a:srgbClr val="FFFF66"/>
                </a:bgClr>
              </a:patt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3444" name="Oval 53">
              <a:extLst>
                <a:ext uri="{FF2B5EF4-FFF2-40B4-BE49-F238E27FC236}">
                  <a16:creationId xmlns:a16="http://schemas.microsoft.com/office/drawing/2014/main" xmlns="" id="{BF58BE99-C908-7F22-32AB-E47F88FD4D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0587" y="2048521"/>
              <a:ext cx="588143" cy="575617"/>
            </a:xfrm>
            <a:prstGeom prst="ellipse">
              <a:avLst/>
            </a:prstGeom>
            <a:solidFill>
              <a:srgbClr val="FFFF99"/>
            </a:solidFill>
            <a:ln w="9525">
              <a:pattFill prst="pct30">
                <a:fgClr>
                  <a:schemeClr val="hlink"/>
                </a:fgClr>
                <a:bgClr>
                  <a:srgbClr val="FFFF66"/>
                </a:bgClr>
              </a:patt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3445" name="Oval 54">
              <a:extLst>
                <a:ext uri="{FF2B5EF4-FFF2-40B4-BE49-F238E27FC236}">
                  <a16:creationId xmlns:a16="http://schemas.microsoft.com/office/drawing/2014/main" xmlns="" id="{A818FA9A-CFF2-0B34-02B4-7B3C587691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4149" y="2450467"/>
              <a:ext cx="575073" cy="532446"/>
            </a:xfrm>
            <a:prstGeom prst="ellipse">
              <a:avLst/>
            </a:prstGeom>
            <a:solidFill>
              <a:srgbClr val="FFFFCC"/>
            </a:solidFill>
            <a:ln w="9525">
              <a:pattFill prst="pct30">
                <a:fgClr>
                  <a:schemeClr val="hlink"/>
                </a:fgClr>
                <a:bgClr>
                  <a:srgbClr val="FFFF66"/>
                </a:bgClr>
              </a:patt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3446" name="Text Box 55">
              <a:extLst>
                <a:ext uri="{FF2B5EF4-FFF2-40B4-BE49-F238E27FC236}">
                  <a16:creationId xmlns:a16="http://schemas.microsoft.com/office/drawing/2014/main" xmlns="" id="{686BA4E5-3944-3A04-B283-C2F8FE47F0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2800349" y="4881247"/>
              <a:ext cx="402877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1800" b="1">
                  <a:latin typeface="Comic Sans MS" panose="030F0702030302020204" pitchFamily="66" charset="0"/>
                </a:rPr>
                <a:t>Day of the Estrous Cycle</a:t>
              </a:r>
            </a:p>
          </p:txBody>
        </p:sp>
        <p:sp>
          <p:nvSpPr>
            <p:cNvPr id="103447" name="Text Box 56">
              <a:extLst>
                <a:ext uri="{FF2B5EF4-FFF2-40B4-BE49-F238E27FC236}">
                  <a16:creationId xmlns:a16="http://schemas.microsoft.com/office/drawing/2014/main" xmlns="" id="{E9AEA252-A914-227F-4EBD-EB65A6D13B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3017837" y="2989807"/>
              <a:ext cx="110276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000" b="1">
                  <a:latin typeface="Comic Sans MS" panose="030F0702030302020204" pitchFamily="66" charset="0"/>
                </a:rPr>
                <a:t>Growth</a:t>
              </a:r>
            </a:p>
          </p:txBody>
        </p:sp>
        <p:sp>
          <p:nvSpPr>
            <p:cNvPr id="103448" name="Text Box 57">
              <a:extLst>
                <a:ext uri="{FF2B5EF4-FFF2-40B4-BE49-F238E27FC236}">
                  <a16:creationId xmlns:a16="http://schemas.microsoft.com/office/drawing/2014/main" xmlns="" id="{76E26CD4-3687-8068-4292-953F226983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5775325" y="3008857"/>
              <a:ext cx="160269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000" b="1">
                  <a:latin typeface="Comic Sans MS" panose="030F0702030302020204" pitchFamily="66" charset="0"/>
                </a:rPr>
                <a:t>Regression</a:t>
              </a:r>
            </a:p>
          </p:txBody>
        </p:sp>
        <p:sp>
          <p:nvSpPr>
            <p:cNvPr id="103449" name="AutoShape 62">
              <a:extLst>
                <a:ext uri="{FF2B5EF4-FFF2-40B4-BE49-F238E27FC236}">
                  <a16:creationId xmlns:a16="http://schemas.microsoft.com/office/drawing/2014/main" xmlns="" id="{26FB7159-4E6A-7E70-9180-A03104C5DE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283322">
              <a:off x="1469878" y="2899380"/>
              <a:ext cx="748302" cy="287537"/>
            </a:xfrm>
            <a:custGeom>
              <a:avLst/>
              <a:gdLst>
                <a:gd name="T0" fmla="*/ 2147483646 w 21600"/>
                <a:gd name="T1" fmla="*/ 0 h 21600"/>
                <a:gd name="T2" fmla="*/ 0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03450" name="Text Box 64">
              <a:extLst>
                <a:ext uri="{FF2B5EF4-FFF2-40B4-BE49-F238E27FC236}">
                  <a16:creationId xmlns:a16="http://schemas.microsoft.com/office/drawing/2014/main" xmlns="" id="{8F56C499-C77A-EEED-7A1D-D8E19EE4C6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858838" y="1749969"/>
              <a:ext cx="143114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000" b="1">
                  <a:latin typeface="Comic Sans MS" panose="030F0702030302020204" pitchFamily="66" charset="0"/>
                </a:rPr>
                <a:t>Ovulation</a:t>
              </a:r>
            </a:p>
          </p:txBody>
        </p:sp>
      </p:grp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EFF0EA06-19D3-74F2-AD27-8A20A458DAD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4EFB788-4C41-430F-828C-1EB189562259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34653795"/>
      </p:ext>
    </p:extLst>
  </p:cSld>
  <p:clrMapOvr>
    <a:masterClrMapping/>
  </p:clrMapOvr>
  <p:transition spd="slow">
    <p:push dir="r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3 Slayt Numarası Yer Tutucusu">
            <a:extLst>
              <a:ext uri="{FF2B5EF4-FFF2-40B4-BE49-F238E27FC236}">
                <a16:creationId xmlns:a16="http://schemas.microsoft.com/office/drawing/2014/main" xmlns="" id="{0E038A49-4C70-E840-F174-839EBBEBA3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1FB9BE6-9BB7-4FF6-8DEE-E4A589EE0CDE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102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04451" name="4 Altbilgi Yer Tutucusu">
            <a:extLst>
              <a:ext uri="{FF2B5EF4-FFF2-40B4-BE49-F238E27FC236}">
                <a16:creationId xmlns:a16="http://schemas.microsoft.com/office/drawing/2014/main" xmlns="" id="{DC6A83AE-1EB4-E923-EAF2-C37512DE6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50242" name="Rectangle 2">
            <a:extLst>
              <a:ext uri="{FF2B5EF4-FFF2-40B4-BE49-F238E27FC236}">
                <a16:creationId xmlns:a16="http://schemas.microsoft.com/office/drawing/2014/main" xmlns="" id="{B5DD7592-3978-FF44-C8A2-6385F338BA6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Folliküler Dalgalar	</a:t>
            </a:r>
          </a:p>
        </p:txBody>
      </p:sp>
      <p:grpSp>
        <p:nvGrpSpPr>
          <p:cNvPr id="104453" name="Grup 1">
            <a:extLst>
              <a:ext uri="{FF2B5EF4-FFF2-40B4-BE49-F238E27FC236}">
                <a16:creationId xmlns:a16="http://schemas.microsoft.com/office/drawing/2014/main" xmlns="" id="{07A32AC1-17BF-FBB5-A866-1596D754BF22}"/>
              </a:ext>
            </a:extLst>
          </p:cNvPr>
          <p:cNvGrpSpPr>
            <a:grpSpLocks/>
          </p:cNvGrpSpPr>
          <p:nvPr/>
        </p:nvGrpSpPr>
        <p:grpSpPr bwMode="auto">
          <a:xfrm>
            <a:off x="2598738" y="1817689"/>
            <a:ext cx="7459662" cy="3455987"/>
            <a:chOff x="1074738" y="1817688"/>
            <a:chExt cx="7459662" cy="3455987"/>
          </a:xfrm>
        </p:grpSpPr>
        <p:grpSp>
          <p:nvGrpSpPr>
            <p:cNvPr id="104454" name="Group 2">
              <a:extLst>
                <a:ext uri="{FF2B5EF4-FFF2-40B4-BE49-F238E27FC236}">
                  <a16:creationId xmlns:a16="http://schemas.microsoft.com/office/drawing/2014/main" xmlns="" id="{A3149094-FCAE-9DCC-DBCA-0A22740339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9375" y="4425950"/>
              <a:ext cx="6596063" cy="465138"/>
              <a:chOff x="1037" y="3044"/>
              <a:chExt cx="3675" cy="293"/>
            </a:xfrm>
          </p:grpSpPr>
          <p:sp>
            <p:nvSpPr>
              <p:cNvPr id="104515" name="Line 3">
                <a:extLst>
                  <a:ext uri="{FF2B5EF4-FFF2-40B4-BE49-F238E27FC236}">
                    <a16:creationId xmlns:a16="http://schemas.microsoft.com/office/drawing/2014/main" xmlns="" id="{99C0BBF2-08B2-754E-6074-D04FBFEEEA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0" y="3044"/>
                <a:ext cx="366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4516" name="Line 4">
                <a:extLst>
                  <a:ext uri="{FF2B5EF4-FFF2-40B4-BE49-F238E27FC236}">
                    <a16:creationId xmlns:a16="http://schemas.microsoft.com/office/drawing/2014/main" xmlns="" id="{F2481F09-B010-4B3D-0869-CD5BF0DAD3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0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4517" name="Line 5">
                <a:extLst>
                  <a:ext uri="{FF2B5EF4-FFF2-40B4-BE49-F238E27FC236}">
                    <a16:creationId xmlns:a16="http://schemas.microsoft.com/office/drawing/2014/main" xmlns="" id="{3C6F6C5E-47EF-57E6-F332-017BD5064D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12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4518" name="Line 6">
                <a:extLst>
                  <a:ext uri="{FF2B5EF4-FFF2-40B4-BE49-F238E27FC236}">
                    <a16:creationId xmlns:a16="http://schemas.microsoft.com/office/drawing/2014/main" xmlns="" id="{C62F8B95-73D2-9105-34B2-D4106622F3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8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4519" name="Line 7">
                <a:extLst>
                  <a:ext uri="{FF2B5EF4-FFF2-40B4-BE49-F238E27FC236}">
                    <a16:creationId xmlns:a16="http://schemas.microsoft.com/office/drawing/2014/main" xmlns="" id="{8B488EE5-7B37-5955-3A23-E7A2B21E72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0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4520" name="Line 8">
                <a:extLst>
                  <a:ext uri="{FF2B5EF4-FFF2-40B4-BE49-F238E27FC236}">
                    <a16:creationId xmlns:a16="http://schemas.microsoft.com/office/drawing/2014/main" xmlns="" id="{20A521C0-37B5-5FF0-2826-19C9558D9D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86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4521" name="Line 9">
                <a:extLst>
                  <a:ext uri="{FF2B5EF4-FFF2-40B4-BE49-F238E27FC236}">
                    <a16:creationId xmlns:a16="http://schemas.microsoft.com/office/drawing/2014/main" xmlns="" id="{54F9204F-F6EA-88A9-1F9B-89D7283DB6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8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4522" name="Line 10">
                <a:extLst>
                  <a:ext uri="{FF2B5EF4-FFF2-40B4-BE49-F238E27FC236}">
                    <a16:creationId xmlns:a16="http://schemas.microsoft.com/office/drawing/2014/main" xmlns="" id="{C7AEF8BB-2D1A-2EBC-978D-11F4EA9356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04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4523" name="Line 11">
                <a:extLst>
                  <a:ext uri="{FF2B5EF4-FFF2-40B4-BE49-F238E27FC236}">
                    <a16:creationId xmlns:a16="http://schemas.microsoft.com/office/drawing/2014/main" xmlns="" id="{E84580FE-4CFD-B61F-EAA5-111A097AFB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6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4524" name="Line 12">
                <a:extLst>
                  <a:ext uri="{FF2B5EF4-FFF2-40B4-BE49-F238E27FC236}">
                    <a16:creationId xmlns:a16="http://schemas.microsoft.com/office/drawing/2014/main" xmlns="" id="{103C6B5C-62B4-8C1A-C047-BDFDEFCB90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22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4525" name="Line 13">
                <a:extLst>
                  <a:ext uri="{FF2B5EF4-FFF2-40B4-BE49-F238E27FC236}">
                    <a16:creationId xmlns:a16="http://schemas.microsoft.com/office/drawing/2014/main" xmlns="" id="{D9C9A7EB-2E6E-19B7-6FCB-E440CD401E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84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4526" name="Line 14">
                <a:extLst>
                  <a:ext uri="{FF2B5EF4-FFF2-40B4-BE49-F238E27FC236}">
                    <a16:creationId xmlns:a16="http://schemas.microsoft.com/office/drawing/2014/main" xmlns="" id="{B4EC55B3-CFC1-3689-D3A9-0ECBF591FE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40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4527" name="Line 15">
                <a:extLst>
                  <a:ext uri="{FF2B5EF4-FFF2-40B4-BE49-F238E27FC236}">
                    <a16:creationId xmlns:a16="http://schemas.microsoft.com/office/drawing/2014/main" xmlns="" id="{CD2B40AD-E487-0AE8-C654-8322DDE1E1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2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4528" name="Line 16">
                <a:extLst>
                  <a:ext uri="{FF2B5EF4-FFF2-40B4-BE49-F238E27FC236}">
                    <a16:creationId xmlns:a16="http://schemas.microsoft.com/office/drawing/2014/main" xmlns="" id="{F1A064D6-20FE-D99C-00D5-B68A422C4C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59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4529" name="Line 17">
                <a:extLst>
                  <a:ext uri="{FF2B5EF4-FFF2-40B4-BE49-F238E27FC236}">
                    <a16:creationId xmlns:a16="http://schemas.microsoft.com/office/drawing/2014/main" xmlns="" id="{3057D030-E857-C2D5-6940-C6EAEE9E67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21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4530" name="Line 18">
                <a:extLst>
                  <a:ext uri="{FF2B5EF4-FFF2-40B4-BE49-F238E27FC236}">
                    <a16:creationId xmlns:a16="http://schemas.microsoft.com/office/drawing/2014/main" xmlns="" id="{DAEE26BD-7EE0-2863-9164-6AA50F2900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77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4531" name="Line 19">
                <a:extLst>
                  <a:ext uri="{FF2B5EF4-FFF2-40B4-BE49-F238E27FC236}">
                    <a16:creationId xmlns:a16="http://schemas.microsoft.com/office/drawing/2014/main" xmlns="" id="{3A8B6796-9F32-96AE-FA12-455852A72C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39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4532" name="Line 20">
                <a:extLst>
                  <a:ext uri="{FF2B5EF4-FFF2-40B4-BE49-F238E27FC236}">
                    <a16:creationId xmlns:a16="http://schemas.microsoft.com/office/drawing/2014/main" xmlns="" id="{0AC2599C-1646-E7FE-574A-70AF91E94C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95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4533" name="Line 21">
                <a:extLst>
                  <a:ext uri="{FF2B5EF4-FFF2-40B4-BE49-F238E27FC236}">
                    <a16:creationId xmlns:a16="http://schemas.microsoft.com/office/drawing/2014/main" xmlns="" id="{C81A38C2-86AF-E166-932F-C0A2483AAA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57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4534" name="Line 22">
                <a:extLst>
                  <a:ext uri="{FF2B5EF4-FFF2-40B4-BE49-F238E27FC236}">
                    <a16:creationId xmlns:a16="http://schemas.microsoft.com/office/drawing/2014/main" xmlns="" id="{BBBF582C-510C-9872-FE1C-B3923DA868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13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4535" name="Line 23">
                <a:extLst>
                  <a:ext uri="{FF2B5EF4-FFF2-40B4-BE49-F238E27FC236}">
                    <a16:creationId xmlns:a16="http://schemas.microsoft.com/office/drawing/2014/main" xmlns="" id="{E8D56112-53E9-F31E-797D-788656FE22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75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4536" name="Line 24">
                <a:extLst>
                  <a:ext uri="{FF2B5EF4-FFF2-40B4-BE49-F238E27FC236}">
                    <a16:creationId xmlns:a16="http://schemas.microsoft.com/office/drawing/2014/main" xmlns="" id="{C8E2CD08-C845-48DB-CB2F-D2C7343D84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1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4537" name="Line 25">
                <a:extLst>
                  <a:ext uri="{FF2B5EF4-FFF2-40B4-BE49-F238E27FC236}">
                    <a16:creationId xmlns:a16="http://schemas.microsoft.com/office/drawing/2014/main" xmlns="" id="{6E78C111-98EA-0ED4-A547-A4439A5E9D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93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4538" name="Line 26">
                <a:extLst>
                  <a:ext uri="{FF2B5EF4-FFF2-40B4-BE49-F238E27FC236}">
                    <a16:creationId xmlns:a16="http://schemas.microsoft.com/office/drawing/2014/main" xmlns="" id="{2F3F9399-2F58-E198-0AE1-0FF598629B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49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4539" name="Line 27">
                <a:extLst>
                  <a:ext uri="{FF2B5EF4-FFF2-40B4-BE49-F238E27FC236}">
                    <a16:creationId xmlns:a16="http://schemas.microsoft.com/office/drawing/2014/main" xmlns="" id="{3CDEF000-CB49-6AC3-ACDD-0942DE8B52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11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4540" name="Rectangle 28">
                <a:extLst>
                  <a:ext uri="{FF2B5EF4-FFF2-40B4-BE49-F238E27FC236}">
                    <a16:creationId xmlns:a16="http://schemas.microsoft.com/office/drawing/2014/main" xmlns="" id="{38E144C1-5873-9F8E-AF6C-7106E08108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7" y="3164"/>
                <a:ext cx="7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0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4541" name="Rectangle 29">
                <a:extLst>
                  <a:ext uri="{FF2B5EF4-FFF2-40B4-BE49-F238E27FC236}">
                    <a16:creationId xmlns:a16="http://schemas.microsoft.com/office/drawing/2014/main" xmlns="" id="{93B19F77-D118-D6FB-C86A-3498F1552E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5" y="3164"/>
                <a:ext cx="7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2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4542" name="Rectangle 30">
                <a:extLst>
                  <a:ext uri="{FF2B5EF4-FFF2-40B4-BE49-F238E27FC236}">
                    <a16:creationId xmlns:a16="http://schemas.microsoft.com/office/drawing/2014/main" xmlns="" id="{8C0A5A78-CC82-9C16-E365-9139C79AC0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3" y="3164"/>
                <a:ext cx="7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4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4543" name="Rectangle 31">
                <a:extLst>
                  <a:ext uri="{FF2B5EF4-FFF2-40B4-BE49-F238E27FC236}">
                    <a16:creationId xmlns:a16="http://schemas.microsoft.com/office/drawing/2014/main" xmlns="" id="{4C77DDD8-5691-AD07-69AA-6668000F2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164"/>
                <a:ext cx="7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6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4544" name="Rectangle 32">
                <a:extLst>
                  <a:ext uri="{FF2B5EF4-FFF2-40B4-BE49-F238E27FC236}">
                    <a16:creationId xmlns:a16="http://schemas.microsoft.com/office/drawing/2014/main" xmlns="" id="{44B3D724-3365-56BD-E107-A9091D6919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9" y="3164"/>
                <a:ext cx="7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8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4545" name="Rectangle 33">
                <a:extLst>
                  <a:ext uri="{FF2B5EF4-FFF2-40B4-BE49-F238E27FC236}">
                    <a16:creationId xmlns:a16="http://schemas.microsoft.com/office/drawing/2014/main" xmlns="" id="{4AAD8B6C-5E85-4452-F668-BCA4475682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1" y="3164"/>
                <a:ext cx="15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10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4546" name="Rectangle 34">
                <a:extLst>
                  <a:ext uri="{FF2B5EF4-FFF2-40B4-BE49-F238E27FC236}">
                    <a16:creationId xmlns:a16="http://schemas.microsoft.com/office/drawing/2014/main" xmlns="" id="{483ECB10-0ABB-C9FC-C011-E6771636E4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6" y="3164"/>
                <a:ext cx="15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12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4547" name="Rectangle 35">
                <a:extLst>
                  <a:ext uri="{FF2B5EF4-FFF2-40B4-BE49-F238E27FC236}">
                    <a16:creationId xmlns:a16="http://schemas.microsoft.com/office/drawing/2014/main" xmlns="" id="{26BDDDB5-BF50-5B69-93BC-061EF78903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4" y="3164"/>
                <a:ext cx="15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14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4548" name="Rectangle 36">
                <a:extLst>
                  <a:ext uri="{FF2B5EF4-FFF2-40B4-BE49-F238E27FC236}">
                    <a16:creationId xmlns:a16="http://schemas.microsoft.com/office/drawing/2014/main" xmlns="" id="{09A13BAF-82F6-2B3B-670C-17190AFD45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3164"/>
                <a:ext cx="15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16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4549" name="Rectangle 37">
                <a:extLst>
                  <a:ext uri="{FF2B5EF4-FFF2-40B4-BE49-F238E27FC236}">
                    <a16:creationId xmlns:a16="http://schemas.microsoft.com/office/drawing/2014/main" xmlns="" id="{46B8DB54-80A5-5610-339C-CF5F614A5F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0" y="3164"/>
                <a:ext cx="15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18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4550" name="Rectangle 38">
                <a:extLst>
                  <a:ext uri="{FF2B5EF4-FFF2-40B4-BE49-F238E27FC236}">
                    <a16:creationId xmlns:a16="http://schemas.microsoft.com/office/drawing/2014/main" xmlns="" id="{B69F051F-CB5C-A8C7-B716-1B609C413A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8" y="3164"/>
                <a:ext cx="15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20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4551" name="Rectangle 39">
                <a:extLst>
                  <a:ext uri="{FF2B5EF4-FFF2-40B4-BE49-F238E27FC236}">
                    <a16:creationId xmlns:a16="http://schemas.microsoft.com/office/drawing/2014/main" xmlns="" id="{01438228-C69F-95E4-836D-83EF7EE1FC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2" y="3164"/>
                <a:ext cx="7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0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04455" name="Rectangle 40">
              <a:extLst>
                <a:ext uri="{FF2B5EF4-FFF2-40B4-BE49-F238E27FC236}">
                  <a16:creationId xmlns:a16="http://schemas.microsoft.com/office/drawing/2014/main" xmlns="" id="{D2F1546B-3697-50C4-07C8-4DD0792B2D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738" y="2771775"/>
              <a:ext cx="657225" cy="1592263"/>
            </a:xfrm>
            <a:prstGeom prst="rect">
              <a:avLst/>
            </a:prstGeom>
            <a:gradFill rotWithShape="0">
              <a:gsLst>
                <a:gs pos="0">
                  <a:srgbClr val="FF6699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4456" name="Rectangle 41">
              <a:extLst>
                <a:ext uri="{FF2B5EF4-FFF2-40B4-BE49-F238E27FC236}">
                  <a16:creationId xmlns:a16="http://schemas.microsoft.com/office/drawing/2014/main" xmlns="" id="{80E5E6D9-3713-D44A-4E78-9F33E6E1BA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0300" y="2771775"/>
              <a:ext cx="657225" cy="1592263"/>
            </a:xfrm>
            <a:prstGeom prst="rect">
              <a:avLst/>
            </a:prstGeom>
            <a:gradFill rotWithShape="0">
              <a:gsLst>
                <a:gs pos="0">
                  <a:srgbClr val="FF6699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4457" name="Text Box 42">
              <a:extLst>
                <a:ext uri="{FF2B5EF4-FFF2-40B4-BE49-F238E27FC236}">
                  <a16:creationId xmlns:a16="http://schemas.microsoft.com/office/drawing/2014/main" xmlns="" id="{B84608DA-2E51-3748-DADC-C3B39E2344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727869" y="3298032"/>
              <a:ext cx="119538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400">
                  <a:latin typeface="Comic Sans MS" panose="030F0702030302020204" pitchFamily="66" charset="0"/>
                </a:rPr>
                <a:t>Estrus</a:t>
              </a:r>
            </a:p>
          </p:txBody>
        </p:sp>
        <p:sp>
          <p:nvSpPr>
            <p:cNvPr id="104458" name="Text Box 43">
              <a:extLst>
                <a:ext uri="{FF2B5EF4-FFF2-40B4-BE49-F238E27FC236}">
                  <a16:creationId xmlns:a16="http://schemas.microsoft.com/office/drawing/2014/main" xmlns="" id="{CD129FF9-1429-84AF-C939-B709C1C4E3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7166769" y="3298032"/>
              <a:ext cx="119538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400">
                  <a:latin typeface="Comic Sans MS" panose="030F0702030302020204" pitchFamily="66" charset="0"/>
                </a:rPr>
                <a:t>Estrus</a:t>
              </a:r>
            </a:p>
          </p:txBody>
        </p:sp>
        <p:sp>
          <p:nvSpPr>
            <p:cNvPr id="104459" name="AutoShape 44">
              <a:extLst>
                <a:ext uri="{FF2B5EF4-FFF2-40B4-BE49-F238E27FC236}">
                  <a16:creationId xmlns:a16="http://schemas.microsoft.com/office/drawing/2014/main" xmlns="" id="{F1C049DE-68C8-398A-F446-DECFA1305E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875" y="2135188"/>
              <a:ext cx="544513" cy="584200"/>
            </a:xfrm>
            <a:prstGeom prst="irregularSeal1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4460" name="AutoShape 45">
              <a:extLst>
                <a:ext uri="{FF2B5EF4-FFF2-40B4-BE49-F238E27FC236}">
                  <a16:creationId xmlns:a16="http://schemas.microsoft.com/office/drawing/2014/main" xmlns="" id="{F154A5FD-0022-3F42-7AF7-26ADC5B793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9888" y="2135188"/>
              <a:ext cx="544512" cy="584200"/>
            </a:xfrm>
            <a:prstGeom prst="irregularSeal1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4461" name="Line 46">
              <a:extLst>
                <a:ext uri="{FF2B5EF4-FFF2-40B4-BE49-F238E27FC236}">
                  <a16:creationId xmlns:a16="http://schemas.microsoft.com/office/drawing/2014/main" xmlns="" id="{3320A61F-9F85-69EE-A396-4538EDFB37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9588" y="4298950"/>
              <a:ext cx="115887" cy="23813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62" name="Line 47">
              <a:extLst>
                <a:ext uri="{FF2B5EF4-FFF2-40B4-BE49-F238E27FC236}">
                  <a16:creationId xmlns:a16="http://schemas.microsoft.com/office/drawing/2014/main" xmlns="" id="{29EDABE6-17AD-0747-0645-338701791F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5475" y="4322763"/>
              <a:ext cx="130175" cy="2381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63" name="Line 48">
              <a:extLst>
                <a:ext uri="{FF2B5EF4-FFF2-40B4-BE49-F238E27FC236}">
                  <a16:creationId xmlns:a16="http://schemas.microsoft.com/office/drawing/2014/main" xmlns="" id="{B3D31A66-56AF-3809-84D4-5DA3226B02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25650" y="4346575"/>
              <a:ext cx="130175" cy="11113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64" name="Line 49">
              <a:extLst>
                <a:ext uri="{FF2B5EF4-FFF2-40B4-BE49-F238E27FC236}">
                  <a16:creationId xmlns:a16="http://schemas.microsoft.com/office/drawing/2014/main" xmlns="" id="{2498E70F-557F-A1F9-A158-7833E46939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55825" y="4346575"/>
              <a:ext cx="115888" cy="11113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65" name="Line 50">
              <a:extLst>
                <a:ext uri="{FF2B5EF4-FFF2-40B4-BE49-F238E27FC236}">
                  <a16:creationId xmlns:a16="http://schemas.microsoft.com/office/drawing/2014/main" xmlns="" id="{710B24F6-E69B-C99C-10E7-151157F689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1713" y="4346575"/>
              <a:ext cx="130175" cy="11113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66" name="Line 51">
              <a:extLst>
                <a:ext uri="{FF2B5EF4-FFF2-40B4-BE49-F238E27FC236}">
                  <a16:creationId xmlns:a16="http://schemas.microsoft.com/office/drawing/2014/main" xmlns="" id="{73B87AEF-ED16-A034-2D4E-14C54A6A9B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1888" y="4286250"/>
              <a:ext cx="115887" cy="71438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67" name="Line 52">
              <a:extLst>
                <a:ext uri="{FF2B5EF4-FFF2-40B4-BE49-F238E27FC236}">
                  <a16:creationId xmlns:a16="http://schemas.microsoft.com/office/drawing/2014/main" xmlns="" id="{0851E021-2765-1057-BBBA-1653A8E57F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17775" y="4227513"/>
              <a:ext cx="130175" cy="58737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68" name="Line 53">
              <a:extLst>
                <a:ext uri="{FF2B5EF4-FFF2-40B4-BE49-F238E27FC236}">
                  <a16:creationId xmlns:a16="http://schemas.microsoft.com/office/drawing/2014/main" xmlns="" id="{E5DD02A1-D22E-01FF-DD55-5C5AC4BF75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47950" y="4071938"/>
              <a:ext cx="130175" cy="155575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69" name="Line 54">
              <a:extLst>
                <a:ext uri="{FF2B5EF4-FFF2-40B4-BE49-F238E27FC236}">
                  <a16:creationId xmlns:a16="http://schemas.microsoft.com/office/drawing/2014/main" xmlns="" id="{0D155ADE-59BB-1B22-974A-6B22CE7B18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78125" y="4024313"/>
              <a:ext cx="115888" cy="47625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70" name="Line 55">
              <a:extLst>
                <a:ext uri="{FF2B5EF4-FFF2-40B4-BE49-F238E27FC236}">
                  <a16:creationId xmlns:a16="http://schemas.microsoft.com/office/drawing/2014/main" xmlns="" id="{BF51032E-1A84-92D5-715E-693280D10B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94013" y="3857625"/>
              <a:ext cx="130175" cy="166688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71" name="Line 56">
              <a:extLst>
                <a:ext uri="{FF2B5EF4-FFF2-40B4-BE49-F238E27FC236}">
                  <a16:creationId xmlns:a16="http://schemas.microsoft.com/office/drawing/2014/main" xmlns="" id="{EB53EC80-68E4-D6AA-1747-2D8B9A68D5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24188" y="3808413"/>
              <a:ext cx="115887" cy="4921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72" name="Line 57">
              <a:extLst>
                <a:ext uri="{FF2B5EF4-FFF2-40B4-BE49-F238E27FC236}">
                  <a16:creationId xmlns:a16="http://schemas.microsoft.com/office/drawing/2014/main" xmlns="" id="{5CA7C837-6DE9-8A7E-B7C6-3A103D7C84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40075" y="3594100"/>
              <a:ext cx="130175" cy="214313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73" name="Line 58">
              <a:extLst>
                <a:ext uri="{FF2B5EF4-FFF2-40B4-BE49-F238E27FC236}">
                  <a16:creationId xmlns:a16="http://schemas.microsoft.com/office/drawing/2014/main" xmlns="" id="{4A6D53F4-30EB-4789-D661-DAEAB78486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70250" y="3533775"/>
              <a:ext cx="130175" cy="60325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74" name="Line 59">
              <a:extLst>
                <a:ext uri="{FF2B5EF4-FFF2-40B4-BE49-F238E27FC236}">
                  <a16:creationId xmlns:a16="http://schemas.microsoft.com/office/drawing/2014/main" xmlns="" id="{A5EC040C-DED3-2D20-E914-6961837370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0425" y="3355975"/>
              <a:ext cx="115888" cy="17780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75" name="Line 60">
              <a:extLst>
                <a:ext uri="{FF2B5EF4-FFF2-40B4-BE49-F238E27FC236}">
                  <a16:creationId xmlns:a16="http://schemas.microsoft.com/office/drawing/2014/main" xmlns="" id="{B95A5648-D735-C819-372A-D52603F6E9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6313" y="3355975"/>
              <a:ext cx="130175" cy="106363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76" name="Line 61">
              <a:extLst>
                <a:ext uri="{FF2B5EF4-FFF2-40B4-BE49-F238E27FC236}">
                  <a16:creationId xmlns:a16="http://schemas.microsoft.com/office/drawing/2014/main" xmlns="" id="{953DEB3B-1EC3-2451-C8C5-BE9BEB2F17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46488" y="3116263"/>
              <a:ext cx="115887" cy="346075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77" name="Line 62">
              <a:extLst>
                <a:ext uri="{FF2B5EF4-FFF2-40B4-BE49-F238E27FC236}">
                  <a16:creationId xmlns:a16="http://schemas.microsoft.com/office/drawing/2014/main" xmlns="" id="{92FD4003-A912-2B05-4977-9E4E514290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2375" y="3116263"/>
              <a:ext cx="130175" cy="155575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78" name="Line 63">
              <a:extLst>
                <a:ext uri="{FF2B5EF4-FFF2-40B4-BE49-F238E27FC236}">
                  <a16:creationId xmlns:a16="http://schemas.microsoft.com/office/drawing/2014/main" xmlns="" id="{20D66803-DD8A-96DC-1937-050E28AD28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92550" y="3128963"/>
              <a:ext cx="128588" cy="142875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79" name="Line 64">
              <a:extLst>
                <a:ext uri="{FF2B5EF4-FFF2-40B4-BE49-F238E27FC236}">
                  <a16:creationId xmlns:a16="http://schemas.microsoft.com/office/drawing/2014/main" xmlns="" id="{60C6F2EB-58B5-1CAA-C874-3F27776BF0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21138" y="3081338"/>
              <a:ext cx="117475" cy="47625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80" name="Line 65">
              <a:extLst>
                <a:ext uri="{FF2B5EF4-FFF2-40B4-BE49-F238E27FC236}">
                  <a16:creationId xmlns:a16="http://schemas.microsoft.com/office/drawing/2014/main" xmlns="" id="{BF42E5F2-C7F8-8DF8-CC5D-25053791FB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8613" y="3081338"/>
              <a:ext cx="130175" cy="1111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81" name="Line 66">
              <a:extLst>
                <a:ext uri="{FF2B5EF4-FFF2-40B4-BE49-F238E27FC236}">
                  <a16:creationId xmlns:a16="http://schemas.microsoft.com/office/drawing/2014/main" xmlns="" id="{1389D7B6-CFD8-430E-0F26-01DE27C430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68788" y="3021013"/>
              <a:ext cx="117475" cy="71437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82" name="Line 67">
              <a:extLst>
                <a:ext uri="{FF2B5EF4-FFF2-40B4-BE49-F238E27FC236}">
                  <a16:creationId xmlns:a16="http://schemas.microsoft.com/office/drawing/2014/main" xmlns="" id="{B6CF3455-7666-3685-5A6E-4F88C32265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86263" y="2997200"/>
              <a:ext cx="130175" cy="23813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83" name="Line 68">
              <a:extLst>
                <a:ext uri="{FF2B5EF4-FFF2-40B4-BE49-F238E27FC236}">
                  <a16:creationId xmlns:a16="http://schemas.microsoft.com/office/drawing/2014/main" xmlns="" id="{BDE1B87E-5E56-50A8-90AF-1A45A1B454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16438" y="2878138"/>
              <a:ext cx="130175" cy="11906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84" name="Line 69">
              <a:extLst>
                <a:ext uri="{FF2B5EF4-FFF2-40B4-BE49-F238E27FC236}">
                  <a16:creationId xmlns:a16="http://schemas.microsoft.com/office/drawing/2014/main" xmlns="" id="{BA25AF8B-3159-C878-EE7A-85B10EE8E3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6613" y="2878138"/>
              <a:ext cx="115887" cy="8255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85" name="Line 70">
              <a:extLst>
                <a:ext uri="{FF2B5EF4-FFF2-40B4-BE49-F238E27FC236}">
                  <a16:creationId xmlns:a16="http://schemas.microsoft.com/office/drawing/2014/main" xmlns="" id="{A0FD8708-2F0B-2BEB-4402-9594C65F12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2500" y="2806700"/>
              <a:ext cx="130175" cy="153988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86" name="Line 71">
              <a:extLst>
                <a:ext uri="{FF2B5EF4-FFF2-40B4-BE49-F238E27FC236}">
                  <a16:creationId xmlns:a16="http://schemas.microsoft.com/office/drawing/2014/main" xmlns="" id="{118000A0-7118-47A3-C946-25D8BAEA41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92675" y="2794000"/>
              <a:ext cx="115888" cy="1270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87" name="Line 72">
              <a:extLst>
                <a:ext uri="{FF2B5EF4-FFF2-40B4-BE49-F238E27FC236}">
                  <a16:creationId xmlns:a16="http://schemas.microsoft.com/office/drawing/2014/main" xmlns="" id="{09DBFF62-6F04-D848-6B26-EAFE35BE81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08563" y="2757488"/>
              <a:ext cx="130175" cy="3651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88" name="Line 73">
              <a:extLst>
                <a:ext uri="{FF2B5EF4-FFF2-40B4-BE49-F238E27FC236}">
                  <a16:creationId xmlns:a16="http://schemas.microsoft.com/office/drawing/2014/main" xmlns="" id="{ACC54893-43C5-C2D5-1B83-4755BF0B33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38738" y="2746375"/>
              <a:ext cx="130175" cy="11113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89" name="Line 74">
              <a:extLst>
                <a:ext uri="{FF2B5EF4-FFF2-40B4-BE49-F238E27FC236}">
                  <a16:creationId xmlns:a16="http://schemas.microsoft.com/office/drawing/2014/main" xmlns="" id="{7222D529-B248-B6CF-61C5-01A055A697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68913" y="2579688"/>
              <a:ext cx="115887" cy="166687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90" name="Line 75">
              <a:extLst>
                <a:ext uri="{FF2B5EF4-FFF2-40B4-BE49-F238E27FC236}">
                  <a16:creationId xmlns:a16="http://schemas.microsoft.com/office/drawing/2014/main" xmlns="" id="{6B3B2642-B2E2-4DBD-2D79-5D361F1182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84800" y="2579688"/>
              <a:ext cx="130175" cy="8255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91" name="Line 76">
              <a:extLst>
                <a:ext uri="{FF2B5EF4-FFF2-40B4-BE49-F238E27FC236}">
                  <a16:creationId xmlns:a16="http://schemas.microsoft.com/office/drawing/2014/main" xmlns="" id="{6DAABD2E-33B6-D285-9E4E-5526177579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14975" y="2495550"/>
              <a:ext cx="115888" cy="166688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92" name="Line 77">
              <a:extLst>
                <a:ext uri="{FF2B5EF4-FFF2-40B4-BE49-F238E27FC236}">
                  <a16:creationId xmlns:a16="http://schemas.microsoft.com/office/drawing/2014/main" xmlns="" id="{30AAAA05-2C60-51B4-FAB0-DC6D891B09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30863" y="2495550"/>
              <a:ext cx="130175" cy="274638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93" name="Line 78">
              <a:extLst>
                <a:ext uri="{FF2B5EF4-FFF2-40B4-BE49-F238E27FC236}">
                  <a16:creationId xmlns:a16="http://schemas.microsoft.com/office/drawing/2014/main" xmlns="" id="{FCE03D07-8FE4-7747-61D4-EA9A817CBE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1038" y="2770188"/>
              <a:ext cx="128587" cy="1270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94" name="Line 79">
              <a:extLst>
                <a:ext uri="{FF2B5EF4-FFF2-40B4-BE49-F238E27FC236}">
                  <a16:creationId xmlns:a16="http://schemas.microsoft.com/office/drawing/2014/main" xmlns="" id="{1F5ABA51-53B6-582C-FB67-AE9D39706B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89625" y="2782888"/>
              <a:ext cx="117475" cy="39370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95" name="Line 80">
              <a:extLst>
                <a:ext uri="{FF2B5EF4-FFF2-40B4-BE49-F238E27FC236}">
                  <a16:creationId xmlns:a16="http://schemas.microsoft.com/office/drawing/2014/main" xmlns="" id="{9EE13DD7-0C82-A5E6-3262-53B2DFAD14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07100" y="3176588"/>
              <a:ext cx="130175" cy="238125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96" name="Line 81">
              <a:extLst>
                <a:ext uri="{FF2B5EF4-FFF2-40B4-BE49-F238E27FC236}">
                  <a16:creationId xmlns:a16="http://schemas.microsoft.com/office/drawing/2014/main" xmlns="" id="{5026CAF5-70C1-C7CD-62C9-1B76B5AC6D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37275" y="3414713"/>
              <a:ext cx="115888" cy="287337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97" name="Line 82">
              <a:extLst>
                <a:ext uri="{FF2B5EF4-FFF2-40B4-BE49-F238E27FC236}">
                  <a16:creationId xmlns:a16="http://schemas.microsoft.com/office/drawing/2014/main" xmlns="" id="{B36AD7A3-FC73-6131-A43D-E63AF96884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53163" y="3702050"/>
              <a:ext cx="130175" cy="357188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98" name="Line 83">
              <a:extLst>
                <a:ext uri="{FF2B5EF4-FFF2-40B4-BE49-F238E27FC236}">
                  <a16:creationId xmlns:a16="http://schemas.microsoft.com/office/drawing/2014/main" xmlns="" id="{83F32D84-FDDC-D09C-E546-3D5C08F279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83338" y="4059238"/>
              <a:ext cx="128587" cy="96837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499" name="Line 84">
              <a:extLst>
                <a:ext uri="{FF2B5EF4-FFF2-40B4-BE49-F238E27FC236}">
                  <a16:creationId xmlns:a16="http://schemas.microsoft.com/office/drawing/2014/main" xmlns="" id="{5ABE2EED-A581-5A9E-BD97-EFB5F69C1D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11925" y="4156075"/>
              <a:ext cx="117475" cy="71438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500" name="Line 85">
              <a:extLst>
                <a:ext uri="{FF2B5EF4-FFF2-40B4-BE49-F238E27FC236}">
                  <a16:creationId xmlns:a16="http://schemas.microsoft.com/office/drawing/2014/main" xmlns="" id="{6DDDB1EC-00E6-551C-B526-4309089F46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29400" y="4227513"/>
              <a:ext cx="130175" cy="9525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501" name="Line 86">
              <a:extLst>
                <a:ext uri="{FF2B5EF4-FFF2-40B4-BE49-F238E27FC236}">
                  <a16:creationId xmlns:a16="http://schemas.microsoft.com/office/drawing/2014/main" xmlns="" id="{B70F4675-0905-86C6-7BF0-EBE184075C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59575" y="4322763"/>
              <a:ext cx="115888" cy="47625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4502" name="Oval 87">
              <a:extLst>
                <a:ext uri="{FF2B5EF4-FFF2-40B4-BE49-F238E27FC236}">
                  <a16:creationId xmlns:a16="http://schemas.microsoft.com/office/drawing/2014/main" xmlns="" id="{533346C1-2508-F5A9-5797-108FCF399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0938" y="1968500"/>
              <a:ext cx="596900" cy="542925"/>
            </a:xfrm>
            <a:prstGeom prst="ellipse">
              <a:avLst/>
            </a:prstGeom>
            <a:solidFill>
              <a:srgbClr val="FFFF00"/>
            </a:solidFill>
            <a:ln w="9525">
              <a:pattFill prst="pct30">
                <a:fgClr>
                  <a:schemeClr val="hlink"/>
                </a:fgClr>
                <a:bgClr>
                  <a:srgbClr val="FFFF66"/>
                </a:bgClr>
              </a:patt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4503" name="Oval 88">
              <a:extLst>
                <a:ext uri="{FF2B5EF4-FFF2-40B4-BE49-F238E27FC236}">
                  <a16:creationId xmlns:a16="http://schemas.microsoft.com/office/drawing/2014/main" xmlns="" id="{4AC820D4-EA65-1FC2-0879-B2E2FDB6B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2550" y="2644775"/>
              <a:ext cx="457200" cy="4191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4504" name="AutoShape 89">
              <a:extLst>
                <a:ext uri="{FF2B5EF4-FFF2-40B4-BE49-F238E27FC236}">
                  <a16:creationId xmlns:a16="http://schemas.microsoft.com/office/drawing/2014/main" xmlns="" id="{C274B2BD-638C-D287-DA67-4C19C0BEDF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538" y="3436938"/>
              <a:ext cx="533400" cy="469900"/>
            </a:xfrm>
            <a:prstGeom prst="star32">
              <a:avLst>
                <a:gd name="adj" fmla="val 37500"/>
              </a:avLst>
            </a:prstGeom>
            <a:solidFill>
              <a:srgbClr val="FF00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4505" name="AutoShape 90">
              <a:extLst>
                <a:ext uri="{FF2B5EF4-FFF2-40B4-BE49-F238E27FC236}">
                  <a16:creationId xmlns:a16="http://schemas.microsoft.com/office/drawing/2014/main" xmlns="" id="{CB5D48E5-A2CF-DEAD-D717-207222F13E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2013" y="2987675"/>
              <a:ext cx="533400" cy="482600"/>
            </a:xfrm>
            <a:prstGeom prst="star24">
              <a:avLst>
                <a:gd name="adj" fmla="val 37500"/>
              </a:avLst>
            </a:prstGeom>
            <a:solidFill>
              <a:srgbClr val="FF00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4506" name="Oval 91">
              <a:extLst>
                <a:ext uri="{FF2B5EF4-FFF2-40B4-BE49-F238E27FC236}">
                  <a16:creationId xmlns:a16="http://schemas.microsoft.com/office/drawing/2014/main" xmlns="" id="{DD0E926F-2C10-664C-9063-D10929CD87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7850" y="2265363"/>
              <a:ext cx="495300" cy="444500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4507" name="Oval 92">
              <a:extLst>
                <a:ext uri="{FF2B5EF4-FFF2-40B4-BE49-F238E27FC236}">
                  <a16:creationId xmlns:a16="http://schemas.microsoft.com/office/drawing/2014/main" xmlns="" id="{0633A6B9-1E7D-861E-A8A1-6368C50CB0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1663" y="1817688"/>
              <a:ext cx="647700" cy="571500"/>
            </a:xfrm>
            <a:prstGeom prst="ellipse">
              <a:avLst/>
            </a:prstGeom>
            <a:solidFill>
              <a:srgbClr val="FFFF00"/>
            </a:solidFill>
            <a:ln w="9525">
              <a:pattFill prst="pct30">
                <a:fgClr>
                  <a:schemeClr val="hlink"/>
                </a:fgClr>
                <a:bgClr>
                  <a:srgbClr val="FFFF66"/>
                </a:bgClr>
              </a:patt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4508" name="Oval 93">
              <a:extLst>
                <a:ext uri="{FF2B5EF4-FFF2-40B4-BE49-F238E27FC236}">
                  <a16:creationId xmlns:a16="http://schemas.microsoft.com/office/drawing/2014/main" xmlns="" id="{6F8A18F3-B2D3-A245-2F8A-E3700E771A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2713" y="1854200"/>
              <a:ext cx="647700" cy="571500"/>
            </a:xfrm>
            <a:prstGeom prst="ellipse">
              <a:avLst/>
            </a:prstGeom>
            <a:solidFill>
              <a:srgbClr val="FFFF66"/>
            </a:solidFill>
            <a:ln w="9525">
              <a:pattFill prst="pct30">
                <a:fgClr>
                  <a:schemeClr val="hlink"/>
                </a:fgClr>
                <a:bgClr>
                  <a:srgbClr val="FFFF66"/>
                </a:bgClr>
              </a:patt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4509" name="Oval 94">
              <a:extLst>
                <a:ext uri="{FF2B5EF4-FFF2-40B4-BE49-F238E27FC236}">
                  <a16:creationId xmlns:a16="http://schemas.microsoft.com/office/drawing/2014/main" xmlns="" id="{555D6291-92A2-6941-77FC-8234D21636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0588" y="2116138"/>
              <a:ext cx="571500" cy="508000"/>
            </a:xfrm>
            <a:prstGeom prst="ellipse">
              <a:avLst/>
            </a:prstGeom>
            <a:solidFill>
              <a:srgbClr val="FFFF99"/>
            </a:solidFill>
            <a:ln w="9525">
              <a:pattFill prst="pct30">
                <a:fgClr>
                  <a:schemeClr val="hlink"/>
                </a:fgClr>
                <a:bgClr>
                  <a:srgbClr val="FFFF66"/>
                </a:bgClr>
              </a:patt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4510" name="Oval 95">
              <a:extLst>
                <a:ext uri="{FF2B5EF4-FFF2-40B4-BE49-F238E27FC236}">
                  <a16:creationId xmlns:a16="http://schemas.microsoft.com/office/drawing/2014/main" xmlns="" id="{AA8D204C-8579-A591-D635-C7DE46135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4150" y="2513013"/>
              <a:ext cx="558800" cy="469900"/>
            </a:xfrm>
            <a:prstGeom prst="ellipse">
              <a:avLst/>
            </a:prstGeom>
            <a:solidFill>
              <a:srgbClr val="FFFFCC"/>
            </a:solidFill>
            <a:ln w="9525">
              <a:pattFill prst="pct30">
                <a:fgClr>
                  <a:schemeClr val="hlink"/>
                </a:fgClr>
                <a:bgClr>
                  <a:srgbClr val="FFFF66"/>
                </a:bgClr>
              </a:patt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4511" name="Text Box 96">
              <a:extLst>
                <a:ext uri="{FF2B5EF4-FFF2-40B4-BE49-F238E27FC236}">
                  <a16:creationId xmlns:a16="http://schemas.microsoft.com/office/drawing/2014/main" xmlns="" id="{E387CF2A-E60B-AF1D-7E3F-3899CF0B3C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2800350" y="4906963"/>
              <a:ext cx="3914775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1800" b="1">
                  <a:latin typeface="Comic Sans MS" panose="030F0702030302020204" pitchFamily="66" charset="0"/>
                </a:rPr>
                <a:t>Day of the Estrous Cycle</a:t>
              </a:r>
            </a:p>
          </p:txBody>
        </p:sp>
        <p:sp>
          <p:nvSpPr>
            <p:cNvPr id="104512" name="Text Box 102">
              <a:extLst>
                <a:ext uri="{FF2B5EF4-FFF2-40B4-BE49-F238E27FC236}">
                  <a16:creationId xmlns:a16="http://schemas.microsoft.com/office/drawing/2014/main" xmlns="" id="{A2F93BC8-8406-F58B-21C3-0DCDE207A4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2032000" y="2122488"/>
              <a:ext cx="1071563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000" b="1">
                  <a:latin typeface="Comic Sans MS" panose="030F0702030302020204" pitchFamily="66" charset="0"/>
                </a:rPr>
                <a:t>Growth</a:t>
              </a:r>
            </a:p>
          </p:txBody>
        </p:sp>
        <p:sp>
          <p:nvSpPr>
            <p:cNvPr id="104513" name="Text Box 103">
              <a:extLst>
                <a:ext uri="{FF2B5EF4-FFF2-40B4-BE49-F238E27FC236}">
                  <a16:creationId xmlns:a16="http://schemas.microsoft.com/office/drawing/2014/main" xmlns="" id="{CB6383FE-2CB7-A779-B177-06558BE186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6475413" y="2122488"/>
              <a:ext cx="155733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000" b="1">
                  <a:latin typeface="Comic Sans MS" panose="030F0702030302020204" pitchFamily="66" charset="0"/>
                </a:rPr>
                <a:t>Regression</a:t>
              </a:r>
            </a:p>
          </p:txBody>
        </p:sp>
        <p:sp>
          <p:nvSpPr>
            <p:cNvPr id="104514" name="Text Box 104">
              <a:extLst>
                <a:ext uri="{FF2B5EF4-FFF2-40B4-BE49-F238E27FC236}">
                  <a16:creationId xmlns:a16="http://schemas.microsoft.com/office/drawing/2014/main" xmlns="" id="{C333E29C-7F62-33E2-63C7-1A7A9CB47B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3303588" y="3770313"/>
              <a:ext cx="1711325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1800">
                  <a:solidFill>
                    <a:srgbClr val="0000FF"/>
                  </a:solidFill>
                  <a:latin typeface="Comic Sans MS" panose="030F0702030302020204" pitchFamily="66" charset="0"/>
                </a:rPr>
                <a:t>Progesterone</a:t>
              </a:r>
            </a:p>
          </p:txBody>
        </p:sp>
      </p:grp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FA0AE1EE-4778-B97C-C92F-A426977C9DB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C2EC631-7313-4695-8457-91D2702CDC64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18155056"/>
      </p:ext>
    </p:extLst>
  </p:cSld>
  <p:clrMapOvr>
    <a:masterClrMapping/>
  </p:clrMapOvr>
  <p:transition spd="slow">
    <p:push dir="r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3 Slayt Numarası Yer Tutucusu">
            <a:extLst>
              <a:ext uri="{FF2B5EF4-FFF2-40B4-BE49-F238E27FC236}">
                <a16:creationId xmlns:a16="http://schemas.microsoft.com/office/drawing/2014/main" xmlns="" id="{73F01F61-1D4B-41EC-3D4F-781033F2B6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5AF276D-5114-4273-B650-5A446D0A2617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103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05475" name="4 Altbilgi Yer Tutucusu">
            <a:extLst>
              <a:ext uri="{FF2B5EF4-FFF2-40B4-BE49-F238E27FC236}">
                <a16:creationId xmlns:a16="http://schemas.microsoft.com/office/drawing/2014/main" xmlns="" id="{F595C753-0658-7E6B-1858-A317C82D5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50242" name="Rectangle 2">
            <a:extLst>
              <a:ext uri="{FF2B5EF4-FFF2-40B4-BE49-F238E27FC236}">
                <a16:creationId xmlns:a16="http://schemas.microsoft.com/office/drawing/2014/main" xmlns="" id="{16CF72FC-C934-961F-86B4-5E4E20AF381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Folliküler Dalgalar	</a:t>
            </a:r>
          </a:p>
        </p:txBody>
      </p:sp>
      <p:grpSp>
        <p:nvGrpSpPr>
          <p:cNvPr id="105477" name="Grup 161">
            <a:extLst>
              <a:ext uri="{FF2B5EF4-FFF2-40B4-BE49-F238E27FC236}">
                <a16:creationId xmlns:a16="http://schemas.microsoft.com/office/drawing/2014/main" xmlns="" id="{A53357ED-698D-F328-E475-D485C94D0836}"/>
              </a:ext>
            </a:extLst>
          </p:cNvPr>
          <p:cNvGrpSpPr>
            <a:grpSpLocks/>
          </p:cNvGrpSpPr>
          <p:nvPr/>
        </p:nvGrpSpPr>
        <p:grpSpPr bwMode="auto">
          <a:xfrm>
            <a:off x="2598738" y="1817689"/>
            <a:ext cx="7467600" cy="3265487"/>
            <a:chOff x="1074738" y="1817687"/>
            <a:chExt cx="7466870" cy="3266063"/>
          </a:xfrm>
        </p:grpSpPr>
        <p:grpSp>
          <p:nvGrpSpPr>
            <p:cNvPr id="105478" name="Group 2">
              <a:extLst>
                <a:ext uri="{FF2B5EF4-FFF2-40B4-BE49-F238E27FC236}">
                  <a16:creationId xmlns:a16="http://schemas.microsoft.com/office/drawing/2014/main" xmlns="" id="{185E6C16-C9AA-082B-63BE-4C642D17EB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9375" y="4438649"/>
              <a:ext cx="6683375" cy="638969"/>
              <a:chOff x="1037" y="3044"/>
              <a:chExt cx="3675" cy="293"/>
            </a:xfrm>
          </p:grpSpPr>
          <p:sp>
            <p:nvSpPr>
              <p:cNvPr id="105551" name="Line 3">
                <a:extLst>
                  <a:ext uri="{FF2B5EF4-FFF2-40B4-BE49-F238E27FC236}">
                    <a16:creationId xmlns:a16="http://schemas.microsoft.com/office/drawing/2014/main" xmlns="" id="{E01B2099-5BBA-1EE0-8C2D-61C0880659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0" y="3044"/>
                <a:ext cx="366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52" name="Line 4">
                <a:extLst>
                  <a:ext uri="{FF2B5EF4-FFF2-40B4-BE49-F238E27FC236}">
                    <a16:creationId xmlns:a16="http://schemas.microsoft.com/office/drawing/2014/main" xmlns="" id="{2D2C8FB8-F3F7-4049-C5DE-B822BE6FB6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0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53" name="Line 5">
                <a:extLst>
                  <a:ext uri="{FF2B5EF4-FFF2-40B4-BE49-F238E27FC236}">
                    <a16:creationId xmlns:a16="http://schemas.microsoft.com/office/drawing/2014/main" xmlns="" id="{C8DD6947-47D6-C1B3-8AD4-885F0CB083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12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54" name="Line 6">
                <a:extLst>
                  <a:ext uri="{FF2B5EF4-FFF2-40B4-BE49-F238E27FC236}">
                    <a16:creationId xmlns:a16="http://schemas.microsoft.com/office/drawing/2014/main" xmlns="" id="{083A0478-134B-CA66-3BF4-E08C6AF703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8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55" name="Line 7">
                <a:extLst>
                  <a:ext uri="{FF2B5EF4-FFF2-40B4-BE49-F238E27FC236}">
                    <a16:creationId xmlns:a16="http://schemas.microsoft.com/office/drawing/2014/main" xmlns="" id="{A155793A-9665-4082-AE5D-6B903B8B2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0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56" name="Line 8">
                <a:extLst>
                  <a:ext uri="{FF2B5EF4-FFF2-40B4-BE49-F238E27FC236}">
                    <a16:creationId xmlns:a16="http://schemas.microsoft.com/office/drawing/2014/main" xmlns="" id="{A4D11E09-0509-C17E-431B-20745CFBA7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86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57" name="Line 9">
                <a:extLst>
                  <a:ext uri="{FF2B5EF4-FFF2-40B4-BE49-F238E27FC236}">
                    <a16:creationId xmlns:a16="http://schemas.microsoft.com/office/drawing/2014/main" xmlns="" id="{912978AC-DA87-57C4-35AA-D03950B5B5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8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58" name="Line 10">
                <a:extLst>
                  <a:ext uri="{FF2B5EF4-FFF2-40B4-BE49-F238E27FC236}">
                    <a16:creationId xmlns:a16="http://schemas.microsoft.com/office/drawing/2014/main" xmlns="" id="{B01DDFA4-DB6F-17C3-064D-B4F3547441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04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59" name="Line 11">
                <a:extLst>
                  <a:ext uri="{FF2B5EF4-FFF2-40B4-BE49-F238E27FC236}">
                    <a16:creationId xmlns:a16="http://schemas.microsoft.com/office/drawing/2014/main" xmlns="" id="{E1579134-82B6-DBE8-5606-C2BA95A01B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6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60" name="Line 12">
                <a:extLst>
                  <a:ext uri="{FF2B5EF4-FFF2-40B4-BE49-F238E27FC236}">
                    <a16:creationId xmlns:a16="http://schemas.microsoft.com/office/drawing/2014/main" xmlns="" id="{EE568BC7-27AC-2590-43F1-E702FAC127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22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61" name="Line 13">
                <a:extLst>
                  <a:ext uri="{FF2B5EF4-FFF2-40B4-BE49-F238E27FC236}">
                    <a16:creationId xmlns:a16="http://schemas.microsoft.com/office/drawing/2014/main" xmlns="" id="{346B017B-86E3-1396-920D-EDD40D8298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84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62" name="Line 14">
                <a:extLst>
                  <a:ext uri="{FF2B5EF4-FFF2-40B4-BE49-F238E27FC236}">
                    <a16:creationId xmlns:a16="http://schemas.microsoft.com/office/drawing/2014/main" xmlns="" id="{DDE13264-41B6-316A-83DF-CB9BC1CC35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40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63" name="Line 15">
                <a:extLst>
                  <a:ext uri="{FF2B5EF4-FFF2-40B4-BE49-F238E27FC236}">
                    <a16:creationId xmlns:a16="http://schemas.microsoft.com/office/drawing/2014/main" xmlns="" id="{35D61A04-A23C-84BA-9865-6AD5CEC850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2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64" name="Line 16">
                <a:extLst>
                  <a:ext uri="{FF2B5EF4-FFF2-40B4-BE49-F238E27FC236}">
                    <a16:creationId xmlns:a16="http://schemas.microsoft.com/office/drawing/2014/main" xmlns="" id="{37AAA099-4C68-FCEE-5DBD-6BD7621F20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59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65" name="Line 17">
                <a:extLst>
                  <a:ext uri="{FF2B5EF4-FFF2-40B4-BE49-F238E27FC236}">
                    <a16:creationId xmlns:a16="http://schemas.microsoft.com/office/drawing/2014/main" xmlns="" id="{CEEAC26B-2AEF-0F23-DF83-C195FAE34D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21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66" name="Line 18">
                <a:extLst>
                  <a:ext uri="{FF2B5EF4-FFF2-40B4-BE49-F238E27FC236}">
                    <a16:creationId xmlns:a16="http://schemas.microsoft.com/office/drawing/2014/main" xmlns="" id="{062214AA-601F-2D46-32A4-4A75CFAF76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77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67" name="Line 19">
                <a:extLst>
                  <a:ext uri="{FF2B5EF4-FFF2-40B4-BE49-F238E27FC236}">
                    <a16:creationId xmlns:a16="http://schemas.microsoft.com/office/drawing/2014/main" xmlns="" id="{694136BB-98D9-CBC9-789B-7A21E70AB1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39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68" name="Line 20">
                <a:extLst>
                  <a:ext uri="{FF2B5EF4-FFF2-40B4-BE49-F238E27FC236}">
                    <a16:creationId xmlns:a16="http://schemas.microsoft.com/office/drawing/2014/main" xmlns="" id="{3DA032EE-B087-0E48-B75A-8BD9A41E08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95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69" name="Line 21">
                <a:extLst>
                  <a:ext uri="{FF2B5EF4-FFF2-40B4-BE49-F238E27FC236}">
                    <a16:creationId xmlns:a16="http://schemas.microsoft.com/office/drawing/2014/main" xmlns="" id="{8E32DEA8-508C-755C-36FB-FD792FC1C2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57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70" name="Line 22">
                <a:extLst>
                  <a:ext uri="{FF2B5EF4-FFF2-40B4-BE49-F238E27FC236}">
                    <a16:creationId xmlns:a16="http://schemas.microsoft.com/office/drawing/2014/main" xmlns="" id="{42CC62E9-9562-F3E3-F795-B463FBCA8C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13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71" name="Line 23">
                <a:extLst>
                  <a:ext uri="{FF2B5EF4-FFF2-40B4-BE49-F238E27FC236}">
                    <a16:creationId xmlns:a16="http://schemas.microsoft.com/office/drawing/2014/main" xmlns="" id="{4230F81A-D11D-7EC4-0424-D8A6D5823D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75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72" name="Line 24">
                <a:extLst>
                  <a:ext uri="{FF2B5EF4-FFF2-40B4-BE49-F238E27FC236}">
                    <a16:creationId xmlns:a16="http://schemas.microsoft.com/office/drawing/2014/main" xmlns="" id="{7B70BAC6-A225-0D3E-EFEF-685A2E9D81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1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73" name="Line 25">
                <a:extLst>
                  <a:ext uri="{FF2B5EF4-FFF2-40B4-BE49-F238E27FC236}">
                    <a16:creationId xmlns:a16="http://schemas.microsoft.com/office/drawing/2014/main" xmlns="" id="{2D87CF7E-990F-068A-0960-45FFECED1E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93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74" name="Line 26">
                <a:extLst>
                  <a:ext uri="{FF2B5EF4-FFF2-40B4-BE49-F238E27FC236}">
                    <a16:creationId xmlns:a16="http://schemas.microsoft.com/office/drawing/2014/main" xmlns="" id="{296795BF-702B-67BF-9693-B00937F978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49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75" name="Line 27">
                <a:extLst>
                  <a:ext uri="{FF2B5EF4-FFF2-40B4-BE49-F238E27FC236}">
                    <a16:creationId xmlns:a16="http://schemas.microsoft.com/office/drawing/2014/main" xmlns="" id="{8506CC4C-6D1D-3847-F072-B2A268C2E4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11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76" name="Rectangle 28">
                <a:extLst>
                  <a:ext uri="{FF2B5EF4-FFF2-40B4-BE49-F238E27FC236}">
                    <a16:creationId xmlns:a16="http://schemas.microsoft.com/office/drawing/2014/main" xmlns="" id="{8588924B-04CF-DD32-80B8-5B64BC3727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7" y="3164"/>
                <a:ext cx="7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0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577" name="Rectangle 29">
                <a:extLst>
                  <a:ext uri="{FF2B5EF4-FFF2-40B4-BE49-F238E27FC236}">
                    <a16:creationId xmlns:a16="http://schemas.microsoft.com/office/drawing/2014/main" xmlns="" id="{2FE87499-DB82-475B-D279-A12275B543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5" y="3164"/>
                <a:ext cx="7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2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578" name="Rectangle 30">
                <a:extLst>
                  <a:ext uri="{FF2B5EF4-FFF2-40B4-BE49-F238E27FC236}">
                    <a16:creationId xmlns:a16="http://schemas.microsoft.com/office/drawing/2014/main" xmlns="" id="{D6777A3D-7440-7571-4D0B-4F01A1057D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3" y="3164"/>
                <a:ext cx="7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4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579" name="Rectangle 31">
                <a:extLst>
                  <a:ext uri="{FF2B5EF4-FFF2-40B4-BE49-F238E27FC236}">
                    <a16:creationId xmlns:a16="http://schemas.microsoft.com/office/drawing/2014/main" xmlns="" id="{95B8CE86-A7A4-05D2-3431-A11AFE0146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164"/>
                <a:ext cx="7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6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580" name="Rectangle 32">
                <a:extLst>
                  <a:ext uri="{FF2B5EF4-FFF2-40B4-BE49-F238E27FC236}">
                    <a16:creationId xmlns:a16="http://schemas.microsoft.com/office/drawing/2014/main" xmlns="" id="{B1539E1A-9965-9004-C31E-3C1315CDA8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9" y="3164"/>
                <a:ext cx="7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8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581" name="Rectangle 33">
                <a:extLst>
                  <a:ext uri="{FF2B5EF4-FFF2-40B4-BE49-F238E27FC236}">
                    <a16:creationId xmlns:a16="http://schemas.microsoft.com/office/drawing/2014/main" xmlns="" id="{261B536B-36BC-E430-6CBB-DD4CB02CA9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1" y="3164"/>
                <a:ext cx="15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10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582" name="Rectangle 34">
                <a:extLst>
                  <a:ext uri="{FF2B5EF4-FFF2-40B4-BE49-F238E27FC236}">
                    <a16:creationId xmlns:a16="http://schemas.microsoft.com/office/drawing/2014/main" xmlns="" id="{901FC469-E6FD-9344-6E86-C6772538AC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6" y="3164"/>
                <a:ext cx="15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12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583" name="Rectangle 35">
                <a:extLst>
                  <a:ext uri="{FF2B5EF4-FFF2-40B4-BE49-F238E27FC236}">
                    <a16:creationId xmlns:a16="http://schemas.microsoft.com/office/drawing/2014/main" xmlns="" id="{405209C3-FC86-4BAE-9D2A-AC88E96C21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4" y="3164"/>
                <a:ext cx="15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14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584" name="Rectangle 36">
                <a:extLst>
                  <a:ext uri="{FF2B5EF4-FFF2-40B4-BE49-F238E27FC236}">
                    <a16:creationId xmlns:a16="http://schemas.microsoft.com/office/drawing/2014/main" xmlns="" id="{6466EB99-69CD-AD46-DADF-BEE4AE365D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3164"/>
                <a:ext cx="15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16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585" name="Rectangle 37">
                <a:extLst>
                  <a:ext uri="{FF2B5EF4-FFF2-40B4-BE49-F238E27FC236}">
                    <a16:creationId xmlns:a16="http://schemas.microsoft.com/office/drawing/2014/main" xmlns="" id="{729242AF-F9FF-294A-F646-6CAD1F04CF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0" y="3164"/>
                <a:ext cx="15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18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586" name="Rectangle 38">
                <a:extLst>
                  <a:ext uri="{FF2B5EF4-FFF2-40B4-BE49-F238E27FC236}">
                    <a16:creationId xmlns:a16="http://schemas.microsoft.com/office/drawing/2014/main" xmlns="" id="{950497DA-C954-757F-7ACC-89F71186B6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8" y="3164"/>
                <a:ext cx="15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20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587" name="Rectangle 39">
                <a:extLst>
                  <a:ext uri="{FF2B5EF4-FFF2-40B4-BE49-F238E27FC236}">
                    <a16:creationId xmlns:a16="http://schemas.microsoft.com/office/drawing/2014/main" xmlns="" id="{B8E7D1F4-7733-FD37-B17D-BE4C28F8FA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2" y="3164"/>
                <a:ext cx="7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0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05479" name="Rectangle 40">
              <a:extLst>
                <a:ext uri="{FF2B5EF4-FFF2-40B4-BE49-F238E27FC236}">
                  <a16:creationId xmlns:a16="http://schemas.microsoft.com/office/drawing/2014/main" xmlns="" id="{7BEC6502-A7EE-7D34-5D9D-A7C0BCC37E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738" y="2784475"/>
              <a:ext cx="665925" cy="2187322"/>
            </a:xfrm>
            <a:prstGeom prst="rect">
              <a:avLst/>
            </a:prstGeom>
            <a:gradFill rotWithShape="0">
              <a:gsLst>
                <a:gs pos="0">
                  <a:srgbClr val="FF6699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5480" name="Rectangle 41">
              <a:extLst>
                <a:ext uri="{FF2B5EF4-FFF2-40B4-BE49-F238E27FC236}">
                  <a16:creationId xmlns:a16="http://schemas.microsoft.com/office/drawing/2014/main" xmlns="" id="{F74D8BE9-2C7C-7E18-B9D2-66DEF7FA7F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0300" y="2784475"/>
              <a:ext cx="665925" cy="2187322"/>
            </a:xfrm>
            <a:prstGeom prst="rect">
              <a:avLst/>
            </a:prstGeom>
            <a:gradFill rotWithShape="0">
              <a:gsLst>
                <a:gs pos="0">
                  <a:srgbClr val="FF6699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5481" name="Text Box 42">
              <a:extLst>
                <a:ext uri="{FF2B5EF4-FFF2-40B4-BE49-F238E27FC236}">
                  <a16:creationId xmlns:a16="http://schemas.microsoft.com/office/drawing/2014/main" xmlns="" id="{F201E83A-63E9-706B-8A4C-3CD2D1805E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507527" y="3531074"/>
              <a:ext cx="1642126" cy="463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400">
                  <a:latin typeface="Comic Sans MS" panose="030F0702030302020204" pitchFamily="66" charset="0"/>
                </a:rPr>
                <a:t>Estrus</a:t>
              </a:r>
            </a:p>
          </p:txBody>
        </p:sp>
        <p:sp>
          <p:nvSpPr>
            <p:cNvPr id="105482" name="Text Box 43">
              <a:extLst>
                <a:ext uri="{FF2B5EF4-FFF2-40B4-BE49-F238E27FC236}">
                  <a16:creationId xmlns:a16="http://schemas.microsoft.com/office/drawing/2014/main" xmlns="" id="{0DAABF0E-7796-ED7C-85B9-0A6C5CA521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6946427" y="3531074"/>
              <a:ext cx="1642126" cy="463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400">
                  <a:latin typeface="Comic Sans MS" panose="030F0702030302020204" pitchFamily="66" charset="0"/>
                </a:rPr>
                <a:t>Estrus</a:t>
              </a:r>
            </a:p>
          </p:txBody>
        </p:sp>
        <p:sp>
          <p:nvSpPr>
            <p:cNvPr id="105483" name="AutoShape 44">
              <a:extLst>
                <a:ext uri="{FF2B5EF4-FFF2-40B4-BE49-F238E27FC236}">
                  <a16:creationId xmlns:a16="http://schemas.microsoft.com/office/drawing/2014/main" xmlns="" id="{AC9DD081-9EA3-7A6D-3F1C-7339B4BB03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875" y="2147887"/>
              <a:ext cx="551721" cy="802527"/>
            </a:xfrm>
            <a:prstGeom prst="irregularSeal1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5484" name="AutoShape 45">
              <a:extLst>
                <a:ext uri="{FF2B5EF4-FFF2-40B4-BE49-F238E27FC236}">
                  <a16:creationId xmlns:a16="http://schemas.microsoft.com/office/drawing/2014/main" xmlns="" id="{2A01C69C-4BD2-09C9-7308-0760FDA263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9888" y="2147887"/>
              <a:ext cx="551720" cy="802527"/>
            </a:xfrm>
            <a:prstGeom prst="irregularSeal1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grpSp>
          <p:nvGrpSpPr>
            <p:cNvPr id="105485" name="Group 46">
              <a:extLst>
                <a:ext uri="{FF2B5EF4-FFF2-40B4-BE49-F238E27FC236}">
                  <a16:creationId xmlns:a16="http://schemas.microsoft.com/office/drawing/2014/main" xmlns="" id="{417CDE0D-8381-62A4-CA02-A975FD0F66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9588" y="2508249"/>
              <a:ext cx="5163329" cy="2575501"/>
              <a:chOff x="1688" y="1620"/>
              <a:chExt cx="2359" cy="942"/>
            </a:xfrm>
          </p:grpSpPr>
          <p:sp>
            <p:nvSpPr>
              <p:cNvPr id="105510" name="Line 47">
                <a:extLst>
                  <a:ext uri="{FF2B5EF4-FFF2-40B4-BE49-F238E27FC236}">
                    <a16:creationId xmlns:a16="http://schemas.microsoft.com/office/drawing/2014/main" xmlns="" id="{653DB8E0-CB38-8503-83DC-3EABEB0A9D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8" y="2526"/>
                <a:ext cx="54" cy="12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11" name="Line 48">
                <a:extLst>
                  <a:ext uri="{FF2B5EF4-FFF2-40B4-BE49-F238E27FC236}">
                    <a16:creationId xmlns:a16="http://schemas.microsoft.com/office/drawing/2014/main" xmlns="" id="{801640BB-40CB-1E03-496D-AAA1EB5AD4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42" y="2538"/>
                <a:ext cx="60" cy="12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12" name="Line 49">
                <a:extLst>
                  <a:ext uri="{FF2B5EF4-FFF2-40B4-BE49-F238E27FC236}">
                    <a16:creationId xmlns:a16="http://schemas.microsoft.com/office/drawing/2014/main" xmlns="" id="{3E0A945D-A842-391D-3B3A-89CB15418B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02" y="2550"/>
                <a:ext cx="60" cy="6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13" name="Line 50">
                <a:extLst>
                  <a:ext uri="{FF2B5EF4-FFF2-40B4-BE49-F238E27FC236}">
                    <a16:creationId xmlns:a16="http://schemas.microsoft.com/office/drawing/2014/main" xmlns="" id="{7F7FC13A-94A1-CA77-4161-E08FEBAB38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62" y="2550"/>
                <a:ext cx="54" cy="6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14" name="Line 51">
                <a:extLst>
                  <a:ext uri="{FF2B5EF4-FFF2-40B4-BE49-F238E27FC236}">
                    <a16:creationId xmlns:a16="http://schemas.microsoft.com/office/drawing/2014/main" xmlns="" id="{2F6D99BF-0C8A-95A3-BB87-9AC80D681A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6" y="2550"/>
                <a:ext cx="60" cy="6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15" name="Line 52">
                <a:extLst>
                  <a:ext uri="{FF2B5EF4-FFF2-40B4-BE49-F238E27FC236}">
                    <a16:creationId xmlns:a16="http://schemas.microsoft.com/office/drawing/2014/main" xmlns="" id="{7959515D-2C19-04D5-6EB4-9A4F62CF42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6" y="2520"/>
                <a:ext cx="54" cy="36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16" name="Line 53">
                <a:extLst>
                  <a:ext uri="{FF2B5EF4-FFF2-40B4-BE49-F238E27FC236}">
                    <a16:creationId xmlns:a16="http://schemas.microsoft.com/office/drawing/2014/main" xmlns="" id="{90B512E9-FACF-9436-646B-B89547B669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30" y="2490"/>
                <a:ext cx="60" cy="30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17" name="Line 54">
                <a:extLst>
                  <a:ext uri="{FF2B5EF4-FFF2-40B4-BE49-F238E27FC236}">
                    <a16:creationId xmlns:a16="http://schemas.microsoft.com/office/drawing/2014/main" xmlns="" id="{CE94E321-55F9-191A-E9D6-8A642F12C3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90" y="2412"/>
                <a:ext cx="60" cy="78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18" name="Line 55">
                <a:extLst>
                  <a:ext uri="{FF2B5EF4-FFF2-40B4-BE49-F238E27FC236}">
                    <a16:creationId xmlns:a16="http://schemas.microsoft.com/office/drawing/2014/main" xmlns="" id="{1D5F58E3-2114-5CC6-7261-2FF781F59B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0" y="2388"/>
                <a:ext cx="54" cy="24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19" name="Line 56">
                <a:extLst>
                  <a:ext uri="{FF2B5EF4-FFF2-40B4-BE49-F238E27FC236}">
                    <a16:creationId xmlns:a16="http://schemas.microsoft.com/office/drawing/2014/main" xmlns="" id="{7C0E6834-43B6-3EF8-AC68-8D4765C103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04" y="2304"/>
                <a:ext cx="60" cy="84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20" name="Line 57">
                <a:extLst>
                  <a:ext uri="{FF2B5EF4-FFF2-40B4-BE49-F238E27FC236}">
                    <a16:creationId xmlns:a16="http://schemas.microsoft.com/office/drawing/2014/main" xmlns="" id="{865162DE-A3AB-C10D-23CB-92646CAADE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64" y="2280"/>
                <a:ext cx="54" cy="24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21" name="Line 58">
                <a:extLst>
                  <a:ext uri="{FF2B5EF4-FFF2-40B4-BE49-F238E27FC236}">
                    <a16:creationId xmlns:a16="http://schemas.microsoft.com/office/drawing/2014/main" xmlns="" id="{D1237569-7DF5-EF79-4A02-6C4B43F463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18" y="2172"/>
                <a:ext cx="60" cy="108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22" name="Line 59">
                <a:extLst>
                  <a:ext uri="{FF2B5EF4-FFF2-40B4-BE49-F238E27FC236}">
                    <a16:creationId xmlns:a16="http://schemas.microsoft.com/office/drawing/2014/main" xmlns="" id="{43F439BE-98FD-99D3-6180-0517AA0AD5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78" y="2142"/>
                <a:ext cx="60" cy="30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23" name="Line 60">
                <a:extLst>
                  <a:ext uri="{FF2B5EF4-FFF2-40B4-BE49-F238E27FC236}">
                    <a16:creationId xmlns:a16="http://schemas.microsoft.com/office/drawing/2014/main" xmlns="" id="{29E35676-CC87-3AE1-382B-2F10239958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38" y="2052"/>
                <a:ext cx="54" cy="90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24" name="Line 61">
                <a:extLst>
                  <a:ext uri="{FF2B5EF4-FFF2-40B4-BE49-F238E27FC236}">
                    <a16:creationId xmlns:a16="http://schemas.microsoft.com/office/drawing/2014/main" xmlns="" id="{2FCE8E57-EC3B-CD07-D4C6-6A2AE46796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2" y="2052"/>
                <a:ext cx="60" cy="54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25" name="Line 62">
                <a:extLst>
                  <a:ext uri="{FF2B5EF4-FFF2-40B4-BE49-F238E27FC236}">
                    <a16:creationId xmlns:a16="http://schemas.microsoft.com/office/drawing/2014/main" xmlns="" id="{A7F2384D-3AB3-948D-82C6-160FFEBDC8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52" y="1932"/>
                <a:ext cx="54" cy="174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26" name="Line 63">
                <a:extLst>
                  <a:ext uri="{FF2B5EF4-FFF2-40B4-BE49-F238E27FC236}">
                    <a16:creationId xmlns:a16="http://schemas.microsoft.com/office/drawing/2014/main" xmlns="" id="{47D4A7A5-37BE-E077-0477-EE9064751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06" y="1932"/>
                <a:ext cx="60" cy="78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27" name="Line 64">
                <a:extLst>
                  <a:ext uri="{FF2B5EF4-FFF2-40B4-BE49-F238E27FC236}">
                    <a16:creationId xmlns:a16="http://schemas.microsoft.com/office/drawing/2014/main" xmlns="" id="{44AD55FF-9848-A843-FED9-C27B903A2C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66" y="1938"/>
                <a:ext cx="60" cy="72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28" name="Line 65">
                <a:extLst>
                  <a:ext uri="{FF2B5EF4-FFF2-40B4-BE49-F238E27FC236}">
                    <a16:creationId xmlns:a16="http://schemas.microsoft.com/office/drawing/2014/main" xmlns="" id="{3435B93E-8441-F9C4-A9F5-9DE024F64B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26" y="1914"/>
                <a:ext cx="54" cy="24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29" name="Line 66">
                <a:extLst>
                  <a:ext uri="{FF2B5EF4-FFF2-40B4-BE49-F238E27FC236}">
                    <a16:creationId xmlns:a16="http://schemas.microsoft.com/office/drawing/2014/main" xmlns="" id="{27FB78D7-5AB3-F8F6-E69C-D3911F771A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0" y="1914"/>
                <a:ext cx="60" cy="6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30" name="Line 67">
                <a:extLst>
                  <a:ext uri="{FF2B5EF4-FFF2-40B4-BE49-F238E27FC236}">
                    <a16:creationId xmlns:a16="http://schemas.microsoft.com/office/drawing/2014/main" xmlns="" id="{18B14110-2287-1F3D-A8C1-8C8910E00E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0" y="1884"/>
                <a:ext cx="55" cy="36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31" name="Line 68">
                <a:extLst>
                  <a:ext uri="{FF2B5EF4-FFF2-40B4-BE49-F238E27FC236}">
                    <a16:creationId xmlns:a16="http://schemas.microsoft.com/office/drawing/2014/main" xmlns="" id="{62FD9B2B-D4BA-C89B-84C5-9D9715B0D0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95" y="1872"/>
                <a:ext cx="60" cy="12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32" name="Line 69">
                <a:extLst>
                  <a:ext uri="{FF2B5EF4-FFF2-40B4-BE49-F238E27FC236}">
                    <a16:creationId xmlns:a16="http://schemas.microsoft.com/office/drawing/2014/main" xmlns="" id="{74D6B914-11B1-9D84-5775-C93E459A91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55" y="1812"/>
                <a:ext cx="60" cy="60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33" name="Line 70">
                <a:extLst>
                  <a:ext uri="{FF2B5EF4-FFF2-40B4-BE49-F238E27FC236}">
                    <a16:creationId xmlns:a16="http://schemas.microsoft.com/office/drawing/2014/main" xmlns="" id="{95154214-59DE-38B1-F8F7-EB346EA41E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5" y="1812"/>
                <a:ext cx="54" cy="42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34" name="Line 71">
                <a:extLst>
                  <a:ext uri="{FF2B5EF4-FFF2-40B4-BE49-F238E27FC236}">
                    <a16:creationId xmlns:a16="http://schemas.microsoft.com/office/drawing/2014/main" xmlns="" id="{DBF1FCE8-9166-6164-A24D-904B0ADEDE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69" y="1776"/>
                <a:ext cx="60" cy="78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35" name="Line 72">
                <a:extLst>
                  <a:ext uri="{FF2B5EF4-FFF2-40B4-BE49-F238E27FC236}">
                    <a16:creationId xmlns:a16="http://schemas.microsoft.com/office/drawing/2014/main" xmlns="" id="{576444E2-3546-C90A-C95D-2BEABB2BA8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29" y="1770"/>
                <a:ext cx="54" cy="6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36" name="Line 73">
                <a:extLst>
                  <a:ext uri="{FF2B5EF4-FFF2-40B4-BE49-F238E27FC236}">
                    <a16:creationId xmlns:a16="http://schemas.microsoft.com/office/drawing/2014/main" xmlns="" id="{CA55FF5E-E6D8-687E-BEBC-4C1BEDADCC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83" y="1752"/>
                <a:ext cx="60" cy="18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37" name="Line 74">
                <a:extLst>
                  <a:ext uri="{FF2B5EF4-FFF2-40B4-BE49-F238E27FC236}">
                    <a16:creationId xmlns:a16="http://schemas.microsoft.com/office/drawing/2014/main" xmlns="" id="{E4C5C4BF-1AC4-F355-477E-749F6AB6CE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43" y="1746"/>
                <a:ext cx="60" cy="6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38" name="Line 75">
                <a:extLst>
                  <a:ext uri="{FF2B5EF4-FFF2-40B4-BE49-F238E27FC236}">
                    <a16:creationId xmlns:a16="http://schemas.microsoft.com/office/drawing/2014/main" xmlns="" id="{EA8AFC05-5FA5-E9AE-B276-8BCF5D94CE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3" y="1662"/>
                <a:ext cx="54" cy="84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39" name="Line 76">
                <a:extLst>
                  <a:ext uri="{FF2B5EF4-FFF2-40B4-BE49-F238E27FC236}">
                    <a16:creationId xmlns:a16="http://schemas.microsoft.com/office/drawing/2014/main" xmlns="" id="{EA5CD05E-68B8-7E47-6B9A-54477DF670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57" y="1662"/>
                <a:ext cx="60" cy="42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40" name="Line 77">
                <a:extLst>
                  <a:ext uri="{FF2B5EF4-FFF2-40B4-BE49-F238E27FC236}">
                    <a16:creationId xmlns:a16="http://schemas.microsoft.com/office/drawing/2014/main" xmlns="" id="{E1B68B5E-A23D-3883-6BF5-DD3035543C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17" y="1620"/>
                <a:ext cx="54" cy="84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41" name="Line 78">
                <a:extLst>
                  <a:ext uri="{FF2B5EF4-FFF2-40B4-BE49-F238E27FC236}">
                    <a16:creationId xmlns:a16="http://schemas.microsoft.com/office/drawing/2014/main" xmlns="" id="{81A6FCD4-BD0C-C2F9-F448-CD917DD48E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1" y="1620"/>
                <a:ext cx="60" cy="138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42" name="Line 79">
                <a:extLst>
                  <a:ext uri="{FF2B5EF4-FFF2-40B4-BE49-F238E27FC236}">
                    <a16:creationId xmlns:a16="http://schemas.microsoft.com/office/drawing/2014/main" xmlns="" id="{9C31E016-18B0-6E85-4061-4F5145BD4B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31" y="1758"/>
                <a:ext cx="60" cy="6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43" name="Line 80">
                <a:extLst>
                  <a:ext uri="{FF2B5EF4-FFF2-40B4-BE49-F238E27FC236}">
                    <a16:creationId xmlns:a16="http://schemas.microsoft.com/office/drawing/2014/main" xmlns="" id="{5A8FCA83-7695-DA8A-2885-BCD4299CC4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91" y="1764"/>
                <a:ext cx="54" cy="198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44" name="Line 81">
                <a:extLst>
                  <a:ext uri="{FF2B5EF4-FFF2-40B4-BE49-F238E27FC236}">
                    <a16:creationId xmlns:a16="http://schemas.microsoft.com/office/drawing/2014/main" xmlns="" id="{826ABC96-0C9A-AFF2-D509-8BB616AEB7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45" y="1962"/>
                <a:ext cx="60" cy="120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45" name="Line 82">
                <a:extLst>
                  <a:ext uri="{FF2B5EF4-FFF2-40B4-BE49-F238E27FC236}">
                    <a16:creationId xmlns:a16="http://schemas.microsoft.com/office/drawing/2014/main" xmlns="" id="{DE9CED0D-5FE0-6FBD-94FC-A13879D93F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05" y="2082"/>
                <a:ext cx="54" cy="144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46" name="Line 83">
                <a:extLst>
                  <a:ext uri="{FF2B5EF4-FFF2-40B4-BE49-F238E27FC236}">
                    <a16:creationId xmlns:a16="http://schemas.microsoft.com/office/drawing/2014/main" xmlns="" id="{B8DDDAAF-25FF-3D33-5134-B26B6A5CDF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9" y="2226"/>
                <a:ext cx="60" cy="180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47" name="Line 84">
                <a:extLst>
                  <a:ext uri="{FF2B5EF4-FFF2-40B4-BE49-F238E27FC236}">
                    <a16:creationId xmlns:a16="http://schemas.microsoft.com/office/drawing/2014/main" xmlns="" id="{834C511D-D436-C034-3632-6B4D6318E6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19" y="2406"/>
                <a:ext cx="60" cy="48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48" name="Line 85">
                <a:extLst>
                  <a:ext uri="{FF2B5EF4-FFF2-40B4-BE49-F238E27FC236}">
                    <a16:creationId xmlns:a16="http://schemas.microsoft.com/office/drawing/2014/main" xmlns="" id="{68DB3720-9959-7C33-D912-9652DB65B6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79" y="2454"/>
                <a:ext cx="54" cy="36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49" name="Line 86">
                <a:extLst>
                  <a:ext uri="{FF2B5EF4-FFF2-40B4-BE49-F238E27FC236}">
                    <a16:creationId xmlns:a16="http://schemas.microsoft.com/office/drawing/2014/main" xmlns="" id="{E70FF8E9-6A1A-C5BC-A307-5F9CD0238A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33" y="2490"/>
                <a:ext cx="60" cy="48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50" name="Line 87">
                <a:extLst>
                  <a:ext uri="{FF2B5EF4-FFF2-40B4-BE49-F238E27FC236}">
                    <a16:creationId xmlns:a16="http://schemas.microsoft.com/office/drawing/2014/main" xmlns="" id="{D8828943-7631-B799-9149-9A22F82F8F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538"/>
                <a:ext cx="54" cy="24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sp>
          <p:nvSpPr>
            <p:cNvPr id="105486" name="Oval 88">
              <a:extLst>
                <a:ext uri="{FF2B5EF4-FFF2-40B4-BE49-F238E27FC236}">
                  <a16:creationId xmlns:a16="http://schemas.microsoft.com/office/drawing/2014/main" xmlns="" id="{124A84A6-7AFC-1625-203D-F2AA16FDF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0937" y="1981200"/>
              <a:ext cx="604801" cy="745826"/>
            </a:xfrm>
            <a:prstGeom prst="ellipse">
              <a:avLst/>
            </a:prstGeom>
            <a:solidFill>
              <a:srgbClr val="FFFF00"/>
            </a:solidFill>
            <a:ln w="9525">
              <a:pattFill prst="pct30">
                <a:fgClr>
                  <a:schemeClr val="hlink"/>
                </a:fgClr>
                <a:bgClr>
                  <a:srgbClr val="FFFF66"/>
                </a:bgClr>
              </a:patt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5487" name="Oval 89">
              <a:extLst>
                <a:ext uri="{FF2B5EF4-FFF2-40B4-BE49-F238E27FC236}">
                  <a16:creationId xmlns:a16="http://schemas.microsoft.com/office/drawing/2014/main" xmlns="" id="{6FAC48BA-2E98-72D9-239D-B3F71DA369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2550" y="2657475"/>
              <a:ext cx="463252" cy="57572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5488" name="AutoShape 90">
              <a:extLst>
                <a:ext uri="{FF2B5EF4-FFF2-40B4-BE49-F238E27FC236}">
                  <a16:creationId xmlns:a16="http://schemas.microsoft.com/office/drawing/2014/main" xmlns="" id="{312CB556-7439-F072-06D3-01E6577CD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537" y="3449637"/>
              <a:ext cx="540461" cy="645511"/>
            </a:xfrm>
            <a:prstGeom prst="star32">
              <a:avLst>
                <a:gd name="adj" fmla="val 37500"/>
              </a:avLst>
            </a:prstGeom>
            <a:solidFill>
              <a:srgbClr val="FF00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5489" name="AutoShape 91">
              <a:extLst>
                <a:ext uri="{FF2B5EF4-FFF2-40B4-BE49-F238E27FC236}">
                  <a16:creationId xmlns:a16="http://schemas.microsoft.com/office/drawing/2014/main" xmlns="" id="{8CF69A0D-4BEE-5C64-C53D-CCA258AF4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2012" y="3000374"/>
              <a:ext cx="540461" cy="662957"/>
            </a:xfrm>
            <a:prstGeom prst="star24">
              <a:avLst>
                <a:gd name="adj" fmla="val 37500"/>
              </a:avLst>
            </a:prstGeom>
            <a:solidFill>
              <a:srgbClr val="FF00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5490" name="Oval 92">
              <a:extLst>
                <a:ext uri="{FF2B5EF4-FFF2-40B4-BE49-F238E27FC236}">
                  <a16:creationId xmlns:a16="http://schemas.microsoft.com/office/drawing/2014/main" xmlns="" id="{92B660E8-6BB6-2A51-477F-BE7D6098DA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7850" y="2278063"/>
              <a:ext cx="501856" cy="61061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5491" name="Oval 93">
              <a:extLst>
                <a:ext uri="{FF2B5EF4-FFF2-40B4-BE49-F238E27FC236}">
                  <a16:creationId xmlns:a16="http://schemas.microsoft.com/office/drawing/2014/main" xmlns="" id="{5C40BC72-1463-3137-9BB9-27AFB5AAB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1663" y="1817687"/>
              <a:ext cx="656274" cy="785081"/>
            </a:xfrm>
            <a:prstGeom prst="ellipse">
              <a:avLst/>
            </a:prstGeom>
            <a:solidFill>
              <a:srgbClr val="FFFF00"/>
            </a:solidFill>
            <a:ln w="9525">
              <a:pattFill prst="pct30">
                <a:fgClr>
                  <a:schemeClr val="hlink"/>
                </a:fgClr>
                <a:bgClr>
                  <a:srgbClr val="FFFF66"/>
                </a:bgClr>
              </a:patt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5492" name="Oval 94">
              <a:extLst>
                <a:ext uri="{FF2B5EF4-FFF2-40B4-BE49-F238E27FC236}">
                  <a16:creationId xmlns:a16="http://schemas.microsoft.com/office/drawing/2014/main" xmlns="" id="{87265E6C-D5B5-C691-CA72-6F7CD33B6E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2713" y="1866899"/>
              <a:ext cx="656274" cy="785081"/>
            </a:xfrm>
            <a:prstGeom prst="ellipse">
              <a:avLst/>
            </a:prstGeom>
            <a:solidFill>
              <a:srgbClr val="FFFF66"/>
            </a:solidFill>
            <a:ln w="9525">
              <a:pattFill prst="pct30">
                <a:fgClr>
                  <a:schemeClr val="hlink"/>
                </a:fgClr>
                <a:bgClr>
                  <a:srgbClr val="FFFF66"/>
                </a:bgClr>
              </a:patt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5493" name="Oval 95">
              <a:extLst>
                <a:ext uri="{FF2B5EF4-FFF2-40B4-BE49-F238E27FC236}">
                  <a16:creationId xmlns:a16="http://schemas.microsoft.com/office/drawing/2014/main" xmlns="" id="{5F00376E-9699-FCEC-8451-422B74736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0587" y="2128837"/>
              <a:ext cx="579065" cy="697849"/>
            </a:xfrm>
            <a:prstGeom prst="ellipse">
              <a:avLst/>
            </a:prstGeom>
            <a:solidFill>
              <a:srgbClr val="FFFF99"/>
            </a:solidFill>
            <a:ln w="9525">
              <a:pattFill prst="pct30">
                <a:fgClr>
                  <a:schemeClr val="hlink"/>
                </a:fgClr>
                <a:bgClr>
                  <a:srgbClr val="FFFF66"/>
                </a:bgClr>
              </a:patt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5494" name="Oval 96">
              <a:extLst>
                <a:ext uri="{FF2B5EF4-FFF2-40B4-BE49-F238E27FC236}">
                  <a16:creationId xmlns:a16="http://schemas.microsoft.com/office/drawing/2014/main" xmlns="" id="{F289CBAA-C6DB-37B2-7C25-5B89F99B86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4149" y="2525712"/>
              <a:ext cx="566197" cy="645511"/>
            </a:xfrm>
            <a:prstGeom prst="ellipse">
              <a:avLst/>
            </a:prstGeom>
            <a:solidFill>
              <a:srgbClr val="FFFFCC"/>
            </a:solidFill>
            <a:ln w="9525">
              <a:pattFill prst="pct30">
                <a:fgClr>
                  <a:schemeClr val="hlink"/>
                </a:fgClr>
                <a:bgClr>
                  <a:srgbClr val="FFFF66"/>
                </a:bgClr>
              </a:patt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grpSp>
          <p:nvGrpSpPr>
            <p:cNvPr id="105495" name="Group 97">
              <a:extLst>
                <a:ext uri="{FF2B5EF4-FFF2-40B4-BE49-F238E27FC236}">
                  <a16:creationId xmlns:a16="http://schemas.microsoft.com/office/drawing/2014/main" xmlns="" id="{4627B7EB-96BA-CDC5-6DB3-95E14586AF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7075" y="2882900"/>
              <a:ext cx="1040709" cy="2089186"/>
              <a:chOff x="3471" y="1482"/>
              <a:chExt cx="636" cy="906"/>
            </a:xfrm>
          </p:grpSpPr>
          <p:sp>
            <p:nvSpPr>
              <p:cNvPr id="105499" name="Line 98">
                <a:extLst>
                  <a:ext uri="{FF2B5EF4-FFF2-40B4-BE49-F238E27FC236}">
                    <a16:creationId xmlns:a16="http://schemas.microsoft.com/office/drawing/2014/main" xmlns="" id="{01FE0538-1379-F6F0-05CA-6A70828F20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71" y="2208"/>
                <a:ext cx="60" cy="180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00" name="Line 99">
                <a:extLst>
                  <a:ext uri="{FF2B5EF4-FFF2-40B4-BE49-F238E27FC236}">
                    <a16:creationId xmlns:a16="http://schemas.microsoft.com/office/drawing/2014/main" xmlns="" id="{D6C77B44-F48B-78D6-F21C-F1BA7DFAF4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31" y="2208"/>
                <a:ext cx="60" cy="180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01" name="Line 100">
                <a:extLst>
                  <a:ext uri="{FF2B5EF4-FFF2-40B4-BE49-F238E27FC236}">
                    <a16:creationId xmlns:a16="http://schemas.microsoft.com/office/drawing/2014/main" xmlns="" id="{A1CD1FA8-06F2-F7F7-58FC-46787135CF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91" y="2028"/>
                <a:ext cx="54" cy="360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02" name="Line 101">
                <a:extLst>
                  <a:ext uri="{FF2B5EF4-FFF2-40B4-BE49-F238E27FC236}">
                    <a16:creationId xmlns:a16="http://schemas.microsoft.com/office/drawing/2014/main" xmlns="" id="{2DB21865-048F-7A2F-FF87-3B7D03C06E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45" y="2028"/>
                <a:ext cx="60" cy="180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03" name="Line 102">
                <a:extLst>
                  <a:ext uri="{FF2B5EF4-FFF2-40B4-BE49-F238E27FC236}">
                    <a16:creationId xmlns:a16="http://schemas.microsoft.com/office/drawing/2014/main" xmlns="" id="{F5D72241-E29A-9546-D552-2D2EB9FED6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05" y="1842"/>
                <a:ext cx="54" cy="366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04" name="Line 103">
                <a:extLst>
                  <a:ext uri="{FF2B5EF4-FFF2-40B4-BE49-F238E27FC236}">
                    <a16:creationId xmlns:a16="http://schemas.microsoft.com/office/drawing/2014/main" xmlns="" id="{F076918A-48C4-C6E5-9808-101FAB583C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9" y="1842"/>
                <a:ext cx="60" cy="366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05" name="Line 104">
                <a:extLst>
                  <a:ext uri="{FF2B5EF4-FFF2-40B4-BE49-F238E27FC236}">
                    <a16:creationId xmlns:a16="http://schemas.microsoft.com/office/drawing/2014/main" xmlns="" id="{8C98DEE4-28B8-6073-5939-9BDA251B59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19" y="1662"/>
                <a:ext cx="60" cy="546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06" name="Line 105">
                <a:extLst>
                  <a:ext uri="{FF2B5EF4-FFF2-40B4-BE49-F238E27FC236}">
                    <a16:creationId xmlns:a16="http://schemas.microsoft.com/office/drawing/2014/main" xmlns="" id="{1F617063-A2AF-87E9-80D6-F2E6217D67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79" y="1662"/>
                <a:ext cx="54" cy="366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07" name="Line 106">
                <a:extLst>
                  <a:ext uri="{FF2B5EF4-FFF2-40B4-BE49-F238E27FC236}">
                    <a16:creationId xmlns:a16="http://schemas.microsoft.com/office/drawing/2014/main" xmlns="" id="{76EB89A7-407C-7BFE-A173-DE256CCAE5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33" y="1482"/>
                <a:ext cx="60" cy="546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08" name="Line 107">
                <a:extLst>
                  <a:ext uri="{FF2B5EF4-FFF2-40B4-BE49-F238E27FC236}">
                    <a16:creationId xmlns:a16="http://schemas.microsoft.com/office/drawing/2014/main" xmlns="" id="{CE849C06-C3AE-B482-84C2-4368470C64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1482"/>
                <a:ext cx="54" cy="360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509" name="Line 108">
                <a:extLst>
                  <a:ext uri="{FF2B5EF4-FFF2-40B4-BE49-F238E27FC236}">
                    <a16:creationId xmlns:a16="http://schemas.microsoft.com/office/drawing/2014/main" xmlns="" id="{C4EEF4A0-5DD6-FDE5-D3C1-38F0C6A573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7" y="1842"/>
                <a:ext cx="60" cy="366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sp>
          <p:nvSpPr>
            <p:cNvPr id="105496" name="Text Box 112">
              <a:extLst>
                <a:ext uri="{FF2B5EF4-FFF2-40B4-BE49-F238E27FC236}">
                  <a16:creationId xmlns:a16="http://schemas.microsoft.com/office/drawing/2014/main" xmlns="" id="{DC92EA55-C32C-02CA-5A41-BB8D42F7DC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2031999" y="2195030"/>
              <a:ext cx="108574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000" b="1">
                  <a:latin typeface="Comic Sans MS" panose="030F0702030302020204" pitchFamily="66" charset="0"/>
                </a:rPr>
                <a:t>Growth</a:t>
              </a:r>
            </a:p>
          </p:txBody>
        </p:sp>
        <p:sp>
          <p:nvSpPr>
            <p:cNvPr id="105497" name="Text Box 113">
              <a:extLst>
                <a:ext uri="{FF2B5EF4-FFF2-40B4-BE49-F238E27FC236}">
                  <a16:creationId xmlns:a16="http://schemas.microsoft.com/office/drawing/2014/main" xmlns="" id="{0D4AEC42-3270-7428-28C9-B8692A4680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6475412" y="2195030"/>
              <a:ext cx="157795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000" b="1">
                  <a:latin typeface="Comic Sans MS" panose="030F0702030302020204" pitchFamily="66" charset="0"/>
                </a:rPr>
                <a:t>Regression</a:t>
              </a:r>
            </a:p>
          </p:txBody>
        </p:sp>
        <p:sp>
          <p:nvSpPr>
            <p:cNvPr id="105498" name="Text Box 117">
              <a:extLst>
                <a:ext uri="{FF2B5EF4-FFF2-40B4-BE49-F238E27FC236}">
                  <a16:creationId xmlns:a16="http://schemas.microsoft.com/office/drawing/2014/main" xmlns="" id="{12FA913D-313E-EC01-B768-C0D7CFC2B5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5178424" y="3617610"/>
              <a:ext cx="92972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800">
                  <a:solidFill>
                    <a:srgbClr val="FF0000"/>
                  </a:solidFill>
                  <a:latin typeface="Comic Sans MS" panose="030F0702030302020204" pitchFamily="66" charset="0"/>
                </a:rPr>
                <a:t>PG</a:t>
              </a:r>
              <a:endParaRPr lang="en-US" altLang="tr-TR" sz="240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7F8D4573-D220-3ECA-60CF-74B4D3050F6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351055B-2CEB-4E97-AD69-AB50A0E799B5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61333345"/>
      </p:ext>
    </p:extLst>
  </p:cSld>
  <p:clrMapOvr>
    <a:masterClrMapping/>
  </p:clrMapOvr>
  <p:transition spd="slow">
    <p:push dir="r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3 Slayt Numarası Yer Tutucusu">
            <a:extLst>
              <a:ext uri="{FF2B5EF4-FFF2-40B4-BE49-F238E27FC236}">
                <a16:creationId xmlns:a16="http://schemas.microsoft.com/office/drawing/2014/main" xmlns="" id="{11A3656E-52A5-3CC3-73C1-F710F79C32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106B52D-B565-4081-944B-B34E729EB796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104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06499" name="4 Altbilgi Yer Tutucusu">
            <a:extLst>
              <a:ext uri="{FF2B5EF4-FFF2-40B4-BE49-F238E27FC236}">
                <a16:creationId xmlns:a16="http://schemas.microsoft.com/office/drawing/2014/main" xmlns="" id="{2F36F899-E357-2976-E5A3-B3BCCEADA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50242" name="Rectangle 2">
            <a:extLst>
              <a:ext uri="{FF2B5EF4-FFF2-40B4-BE49-F238E27FC236}">
                <a16:creationId xmlns:a16="http://schemas.microsoft.com/office/drawing/2014/main" xmlns="" id="{22E59266-7F2D-9262-41BC-C8A71B6B819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Folliküler Dalgalar	</a:t>
            </a:r>
          </a:p>
        </p:txBody>
      </p:sp>
      <p:grpSp>
        <p:nvGrpSpPr>
          <p:cNvPr id="106501" name="Grup 115">
            <a:extLst>
              <a:ext uri="{FF2B5EF4-FFF2-40B4-BE49-F238E27FC236}">
                <a16:creationId xmlns:a16="http://schemas.microsoft.com/office/drawing/2014/main" xmlns="" id="{EA402591-D76F-6988-C7F1-A59FA57DAF48}"/>
              </a:ext>
            </a:extLst>
          </p:cNvPr>
          <p:cNvGrpSpPr>
            <a:grpSpLocks/>
          </p:cNvGrpSpPr>
          <p:nvPr/>
        </p:nvGrpSpPr>
        <p:grpSpPr bwMode="auto">
          <a:xfrm>
            <a:off x="2127251" y="1714501"/>
            <a:ext cx="7713663" cy="3724275"/>
            <a:chOff x="1074738" y="1714500"/>
            <a:chExt cx="7713662" cy="3724275"/>
          </a:xfrm>
        </p:grpSpPr>
        <p:sp>
          <p:nvSpPr>
            <p:cNvPr id="106502" name="Rectangle 2">
              <a:extLst>
                <a:ext uri="{FF2B5EF4-FFF2-40B4-BE49-F238E27FC236}">
                  <a16:creationId xmlns:a16="http://schemas.microsoft.com/office/drawing/2014/main" xmlns="" id="{D3930619-2920-0543-AFBC-B094AF473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738" y="2784475"/>
              <a:ext cx="657225" cy="1592263"/>
            </a:xfrm>
            <a:prstGeom prst="rect">
              <a:avLst/>
            </a:prstGeom>
            <a:gradFill rotWithShape="0">
              <a:gsLst>
                <a:gs pos="0">
                  <a:srgbClr val="FF6699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6503" name="Text Box 3">
              <a:extLst>
                <a:ext uri="{FF2B5EF4-FFF2-40B4-BE49-F238E27FC236}">
                  <a16:creationId xmlns:a16="http://schemas.microsoft.com/office/drawing/2014/main" xmlns="" id="{22A7310E-ED73-4ADF-2EA5-103D38C69B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727869" y="3310732"/>
              <a:ext cx="119538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400">
                  <a:latin typeface="Comic Sans MS" panose="030F0702030302020204" pitchFamily="66" charset="0"/>
                </a:rPr>
                <a:t>Estrus</a:t>
              </a:r>
            </a:p>
          </p:txBody>
        </p:sp>
        <p:sp>
          <p:nvSpPr>
            <p:cNvPr id="106504" name="AutoShape 4">
              <a:extLst>
                <a:ext uri="{FF2B5EF4-FFF2-40B4-BE49-F238E27FC236}">
                  <a16:creationId xmlns:a16="http://schemas.microsoft.com/office/drawing/2014/main" xmlns="" id="{280B1CB9-7959-CD51-D946-C8D81D6E78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875" y="2147888"/>
              <a:ext cx="544513" cy="584200"/>
            </a:xfrm>
            <a:prstGeom prst="irregularSeal1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6505" name="Line 5">
              <a:extLst>
                <a:ext uri="{FF2B5EF4-FFF2-40B4-BE49-F238E27FC236}">
                  <a16:creationId xmlns:a16="http://schemas.microsoft.com/office/drawing/2014/main" xmlns="" id="{341A8E34-2314-0ED4-BBA2-4A5BE1345B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9588" y="4311650"/>
              <a:ext cx="115887" cy="23813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6506" name="Line 6">
              <a:extLst>
                <a:ext uri="{FF2B5EF4-FFF2-40B4-BE49-F238E27FC236}">
                  <a16:creationId xmlns:a16="http://schemas.microsoft.com/office/drawing/2014/main" xmlns="" id="{0743D45C-DC0D-15A7-8DC9-AFA9BBB415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5475" y="4335463"/>
              <a:ext cx="130175" cy="2381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6507" name="Line 7">
              <a:extLst>
                <a:ext uri="{FF2B5EF4-FFF2-40B4-BE49-F238E27FC236}">
                  <a16:creationId xmlns:a16="http://schemas.microsoft.com/office/drawing/2014/main" xmlns="" id="{8679DD5B-E2F9-0BF1-4B63-D6C2408125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25650" y="4359275"/>
              <a:ext cx="130175" cy="11113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6508" name="Line 8">
              <a:extLst>
                <a:ext uri="{FF2B5EF4-FFF2-40B4-BE49-F238E27FC236}">
                  <a16:creationId xmlns:a16="http://schemas.microsoft.com/office/drawing/2014/main" xmlns="" id="{78F4C89A-6F5D-C31C-977E-105458F36A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55825" y="4359275"/>
              <a:ext cx="115888" cy="11113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6509" name="Line 9">
              <a:extLst>
                <a:ext uri="{FF2B5EF4-FFF2-40B4-BE49-F238E27FC236}">
                  <a16:creationId xmlns:a16="http://schemas.microsoft.com/office/drawing/2014/main" xmlns="" id="{D0C91870-8228-0323-49F6-DDCBF93B32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1713" y="4359275"/>
              <a:ext cx="130175" cy="11113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6510" name="Line 10">
              <a:extLst>
                <a:ext uri="{FF2B5EF4-FFF2-40B4-BE49-F238E27FC236}">
                  <a16:creationId xmlns:a16="http://schemas.microsoft.com/office/drawing/2014/main" xmlns="" id="{DC2C860B-B693-3604-E32B-9431818D5C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1888" y="4298950"/>
              <a:ext cx="115887" cy="71438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6511" name="Line 11">
              <a:extLst>
                <a:ext uri="{FF2B5EF4-FFF2-40B4-BE49-F238E27FC236}">
                  <a16:creationId xmlns:a16="http://schemas.microsoft.com/office/drawing/2014/main" xmlns="" id="{7CC56AAE-282C-2F0D-B5FD-236EEF6B5E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17775" y="4240213"/>
              <a:ext cx="130175" cy="58737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6512" name="Line 12">
              <a:extLst>
                <a:ext uri="{FF2B5EF4-FFF2-40B4-BE49-F238E27FC236}">
                  <a16:creationId xmlns:a16="http://schemas.microsoft.com/office/drawing/2014/main" xmlns="" id="{3466E8F8-960C-3280-9972-FCF1717DEF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47950" y="4084638"/>
              <a:ext cx="130175" cy="155575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6513" name="Line 13">
              <a:extLst>
                <a:ext uri="{FF2B5EF4-FFF2-40B4-BE49-F238E27FC236}">
                  <a16:creationId xmlns:a16="http://schemas.microsoft.com/office/drawing/2014/main" xmlns="" id="{69B9A9CD-56CF-F804-D986-16E12FF67B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78125" y="4037013"/>
              <a:ext cx="115888" cy="47625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6514" name="Line 14">
              <a:extLst>
                <a:ext uri="{FF2B5EF4-FFF2-40B4-BE49-F238E27FC236}">
                  <a16:creationId xmlns:a16="http://schemas.microsoft.com/office/drawing/2014/main" xmlns="" id="{F1CE790F-A901-730E-A317-AF81D2BC5D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94013" y="3870325"/>
              <a:ext cx="130175" cy="166688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6515" name="Line 15">
              <a:extLst>
                <a:ext uri="{FF2B5EF4-FFF2-40B4-BE49-F238E27FC236}">
                  <a16:creationId xmlns:a16="http://schemas.microsoft.com/office/drawing/2014/main" xmlns="" id="{B0F53050-EB6A-278B-255F-A8948CF898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24188" y="3821113"/>
              <a:ext cx="115887" cy="4921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6516" name="Line 16">
              <a:extLst>
                <a:ext uri="{FF2B5EF4-FFF2-40B4-BE49-F238E27FC236}">
                  <a16:creationId xmlns:a16="http://schemas.microsoft.com/office/drawing/2014/main" xmlns="" id="{32044CCE-DD30-CBDD-166E-891BF37C61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40075" y="3606800"/>
              <a:ext cx="130175" cy="214313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6517" name="Line 17">
              <a:extLst>
                <a:ext uri="{FF2B5EF4-FFF2-40B4-BE49-F238E27FC236}">
                  <a16:creationId xmlns:a16="http://schemas.microsoft.com/office/drawing/2014/main" xmlns="" id="{180D6220-AC2A-5C17-D019-2327266991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70250" y="3546475"/>
              <a:ext cx="130175" cy="60325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6518" name="Line 18">
              <a:extLst>
                <a:ext uri="{FF2B5EF4-FFF2-40B4-BE49-F238E27FC236}">
                  <a16:creationId xmlns:a16="http://schemas.microsoft.com/office/drawing/2014/main" xmlns="" id="{CEDB29B9-F854-6814-8348-5CE7FE29C9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0425" y="3368675"/>
              <a:ext cx="115888" cy="17780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6519" name="Line 19">
              <a:extLst>
                <a:ext uri="{FF2B5EF4-FFF2-40B4-BE49-F238E27FC236}">
                  <a16:creationId xmlns:a16="http://schemas.microsoft.com/office/drawing/2014/main" xmlns="" id="{CA9B4969-2348-2B4D-E89A-DCF59F573E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6313" y="3368675"/>
              <a:ext cx="130175" cy="106363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6520" name="Line 20">
              <a:extLst>
                <a:ext uri="{FF2B5EF4-FFF2-40B4-BE49-F238E27FC236}">
                  <a16:creationId xmlns:a16="http://schemas.microsoft.com/office/drawing/2014/main" xmlns="" id="{33D83DEA-A925-039B-9B9F-AD1F096410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46488" y="3128963"/>
              <a:ext cx="115887" cy="346075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6521" name="Line 21">
              <a:extLst>
                <a:ext uri="{FF2B5EF4-FFF2-40B4-BE49-F238E27FC236}">
                  <a16:creationId xmlns:a16="http://schemas.microsoft.com/office/drawing/2014/main" xmlns="" id="{E86DAC3A-B72F-52C5-97C3-F00BE726E0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2375" y="3128963"/>
              <a:ext cx="130175" cy="155575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6522" name="Line 22">
              <a:extLst>
                <a:ext uri="{FF2B5EF4-FFF2-40B4-BE49-F238E27FC236}">
                  <a16:creationId xmlns:a16="http://schemas.microsoft.com/office/drawing/2014/main" xmlns="" id="{48A20AAF-AE0E-CA06-A109-DCB03B0B19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92550" y="3141663"/>
              <a:ext cx="128588" cy="142875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6523" name="Line 23">
              <a:extLst>
                <a:ext uri="{FF2B5EF4-FFF2-40B4-BE49-F238E27FC236}">
                  <a16:creationId xmlns:a16="http://schemas.microsoft.com/office/drawing/2014/main" xmlns="" id="{084AD6BA-74AD-EB48-5AEF-91FF1DDB06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21138" y="3094038"/>
              <a:ext cx="117475" cy="47625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6524" name="Line 24">
              <a:extLst>
                <a:ext uri="{FF2B5EF4-FFF2-40B4-BE49-F238E27FC236}">
                  <a16:creationId xmlns:a16="http://schemas.microsoft.com/office/drawing/2014/main" xmlns="" id="{B5F8EF8D-0DEF-9248-ED8B-A88B1E8433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8613" y="3094038"/>
              <a:ext cx="130175" cy="1111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6525" name="Line 25">
              <a:extLst>
                <a:ext uri="{FF2B5EF4-FFF2-40B4-BE49-F238E27FC236}">
                  <a16:creationId xmlns:a16="http://schemas.microsoft.com/office/drawing/2014/main" xmlns="" id="{8C598E0E-937A-AF91-6075-AE7E046A53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68788" y="3033713"/>
              <a:ext cx="117475" cy="71437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6526" name="Line 26">
              <a:extLst>
                <a:ext uri="{FF2B5EF4-FFF2-40B4-BE49-F238E27FC236}">
                  <a16:creationId xmlns:a16="http://schemas.microsoft.com/office/drawing/2014/main" xmlns="" id="{15768EDE-F3FA-6996-E554-5ADDAFC107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86263" y="3009900"/>
              <a:ext cx="130175" cy="23813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6527" name="Line 27">
              <a:extLst>
                <a:ext uri="{FF2B5EF4-FFF2-40B4-BE49-F238E27FC236}">
                  <a16:creationId xmlns:a16="http://schemas.microsoft.com/office/drawing/2014/main" xmlns="" id="{F165A49A-B5A6-07EB-3957-9865C1C86A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16438" y="2890838"/>
              <a:ext cx="130175" cy="11906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6528" name="Line 28">
              <a:extLst>
                <a:ext uri="{FF2B5EF4-FFF2-40B4-BE49-F238E27FC236}">
                  <a16:creationId xmlns:a16="http://schemas.microsoft.com/office/drawing/2014/main" xmlns="" id="{DE2405F2-7EA2-5F4C-6C55-BB5425D475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6613" y="2890838"/>
              <a:ext cx="115887" cy="8255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6529" name="Line 29">
              <a:extLst>
                <a:ext uri="{FF2B5EF4-FFF2-40B4-BE49-F238E27FC236}">
                  <a16:creationId xmlns:a16="http://schemas.microsoft.com/office/drawing/2014/main" xmlns="" id="{3E81873F-AF91-0A9C-753C-3946835D55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2500" y="2819400"/>
              <a:ext cx="130175" cy="153988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6530" name="Line 30">
              <a:extLst>
                <a:ext uri="{FF2B5EF4-FFF2-40B4-BE49-F238E27FC236}">
                  <a16:creationId xmlns:a16="http://schemas.microsoft.com/office/drawing/2014/main" xmlns="" id="{5D683A0A-BA8C-C698-7915-F605EDBD7B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92675" y="2806700"/>
              <a:ext cx="115888" cy="1270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6531" name="Line 31">
              <a:extLst>
                <a:ext uri="{FF2B5EF4-FFF2-40B4-BE49-F238E27FC236}">
                  <a16:creationId xmlns:a16="http://schemas.microsoft.com/office/drawing/2014/main" xmlns="" id="{BB5361EE-83F7-0AFC-9CCE-9489FAADBC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08563" y="2770188"/>
              <a:ext cx="130175" cy="3651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6532" name="Line 32">
              <a:extLst>
                <a:ext uri="{FF2B5EF4-FFF2-40B4-BE49-F238E27FC236}">
                  <a16:creationId xmlns:a16="http://schemas.microsoft.com/office/drawing/2014/main" xmlns="" id="{5BCAC3C6-EEED-7F59-B6E4-BAE3D6B901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38738" y="2759075"/>
              <a:ext cx="130175" cy="11113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6533" name="Line 33">
              <a:extLst>
                <a:ext uri="{FF2B5EF4-FFF2-40B4-BE49-F238E27FC236}">
                  <a16:creationId xmlns:a16="http://schemas.microsoft.com/office/drawing/2014/main" xmlns="" id="{B71F4905-55E6-9FBF-C8A9-21908F69A8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68913" y="2592388"/>
              <a:ext cx="115887" cy="166687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6534" name="Line 34">
              <a:extLst>
                <a:ext uri="{FF2B5EF4-FFF2-40B4-BE49-F238E27FC236}">
                  <a16:creationId xmlns:a16="http://schemas.microsoft.com/office/drawing/2014/main" xmlns="" id="{E6B5CD92-2013-BDBF-888A-65C3DA050E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84800" y="2592388"/>
              <a:ext cx="130175" cy="8255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6535" name="Line 35">
              <a:extLst>
                <a:ext uri="{FF2B5EF4-FFF2-40B4-BE49-F238E27FC236}">
                  <a16:creationId xmlns:a16="http://schemas.microsoft.com/office/drawing/2014/main" xmlns="" id="{E255E1B6-82DE-5C22-AEE9-D8A2BFA182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14975" y="2508250"/>
              <a:ext cx="115888" cy="166688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6536" name="Line 36">
              <a:extLst>
                <a:ext uri="{FF2B5EF4-FFF2-40B4-BE49-F238E27FC236}">
                  <a16:creationId xmlns:a16="http://schemas.microsoft.com/office/drawing/2014/main" xmlns="" id="{785EA859-FFA4-8ED1-8475-F9ED3617FC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30863" y="2508250"/>
              <a:ext cx="130175" cy="274638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6537" name="Line 37">
              <a:extLst>
                <a:ext uri="{FF2B5EF4-FFF2-40B4-BE49-F238E27FC236}">
                  <a16:creationId xmlns:a16="http://schemas.microsoft.com/office/drawing/2014/main" xmlns="" id="{4E4482C2-9A43-2084-4602-75D25ADB9A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1038" y="2782888"/>
              <a:ext cx="128587" cy="1270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6538" name="Oval 38">
              <a:extLst>
                <a:ext uri="{FF2B5EF4-FFF2-40B4-BE49-F238E27FC236}">
                  <a16:creationId xmlns:a16="http://schemas.microsoft.com/office/drawing/2014/main" xmlns="" id="{1615EE23-CD49-4D88-7484-F99FBD3A14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0938" y="1981200"/>
              <a:ext cx="596900" cy="542925"/>
            </a:xfrm>
            <a:prstGeom prst="ellipse">
              <a:avLst/>
            </a:prstGeom>
            <a:solidFill>
              <a:srgbClr val="FFFF00"/>
            </a:solidFill>
            <a:ln w="9525">
              <a:pattFill prst="pct30">
                <a:fgClr>
                  <a:schemeClr val="hlink"/>
                </a:fgClr>
                <a:bgClr>
                  <a:srgbClr val="FFFF66"/>
                </a:bgClr>
              </a:patt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6539" name="Oval 39">
              <a:extLst>
                <a:ext uri="{FF2B5EF4-FFF2-40B4-BE49-F238E27FC236}">
                  <a16:creationId xmlns:a16="http://schemas.microsoft.com/office/drawing/2014/main" xmlns="" id="{7842EEA8-B88A-54DD-E6B3-7A143BCA05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2550" y="2657475"/>
              <a:ext cx="457200" cy="4191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6540" name="AutoShape 40">
              <a:extLst>
                <a:ext uri="{FF2B5EF4-FFF2-40B4-BE49-F238E27FC236}">
                  <a16:creationId xmlns:a16="http://schemas.microsoft.com/office/drawing/2014/main" xmlns="" id="{08877EBD-FE67-A06B-3DE2-69B745FDB1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538" y="3449638"/>
              <a:ext cx="533400" cy="469900"/>
            </a:xfrm>
            <a:prstGeom prst="star32">
              <a:avLst>
                <a:gd name="adj" fmla="val 37500"/>
              </a:avLst>
            </a:prstGeom>
            <a:solidFill>
              <a:srgbClr val="FF00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6541" name="AutoShape 41">
              <a:extLst>
                <a:ext uri="{FF2B5EF4-FFF2-40B4-BE49-F238E27FC236}">
                  <a16:creationId xmlns:a16="http://schemas.microsoft.com/office/drawing/2014/main" xmlns="" id="{97583FE8-405E-8899-87E6-2368B2AA39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2013" y="3000375"/>
              <a:ext cx="533400" cy="482600"/>
            </a:xfrm>
            <a:prstGeom prst="star24">
              <a:avLst>
                <a:gd name="adj" fmla="val 37500"/>
              </a:avLst>
            </a:prstGeom>
            <a:solidFill>
              <a:srgbClr val="FF00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6542" name="Oval 42">
              <a:extLst>
                <a:ext uri="{FF2B5EF4-FFF2-40B4-BE49-F238E27FC236}">
                  <a16:creationId xmlns:a16="http://schemas.microsoft.com/office/drawing/2014/main" xmlns="" id="{D96CCA03-3D92-8D44-6026-B6F4ECB69D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7850" y="2278063"/>
              <a:ext cx="495300" cy="444500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6543" name="Oval 43">
              <a:extLst>
                <a:ext uri="{FF2B5EF4-FFF2-40B4-BE49-F238E27FC236}">
                  <a16:creationId xmlns:a16="http://schemas.microsoft.com/office/drawing/2014/main" xmlns="" id="{BB28F330-3728-86AB-80BD-A0357867F0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1663" y="1817688"/>
              <a:ext cx="647700" cy="571500"/>
            </a:xfrm>
            <a:prstGeom prst="ellipse">
              <a:avLst/>
            </a:prstGeom>
            <a:solidFill>
              <a:srgbClr val="FFFF00"/>
            </a:solidFill>
            <a:ln w="9525">
              <a:pattFill prst="pct30">
                <a:fgClr>
                  <a:schemeClr val="hlink"/>
                </a:fgClr>
                <a:bgClr>
                  <a:srgbClr val="FFFF66"/>
                </a:bgClr>
              </a:patt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6544" name="Oval 44">
              <a:extLst>
                <a:ext uri="{FF2B5EF4-FFF2-40B4-BE49-F238E27FC236}">
                  <a16:creationId xmlns:a16="http://schemas.microsoft.com/office/drawing/2014/main" xmlns="" id="{2B7815B6-F22D-70A2-6AAF-A7985587C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8113" y="1752600"/>
              <a:ext cx="647700" cy="571500"/>
            </a:xfrm>
            <a:prstGeom prst="ellipse">
              <a:avLst/>
            </a:prstGeom>
            <a:solidFill>
              <a:srgbClr val="FFCC00"/>
            </a:solidFill>
            <a:ln w="9525">
              <a:pattFill prst="pct30">
                <a:fgClr>
                  <a:schemeClr val="hlink"/>
                </a:fgClr>
                <a:bgClr>
                  <a:srgbClr val="FFFF66"/>
                </a:bgClr>
              </a:patt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grpSp>
          <p:nvGrpSpPr>
            <p:cNvPr id="106545" name="Group 45">
              <a:extLst>
                <a:ext uri="{FF2B5EF4-FFF2-40B4-BE49-F238E27FC236}">
                  <a16:creationId xmlns:a16="http://schemas.microsoft.com/office/drawing/2014/main" xmlns="" id="{878D704E-16ED-A607-71A4-AB4FE9104F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7075" y="2882900"/>
              <a:ext cx="1027113" cy="1520825"/>
              <a:chOff x="3471" y="1482"/>
              <a:chExt cx="636" cy="906"/>
            </a:xfrm>
          </p:grpSpPr>
          <p:sp>
            <p:nvSpPr>
              <p:cNvPr id="106607" name="Line 46">
                <a:extLst>
                  <a:ext uri="{FF2B5EF4-FFF2-40B4-BE49-F238E27FC236}">
                    <a16:creationId xmlns:a16="http://schemas.microsoft.com/office/drawing/2014/main" xmlns="" id="{993C6639-054C-3765-5B45-897CEDFAE2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71" y="2208"/>
                <a:ext cx="60" cy="180"/>
              </a:xfrm>
              <a:prstGeom prst="line">
                <a:avLst/>
              </a:prstGeom>
              <a:noFill/>
              <a:ln w="44450">
                <a:solidFill>
                  <a:srgbClr val="FF7C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6608" name="Line 47">
                <a:extLst>
                  <a:ext uri="{FF2B5EF4-FFF2-40B4-BE49-F238E27FC236}">
                    <a16:creationId xmlns:a16="http://schemas.microsoft.com/office/drawing/2014/main" xmlns="" id="{69D52BFF-AC9D-5138-4EEC-E23DDFAC13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31" y="2208"/>
                <a:ext cx="60" cy="180"/>
              </a:xfrm>
              <a:prstGeom prst="line">
                <a:avLst/>
              </a:prstGeom>
              <a:noFill/>
              <a:ln w="44450">
                <a:solidFill>
                  <a:srgbClr val="FF7C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6609" name="Line 48">
                <a:extLst>
                  <a:ext uri="{FF2B5EF4-FFF2-40B4-BE49-F238E27FC236}">
                    <a16:creationId xmlns:a16="http://schemas.microsoft.com/office/drawing/2014/main" xmlns="" id="{CA64DBE0-2D72-419B-CC8E-6B9EAC8A76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91" y="2028"/>
                <a:ext cx="54" cy="360"/>
              </a:xfrm>
              <a:prstGeom prst="line">
                <a:avLst/>
              </a:prstGeom>
              <a:noFill/>
              <a:ln w="44450">
                <a:solidFill>
                  <a:srgbClr val="FF7C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6610" name="Line 49">
                <a:extLst>
                  <a:ext uri="{FF2B5EF4-FFF2-40B4-BE49-F238E27FC236}">
                    <a16:creationId xmlns:a16="http://schemas.microsoft.com/office/drawing/2014/main" xmlns="" id="{956E20EF-C1C5-ADAC-C317-96F464F63C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45" y="2028"/>
                <a:ext cx="60" cy="180"/>
              </a:xfrm>
              <a:prstGeom prst="line">
                <a:avLst/>
              </a:prstGeom>
              <a:noFill/>
              <a:ln w="44450">
                <a:solidFill>
                  <a:srgbClr val="FF7C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6611" name="Line 50">
                <a:extLst>
                  <a:ext uri="{FF2B5EF4-FFF2-40B4-BE49-F238E27FC236}">
                    <a16:creationId xmlns:a16="http://schemas.microsoft.com/office/drawing/2014/main" xmlns="" id="{24076B9D-FD2A-6233-7EF8-B1583B3F0D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05" y="1842"/>
                <a:ext cx="54" cy="366"/>
              </a:xfrm>
              <a:prstGeom prst="line">
                <a:avLst/>
              </a:prstGeom>
              <a:noFill/>
              <a:ln w="44450">
                <a:solidFill>
                  <a:srgbClr val="FF7C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6612" name="Line 51">
                <a:extLst>
                  <a:ext uri="{FF2B5EF4-FFF2-40B4-BE49-F238E27FC236}">
                    <a16:creationId xmlns:a16="http://schemas.microsoft.com/office/drawing/2014/main" xmlns="" id="{BE0AF674-FE66-03EE-519F-D37DFE8EB1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9" y="1842"/>
                <a:ext cx="60" cy="366"/>
              </a:xfrm>
              <a:prstGeom prst="line">
                <a:avLst/>
              </a:prstGeom>
              <a:noFill/>
              <a:ln w="44450">
                <a:solidFill>
                  <a:srgbClr val="FF7C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6613" name="Line 52">
                <a:extLst>
                  <a:ext uri="{FF2B5EF4-FFF2-40B4-BE49-F238E27FC236}">
                    <a16:creationId xmlns:a16="http://schemas.microsoft.com/office/drawing/2014/main" xmlns="" id="{30AF1342-97D1-4DFB-919B-A569180213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19" y="1662"/>
                <a:ext cx="60" cy="546"/>
              </a:xfrm>
              <a:prstGeom prst="line">
                <a:avLst/>
              </a:prstGeom>
              <a:noFill/>
              <a:ln w="44450">
                <a:solidFill>
                  <a:srgbClr val="FF7C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6614" name="Line 53">
                <a:extLst>
                  <a:ext uri="{FF2B5EF4-FFF2-40B4-BE49-F238E27FC236}">
                    <a16:creationId xmlns:a16="http://schemas.microsoft.com/office/drawing/2014/main" xmlns="" id="{4E7E6B9B-FAF5-9CD3-EC57-52B4882022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79" y="1662"/>
                <a:ext cx="54" cy="366"/>
              </a:xfrm>
              <a:prstGeom prst="line">
                <a:avLst/>
              </a:prstGeom>
              <a:noFill/>
              <a:ln w="44450">
                <a:solidFill>
                  <a:srgbClr val="FF7C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6615" name="Line 54">
                <a:extLst>
                  <a:ext uri="{FF2B5EF4-FFF2-40B4-BE49-F238E27FC236}">
                    <a16:creationId xmlns:a16="http://schemas.microsoft.com/office/drawing/2014/main" xmlns="" id="{9D25B59C-0C25-28BD-72CC-825D0A08D8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33" y="1482"/>
                <a:ext cx="60" cy="546"/>
              </a:xfrm>
              <a:prstGeom prst="line">
                <a:avLst/>
              </a:prstGeom>
              <a:noFill/>
              <a:ln w="44450">
                <a:solidFill>
                  <a:srgbClr val="FF7C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6616" name="Line 55">
                <a:extLst>
                  <a:ext uri="{FF2B5EF4-FFF2-40B4-BE49-F238E27FC236}">
                    <a16:creationId xmlns:a16="http://schemas.microsoft.com/office/drawing/2014/main" xmlns="" id="{E027CC27-2596-F4A5-24F1-492547F326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1482"/>
                <a:ext cx="54" cy="360"/>
              </a:xfrm>
              <a:prstGeom prst="line">
                <a:avLst/>
              </a:prstGeom>
              <a:noFill/>
              <a:ln w="44450">
                <a:solidFill>
                  <a:srgbClr val="FF7C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6617" name="Line 56">
                <a:extLst>
                  <a:ext uri="{FF2B5EF4-FFF2-40B4-BE49-F238E27FC236}">
                    <a16:creationId xmlns:a16="http://schemas.microsoft.com/office/drawing/2014/main" xmlns="" id="{7E7D7336-608D-66E4-AAF5-D58BBC8FF7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7" y="1842"/>
                <a:ext cx="60" cy="366"/>
              </a:xfrm>
              <a:prstGeom prst="line">
                <a:avLst/>
              </a:prstGeom>
              <a:noFill/>
              <a:ln w="44450">
                <a:solidFill>
                  <a:srgbClr val="FF7C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sp>
          <p:nvSpPr>
            <p:cNvPr id="106546" name="Text Box 58">
              <a:extLst>
                <a:ext uri="{FF2B5EF4-FFF2-40B4-BE49-F238E27FC236}">
                  <a16:creationId xmlns:a16="http://schemas.microsoft.com/office/drawing/2014/main" xmlns="" id="{A0A71D1B-BB9F-9722-4BF5-7BEF56FD90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2673350" y="5072063"/>
              <a:ext cx="3914775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1800" b="1">
                  <a:latin typeface="Comic Sans MS" panose="030F0702030302020204" pitchFamily="66" charset="0"/>
                </a:rPr>
                <a:t>Day of the Estrous Cycle</a:t>
              </a:r>
            </a:p>
          </p:txBody>
        </p:sp>
        <p:sp>
          <p:nvSpPr>
            <p:cNvPr id="106547" name="Text Box 60">
              <a:extLst>
                <a:ext uri="{FF2B5EF4-FFF2-40B4-BE49-F238E27FC236}">
                  <a16:creationId xmlns:a16="http://schemas.microsoft.com/office/drawing/2014/main" xmlns="" id="{383FD659-CD26-F581-AAEB-6BF5E2B9C0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5178425" y="3522663"/>
              <a:ext cx="917575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800">
                  <a:solidFill>
                    <a:srgbClr val="FF7C80"/>
                  </a:solidFill>
                  <a:latin typeface="Comic Sans MS" panose="030F0702030302020204" pitchFamily="66" charset="0"/>
                </a:rPr>
                <a:t>PG</a:t>
              </a:r>
              <a:endParaRPr lang="en-US" altLang="tr-TR" sz="2400">
                <a:solidFill>
                  <a:srgbClr val="FF7C8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6548" name="Line 61">
              <a:extLst>
                <a:ext uri="{FF2B5EF4-FFF2-40B4-BE49-F238E27FC236}">
                  <a16:creationId xmlns:a16="http://schemas.microsoft.com/office/drawing/2014/main" xmlns="" id="{17089238-6DA5-B1ED-14DD-CFD97E56135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362979">
              <a:off x="6084094" y="2486819"/>
              <a:ext cx="117475" cy="503237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6549" name="Line 62">
              <a:extLst>
                <a:ext uri="{FF2B5EF4-FFF2-40B4-BE49-F238E27FC236}">
                  <a16:creationId xmlns:a16="http://schemas.microsoft.com/office/drawing/2014/main" xmlns="" id="{C87C99DA-8DF9-E1B2-DB92-BA9D6C2472E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3051021">
              <a:off x="6515100" y="2562226"/>
              <a:ext cx="115887" cy="36671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6550" name="Line 63">
              <a:extLst>
                <a:ext uri="{FF2B5EF4-FFF2-40B4-BE49-F238E27FC236}">
                  <a16:creationId xmlns:a16="http://schemas.microsoft.com/office/drawing/2014/main" xmlns="" id="{9097B707-1888-308C-73ED-060413B712A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4094123">
              <a:off x="7227887" y="2535238"/>
              <a:ext cx="130175" cy="45720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6551" name="Line 64">
              <a:extLst>
                <a:ext uri="{FF2B5EF4-FFF2-40B4-BE49-F238E27FC236}">
                  <a16:creationId xmlns:a16="http://schemas.microsoft.com/office/drawing/2014/main" xmlns="" id="{1A73AD0B-29CD-9418-782B-EA2A5C5FE2D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2904272">
              <a:off x="7560469" y="2712244"/>
              <a:ext cx="128587" cy="123825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grpSp>
          <p:nvGrpSpPr>
            <p:cNvPr id="106552" name="Group 65">
              <a:extLst>
                <a:ext uri="{FF2B5EF4-FFF2-40B4-BE49-F238E27FC236}">
                  <a16:creationId xmlns:a16="http://schemas.microsoft.com/office/drawing/2014/main" xmlns="" id="{C809841A-0C84-1D3E-4842-1E44BB94A9B4}"/>
                </a:ext>
              </a:extLst>
            </p:cNvPr>
            <p:cNvGrpSpPr>
              <a:grpSpLocks/>
            </p:cNvGrpSpPr>
            <p:nvPr/>
          </p:nvGrpSpPr>
          <p:grpSpPr bwMode="auto">
            <a:xfrm rot="-2352700">
              <a:off x="7718425" y="2581275"/>
              <a:ext cx="465138" cy="214313"/>
              <a:chOff x="4102" y="2626"/>
              <a:chExt cx="229" cy="135"/>
            </a:xfrm>
          </p:grpSpPr>
          <p:sp>
            <p:nvSpPr>
              <p:cNvPr id="106604" name="Line 66">
                <a:extLst>
                  <a:ext uri="{FF2B5EF4-FFF2-40B4-BE49-F238E27FC236}">
                    <a16:creationId xmlns:a16="http://schemas.microsoft.com/office/drawing/2014/main" xmlns="" id="{219B3773-CC1F-A2AD-3E23-A5591825CD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2" y="2626"/>
                <a:ext cx="74" cy="45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6605" name="Line 67">
                <a:extLst>
                  <a:ext uri="{FF2B5EF4-FFF2-40B4-BE49-F238E27FC236}">
                    <a16:creationId xmlns:a16="http://schemas.microsoft.com/office/drawing/2014/main" xmlns="" id="{FDDDB47C-C270-3A81-98CC-7B36934582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6" y="2671"/>
                <a:ext cx="82" cy="60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6606" name="Line 68">
                <a:extLst>
                  <a:ext uri="{FF2B5EF4-FFF2-40B4-BE49-F238E27FC236}">
                    <a16:creationId xmlns:a16="http://schemas.microsoft.com/office/drawing/2014/main" xmlns="" id="{6D32EC19-2495-6985-DB54-31A3D7E5DC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58" y="2731"/>
                <a:ext cx="73" cy="30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sp>
          <p:nvSpPr>
            <p:cNvPr id="106553" name="Line 69">
              <a:extLst>
                <a:ext uri="{FF2B5EF4-FFF2-40B4-BE49-F238E27FC236}">
                  <a16:creationId xmlns:a16="http://schemas.microsoft.com/office/drawing/2014/main" xmlns="" id="{5E6F6C97-1F0A-E048-9B05-D72FC6A8651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4740732">
              <a:off x="6837362" y="2622551"/>
              <a:ext cx="130175" cy="30480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grpSp>
          <p:nvGrpSpPr>
            <p:cNvPr id="106554" name="Group 70">
              <a:extLst>
                <a:ext uri="{FF2B5EF4-FFF2-40B4-BE49-F238E27FC236}">
                  <a16:creationId xmlns:a16="http://schemas.microsoft.com/office/drawing/2014/main" xmlns="" id="{4344D15D-3951-4869-D4AE-F1E814916F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27700" y="3276600"/>
              <a:ext cx="838200" cy="800100"/>
              <a:chOff x="4848" y="2008"/>
              <a:chExt cx="528" cy="504"/>
            </a:xfrm>
          </p:grpSpPr>
          <p:sp>
            <p:nvSpPr>
              <p:cNvPr id="106602" name="Oval 71">
                <a:extLst>
                  <a:ext uri="{FF2B5EF4-FFF2-40B4-BE49-F238E27FC236}">
                    <a16:creationId xmlns:a16="http://schemas.microsoft.com/office/drawing/2014/main" xmlns="" id="{D506DD6D-52F9-8C1F-0610-FB25F01392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8" y="2008"/>
                <a:ext cx="528" cy="504"/>
              </a:xfrm>
              <a:prstGeom prst="ellipse">
                <a:avLst/>
              </a:pr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106603" name="Line 72">
                <a:extLst>
                  <a:ext uri="{FF2B5EF4-FFF2-40B4-BE49-F238E27FC236}">
                    <a16:creationId xmlns:a16="http://schemas.microsoft.com/office/drawing/2014/main" xmlns="" id="{0419961F-9F33-976B-2147-AB77455061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44" y="2088"/>
                <a:ext cx="352" cy="352"/>
              </a:xfrm>
              <a:prstGeom prst="line">
                <a:avLst/>
              </a:pr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sp>
          <p:nvSpPr>
            <p:cNvPr id="106555" name="Oval 73">
              <a:extLst>
                <a:ext uri="{FF2B5EF4-FFF2-40B4-BE49-F238E27FC236}">
                  <a16:creationId xmlns:a16="http://schemas.microsoft.com/office/drawing/2014/main" xmlns="" id="{9CF59B0D-7E04-5E3F-A05C-2314E27685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3613" y="1739900"/>
              <a:ext cx="647700" cy="571500"/>
            </a:xfrm>
            <a:prstGeom prst="ellipse">
              <a:avLst/>
            </a:prstGeom>
            <a:solidFill>
              <a:srgbClr val="FFCC00"/>
            </a:solidFill>
            <a:ln w="9525">
              <a:pattFill prst="pct30">
                <a:fgClr>
                  <a:schemeClr val="hlink"/>
                </a:fgClr>
                <a:bgClr>
                  <a:srgbClr val="FFFF66"/>
                </a:bgClr>
              </a:patt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6556" name="Oval 74">
              <a:extLst>
                <a:ext uri="{FF2B5EF4-FFF2-40B4-BE49-F238E27FC236}">
                  <a16:creationId xmlns:a16="http://schemas.microsoft.com/office/drawing/2014/main" xmlns="" id="{71FA4557-3204-3781-CA00-AE63AFABAB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3713" y="1727200"/>
              <a:ext cx="647700" cy="571500"/>
            </a:xfrm>
            <a:prstGeom prst="ellipse">
              <a:avLst/>
            </a:prstGeom>
            <a:solidFill>
              <a:srgbClr val="FFCC00"/>
            </a:solidFill>
            <a:ln w="9525">
              <a:pattFill prst="pct30">
                <a:fgClr>
                  <a:schemeClr val="hlink"/>
                </a:fgClr>
                <a:bgClr>
                  <a:srgbClr val="FFFF66"/>
                </a:bgClr>
              </a:patt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6557" name="Oval 75">
              <a:extLst>
                <a:ext uri="{FF2B5EF4-FFF2-40B4-BE49-F238E27FC236}">
                  <a16:creationId xmlns:a16="http://schemas.microsoft.com/office/drawing/2014/main" xmlns="" id="{E25CE514-1F8E-9C85-E130-69E8CC6D2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6513" y="1714500"/>
              <a:ext cx="647700" cy="571500"/>
            </a:xfrm>
            <a:prstGeom prst="ellipse">
              <a:avLst/>
            </a:prstGeom>
            <a:solidFill>
              <a:srgbClr val="FFCC00"/>
            </a:solidFill>
            <a:ln w="9525">
              <a:pattFill prst="pct30">
                <a:fgClr>
                  <a:schemeClr val="hlink"/>
                </a:fgClr>
                <a:bgClr>
                  <a:srgbClr val="FFFF66"/>
                </a:bgClr>
              </a:patt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6558" name="Text Box 76">
              <a:extLst>
                <a:ext uri="{FF2B5EF4-FFF2-40B4-BE49-F238E27FC236}">
                  <a16:creationId xmlns:a16="http://schemas.microsoft.com/office/drawing/2014/main" xmlns="" id="{ADA705C2-5B6D-05C9-0C70-D11A6EF325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7094538" y="2255838"/>
              <a:ext cx="1693862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000" b="1">
                  <a:latin typeface="Comic Sans MS" panose="030F0702030302020204" pitchFamily="66" charset="0"/>
                </a:rPr>
                <a:t>Maintenance</a:t>
              </a:r>
            </a:p>
          </p:txBody>
        </p:sp>
        <p:grpSp>
          <p:nvGrpSpPr>
            <p:cNvPr id="106559" name="Group 77">
              <a:extLst>
                <a:ext uri="{FF2B5EF4-FFF2-40B4-BE49-F238E27FC236}">
                  <a16:creationId xmlns:a16="http://schemas.microsoft.com/office/drawing/2014/main" xmlns="" id="{0A4D080C-216D-F698-D622-B930D47469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9375" y="4603750"/>
              <a:ext cx="6596063" cy="477838"/>
              <a:chOff x="850" y="2900"/>
              <a:chExt cx="4155" cy="301"/>
            </a:xfrm>
          </p:grpSpPr>
          <p:grpSp>
            <p:nvGrpSpPr>
              <p:cNvPr id="106564" name="Group 78">
                <a:extLst>
                  <a:ext uri="{FF2B5EF4-FFF2-40B4-BE49-F238E27FC236}">
                    <a16:creationId xmlns:a16="http://schemas.microsoft.com/office/drawing/2014/main" xmlns="" id="{3E0FF949-2CDA-75F0-1B3F-FD3011E660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5" y="2900"/>
                <a:ext cx="4140" cy="50"/>
                <a:chOff x="865" y="2900"/>
                <a:chExt cx="4140" cy="50"/>
              </a:xfrm>
            </p:grpSpPr>
            <p:sp>
              <p:nvSpPr>
                <p:cNvPr id="106577" name="Line 79">
                  <a:extLst>
                    <a:ext uri="{FF2B5EF4-FFF2-40B4-BE49-F238E27FC236}">
                      <a16:creationId xmlns:a16="http://schemas.microsoft.com/office/drawing/2014/main" xmlns="" id="{63C1A433-33FF-E721-74E5-11184583CA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65" y="2900"/>
                  <a:ext cx="4139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6578" name="Line 80">
                  <a:extLst>
                    <a:ext uri="{FF2B5EF4-FFF2-40B4-BE49-F238E27FC236}">
                      <a16:creationId xmlns:a16="http://schemas.microsoft.com/office/drawing/2014/main" xmlns="" id="{2EA06A2A-EA3E-6C42-77C1-7B2521A5DD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65" y="2908"/>
                  <a:ext cx="1" cy="4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6579" name="Line 81">
                  <a:extLst>
                    <a:ext uri="{FF2B5EF4-FFF2-40B4-BE49-F238E27FC236}">
                      <a16:creationId xmlns:a16="http://schemas.microsoft.com/office/drawing/2014/main" xmlns="" id="{3F539587-D21B-F1ED-756F-409664B788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48" y="2908"/>
                  <a:ext cx="1" cy="4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6580" name="Line 82">
                  <a:extLst>
                    <a:ext uri="{FF2B5EF4-FFF2-40B4-BE49-F238E27FC236}">
                      <a16:creationId xmlns:a16="http://schemas.microsoft.com/office/drawing/2014/main" xmlns="" id="{E93FC777-4227-3248-44E0-262CCFC031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24" y="2908"/>
                  <a:ext cx="1" cy="4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6581" name="Line 83">
                  <a:extLst>
                    <a:ext uri="{FF2B5EF4-FFF2-40B4-BE49-F238E27FC236}">
                      <a16:creationId xmlns:a16="http://schemas.microsoft.com/office/drawing/2014/main" xmlns="" id="{854A5776-CBDF-9821-DE78-FC84CF6A1E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07" y="2908"/>
                  <a:ext cx="2" cy="4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6582" name="Line 84">
                  <a:extLst>
                    <a:ext uri="{FF2B5EF4-FFF2-40B4-BE49-F238E27FC236}">
                      <a16:creationId xmlns:a16="http://schemas.microsoft.com/office/drawing/2014/main" xmlns="" id="{9E6EB530-C2A3-214A-6C15-F8458CDC1F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584" y="2908"/>
                  <a:ext cx="1" cy="4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6583" name="Line 85">
                  <a:extLst>
                    <a:ext uri="{FF2B5EF4-FFF2-40B4-BE49-F238E27FC236}">
                      <a16:creationId xmlns:a16="http://schemas.microsoft.com/office/drawing/2014/main" xmlns="" id="{3235F7B7-7633-A40A-786F-79A1485A70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67" y="2908"/>
                  <a:ext cx="1" cy="4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6584" name="Line 86">
                  <a:extLst>
                    <a:ext uri="{FF2B5EF4-FFF2-40B4-BE49-F238E27FC236}">
                      <a16:creationId xmlns:a16="http://schemas.microsoft.com/office/drawing/2014/main" xmlns="" id="{A267D9DC-251E-4CFB-8838-F5FAC2E7A3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43" y="2908"/>
                  <a:ext cx="1" cy="4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6585" name="Line 87">
                  <a:extLst>
                    <a:ext uri="{FF2B5EF4-FFF2-40B4-BE49-F238E27FC236}">
                      <a16:creationId xmlns:a16="http://schemas.microsoft.com/office/drawing/2014/main" xmlns="" id="{8697C57F-26A4-643F-0A15-F93E2C9F73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126" y="2908"/>
                  <a:ext cx="2" cy="4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6586" name="Line 88">
                  <a:extLst>
                    <a:ext uri="{FF2B5EF4-FFF2-40B4-BE49-F238E27FC236}">
                      <a16:creationId xmlns:a16="http://schemas.microsoft.com/office/drawing/2014/main" xmlns="" id="{2D40F4EC-CB2C-F899-925C-50D66C96E8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303" y="2908"/>
                  <a:ext cx="1" cy="4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6587" name="Line 89">
                  <a:extLst>
                    <a:ext uri="{FF2B5EF4-FFF2-40B4-BE49-F238E27FC236}">
                      <a16:creationId xmlns:a16="http://schemas.microsoft.com/office/drawing/2014/main" xmlns="" id="{44C813D2-8771-4A1B-AA19-E001024B8B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486" y="2908"/>
                  <a:ext cx="1" cy="4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6588" name="Line 90">
                  <a:extLst>
                    <a:ext uri="{FF2B5EF4-FFF2-40B4-BE49-F238E27FC236}">
                      <a16:creationId xmlns:a16="http://schemas.microsoft.com/office/drawing/2014/main" xmlns="" id="{F7FAD5CF-2D71-76F3-E6D8-572D7DF0F0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62" y="2908"/>
                  <a:ext cx="2" cy="4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6589" name="Line 91">
                  <a:extLst>
                    <a:ext uri="{FF2B5EF4-FFF2-40B4-BE49-F238E27FC236}">
                      <a16:creationId xmlns:a16="http://schemas.microsoft.com/office/drawing/2014/main" xmlns="" id="{4567290D-1B00-36D3-2157-6D2958BB55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6" y="2908"/>
                  <a:ext cx="1" cy="4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6590" name="Line 92">
                  <a:extLst>
                    <a:ext uri="{FF2B5EF4-FFF2-40B4-BE49-F238E27FC236}">
                      <a16:creationId xmlns:a16="http://schemas.microsoft.com/office/drawing/2014/main" xmlns="" id="{6278AFCB-568E-9C5F-3B6F-394B33EA1A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023" y="2908"/>
                  <a:ext cx="1" cy="4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6591" name="Line 93">
                  <a:extLst>
                    <a:ext uri="{FF2B5EF4-FFF2-40B4-BE49-F238E27FC236}">
                      <a16:creationId xmlns:a16="http://schemas.microsoft.com/office/drawing/2014/main" xmlns="" id="{43C5D5EC-A43D-B7DE-EAF1-3948EFF9D6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06" y="2908"/>
                  <a:ext cx="1" cy="4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6592" name="Line 94">
                  <a:extLst>
                    <a:ext uri="{FF2B5EF4-FFF2-40B4-BE49-F238E27FC236}">
                      <a16:creationId xmlns:a16="http://schemas.microsoft.com/office/drawing/2014/main" xmlns="" id="{D21BEA39-0D65-1876-EB92-04DA4132D7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83" y="2908"/>
                  <a:ext cx="1" cy="4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6593" name="Line 95">
                  <a:extLst>
                    <a:ext uri="{FF2B5EF4-FFF2-40B4-BE49-F238E27FC236}">
                      <a16:creationId xmlns:a16="http://schemas.microsoft.com/office/drawing/2014/main" xmlns="" id="{E53C99B7-8C43-62C2-2CFF-CF3A47132F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566" y="2908"/>
                  <a:ext cx="1" cy="4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6594" name="Line 96">
                  <a:extLst>
                    <a:ext uri="{FF2B5EF4-FFF2-40B4-BE49-F238E27FC236}">
                      <a16:creationId xmlns:a16="http://schemas.microsoft.com/office/drawing/2014/main" xmlns="" id="{2312B09E-095A-5A95-6DC1-12A0361F63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42" y="2908"/>
                  <a:ext cx="1" cy="4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6595" name="Line 97">
                  <a:extLst>
                    <a:ext uri="{FF2B5EF4-FFF2-40B4-BE49-F238E27FC236}">
                      <a16:creationId xmlns:a16="http://schemas.microsoft.com/office/drawing/2014/main" xmlns="" id="{4D918ADA-D6BE-C4C8-D8C5-AD758C8095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25" y="2908"/>
                  <a:ext cx="1" cy="4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6596" name="Line 98">
                  <a:extLst>
                    <a:ext uri="{FF2B5EF4-FFF2-40B4-BE49-F238E27FC236}">
                      <a16:creationId xmlns:a16="http://schemas.microsoft.com/office/drawing/2014/main" xmlns="" id="{A138EEC2-4E01-D8A6-25AA-F5F3D86036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02" y="2908"/>
                  <a:ext cx="1" cy="4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6597" name="Line 99">
                  <a:extLst>
                    <a:ext uri="{FF2B5EF4-FFF2-40B4-BE49-F238E27FC236}">
                      <a16:creationId xmlns:a16="http://schemas.microsoft.com/office/drawing/2014/main" xmlns="" id="{5C0D7569-1598-477F-2613-9837C8F2B7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85" y="2908"/>
                  <a:ext cx="1" cy="4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6598" name="Line 100">
                  <a:extLst>
                    <a:ext uri="{FF2B5EF4-FFF2-40B4-BE49-F238E27FC236}">
                      <a16:creationId xmlns:a16="http://schemas.microsoft.com/office/drawing/2014/main" xmlns="" id="{120E706E-589E-98ED-9797-3E3DEB8F09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461" y="2908"/>
                  <a:ext cx="1" cy="4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6599" name="Line 101">
                  <a:extLst>
                    <a:ext uri="{FF2B5EF4-FFF2-40B4-BE49-F238E27FC236}">
                      <a16:creationId xmlns:a16="http://schemas.microsoft.com/office/drawing/2014/main" xmlns="" id="{3D15D3B8-E859-868F-6389-0C122A18BD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44" y="2908"/>
                  <a:ext cx="1" cy="4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6600" name="Line 102">
                  <a:extLst>
                    <a:ext uri="{FF2B5EF4-FFF2-40B4-BE49-F238E27FC236}">
                      <a16:creationId xmlns:a16="http://schemas.microsoft.com/office/drawing/2014/main" xmlns="" id="{26F832C9-DD23-4B65-ABBA-4CA2864628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821" y="2908"/>
                  <a:ext cx="1" cy="4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6601" name="Line 103">
                  <a:extLst>
                    <a:ext uri="{FF2B5EF4-FFF2-40B4-BE49-F238E27FC236}">
                      <a16:creationId xmlns:a16="http://schemas.microsoft.com/office/drawing/2014/main" xmlns="" id="{BD71F018-55A6-BC18-AAAA-E9E361DAB7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004" y="2908"/>
                  <a:ext cx="1" cy="4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</p:grpSp>
          <p:sp>
            <p:nvSpPr>
              <p:cNvPr id="106565" name="Rectangle 104">
                <a:extLst>
                  <a:ext uri="{FF2B5EF4-FFF2-40B4-BE49-F238E27FC236}">
                    <a16:creationId xmlns:a16="http://schemas.microsoft.com/office/drawing/2014/main" xmlns="" id="{CC4F6CB4-61FF-14F1-A231-53AD9F3F65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0" y="3028"/>
                <a:ext cx="8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0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6566" name="Rectangle 105">
                <a:extLst>
                  <a:ext uri="{FF2B5EF4-FFF2-40B4-BE49-F238E27FC236}">
                    <a16:creationId xmlns:a16="http://schemas.microsoft.com/office/drawing/2014/main" xmlns="" id="{C95D507E-5FAB-323A-F207-285BB1EEAE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0" y="3028"/>
                <a:ext cx="8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2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6567" name="Rectangle 106">
                <a:extLst>
                  <a:ext uri="{FF2B5EF4-FFF2-40B4-BE49-F238E27FC236}">
                    <a16:creationId xmlns:a16="http://schemas.microsoft.com/office/drawing/2014/main" xmlns="" id="{2DF3FE36-393B-3C9A-E9FE-C045AC63D5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9" y="3028"/>
                <a:ext cx="8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4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6568" name="Rectangle 107">
                <a:extLst>
                  <a:ext uri="{FF2B5EF4-FFF2-40B4-BE49-F238E27FC236}">
                    <a16:creationId xmlns:a16="http://schemas.microsoft.com/office/drawing/2014/main" xmlns="" id="{2784AF75-FD58-0097-1690-8B5CDEE5E3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9" y="3028"/>
                <a:ext cx="8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6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6569" name="Rectangle 108">
                <a:extLst>
                  <a:ext uri="{FF2B5EF4-FFF2-40B4-BE49-F238E27FC236}">
                    <a16:creationId xmlns:a16="http://schemas.microsoft.com/office/drawing/2014/main" xmlns="" id="{D4614D91-444D-F703-983E-A8F2E0096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8" y="3028"/>
                <a:ext cx="8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8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6570" name="Rectangle 109">
                <a:extLst>
                  <a:ext uri="{FF2B5EF4-FFF2-40B4-BE49-F238E27FC236}">
                    <a16:creationId xmlns:a16="http://schemas.microsoft.com/office/drawing/2014/main" xmlns="" id="{C52B55AB-E798-8380-200F-60F2DE4E17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7" y="3028"/>
                <a:ext cx="17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10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6571" name="Rectangle 110">
                <a:extLst>
                  <a:ext uri="{FF2B5EF4-FFF2-40B4-BE49-F238E27FC236}">
                    <a16:creationId xmlns:a16="http://schemas.microsoft.com/office/drawing/2014/main" xmlns="" id="{3B9EAE3C-EE15-9EC8-C91E-4146C145DB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4" y="3028"/>
                <a:ext cx="17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12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6572" name="Rectangle 111">
                <a:extLst>
                  <a:ext uri="{FF2B5EF4-FFF2-40B4-BE49-F238E27FC236}">
                    <a16:creationId xmlns:a16="http://schemas.microsoft.com/office/drawing/2014/main" xmlns="" id="{6299EBE6-6989-0749-54F1-400914D103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4" y="3028"/>
                <a:ext cx="17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14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6573" name="Rectangle 112">
                <a:extLst>
                  <a:ext uri="{FF2B5EF4-FFF2-40B4-BE49-F238E27FC236}">
                    <a16:creationId xmlns:a16="http://schemas.microsoft.com/office/drawing/2014/main" xmlns="" id="{48A4BF09-31D0-E0EC-BA5A-517380BB9F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3" y="3028"/>
                <a:ext cx="17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16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6574" name="Rectangle 113">
                <a:extLst>
                  <a:ext uri="{FF2B5EF4-FFF2-40B4-BE49-F238E27FC236}">
                    <a16:creationId xmlns:a16="http://schemas.microsoft.com/office/drawing/2014/main" xmlns="" id="{6A359496-C7F0-3965-6334-F76E9D1FB9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3" y="3028"/>
                <a:ext cx="17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18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6575" name="Rectangle 114">
                <a:extLst>
                  <a:ext uri="{FF2B5EF4-FFF2-40B4-BE49-F238E27FC236}">
                    <a16:creationId xmlns:a16="http://schemas.microsoft.com/office/drawing/2014/main" xmlns="" id="{FB0D7B4E-BC77-0AF8-F026-62781117F8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3" y="3028"/>
                <a:ext cx="17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20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6576" name="Rectangle 115">
                <a:extLst>
                  <a:ext uri="{FF2B5EF4-FFF2-40B4-BE49-F238E27FC236}">
                    <a16:creationId xmlns:a16="http://schemas.microsoft.com/office/drawing/2014/main" xmlns="" id="{F57E5B67-3286-DB3F-7DFC-8EE5759C80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13" y="3028"/>
                <a:ext cx="8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tr-TR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0</a:t>
                </a:r>
                <a:endParaRPr lang="en-US" altLang="tr-TR" sz="240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06560" name="AutoShape 116">
              <a:extLst>
                <a:ext uri="{FF2B5EF4-FFF2-40B4-BE49-F238E27FC236}">
                  <a16:creationId xmlns:a16="http://schemas.microsoft.com/office/drawing/2014/main" xmlns="" id="{CC570919-FB16-A869-EC20-3961BE59B0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6500" y="3467100"/>
              <a:ext cx="1130300" cy="698500"/>
            </a:xfrm>
            <a:prstGeom prst="flowChartMagneticTape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6561" name="AutoShape 117">
              <a:extLst>
                <a:ext uri="{FF2B5EF4-FFF2-40B4-BE49-F238E27FC236}">
                  <a16:creationId xmlns:a16="http://schemas.microsoft.com/office/drawing/2014/main" xmlns="" id="{6668985A-AA4B-3228-2891-0C89675D96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400" y="3530600"/>
              <a:ext cx="342900" cy="5588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6562" name="Text Box 118">
              <a:extLst>
                <a:ext uri="{FF2B5EF4-FFF2-40B4-BE49-F238E27FC236}">
                  <a16:creationId xmlns:a16="http://schemas.microsoft.com/office/drawing/2014/main" xmlns="" id="{D1869FAD-5E3D-B261-0A09-CD4D87826A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3779838" y="3602038"/>
              <a:ext cx="1198562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000" b="1">
                  <a:latin typeface="Comic Sans MS" panose="030F0702030302020204" pitchFamily="66" charset="0"/>
                </a:rPr>
                <a:t>Embryo</a:t>
              </a:r>
            </a:p>
          </p:txBody>
        </p:sp>
        <p:sp>
          <p:nvSpPr>
            <p:cNvPr id="106563" name="Text Box 119">
              <a:extLst>
                <a:ext uri="{FF2B5EF4-FFF2-40B4-BE49-F238E27FC236}">
                  <a16:creationId xmlns:a16="http://schemas.microsoft.com/office/drawing/2014/main" xmlns="" id="{358153B9-90A1-B76B-E929-1A4413FDC4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2038350" y="2116138"/>
              <a:ext cx="1071563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000" b="1">
                  <a:latin typeface="Comic Sans MS" panose="030F0702030302020204" pitchFamily="66" charset="0"/>
                </a:rPr>
                <a:t>Growth</a:t>
              </a:r>
            </a:p>
          </p:txBody>
        </p:sp>
      </p:grp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5C12CECE-000A-5D2C-0066-722A44A948C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08C4294-F0F5-4553-8657-F9039474BE9B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08735368"/>
      </p:ext>
    </p:extLst>
  </p:cSld>
  <p:clrMapOvr>
    <a:masterClrMapping/>
  </p:clrMapOvr>
  <p:transition spd="slow">
    <p:push dir="r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3 Slayt Numarası Yer Tutucusu">
            <a:extLst>
              <a:ext uri="{FF2B5EF4-FFF2-40B4-BE49-F238E27FC236}">
                <a16:creationId xmlns:a16="http://schemas.microsoft.com/office/drawing/2014/main" xmlns="" id="{B61652A2-327B-855E-8E86-DE1628C1A3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E4C34C6-2A5F-4842-BF0F-04685481302C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105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07523" name="4 Altbilgi Yer Tutucusu">
            <a:extLst>
              <a:ext uri="{FF2B5EF4-FFF2-40B4-BE49-F238E27FC236}">
                <a16:creationId xmlns:a16="http://schemas.microsoft.com/office/drawing/2014/main" xmlns="" id="{1FB32ED9-0697-74FA-D9B3-6CA48D109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50242" name="Rectangle 2">
            <a:extLst>
              <a:ext uri="{FF2B5EF4-FFF2-40B4-BE49-F238E27FC236}">
                <a16:creationId xmlns:a16="http://schemas.microsoft.com/office/drawing/2014/main" xmlns="" id="{DFFA1BD9-6ACD-567D-4698-78AFD01A5D6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Folliküler Dalgalar	</a:t>
            </a:r>
          </a:p>
        </p:txBody>
      </p:sp>
      <p:pic>
        <p:nvPicPr>
          <p:cNvPr id="107525" name="Picture 2" descr="D:\SELÇUKSEM\TEKNİKER MÜFREDAT SUNUMLARI\SEKSÜEL SİKLUS RESİMLERİ\2_wave_ppt.jpg">
            <a:extLst>
              <a:ext uri="{FF2B5EF4-FFF2-40B4-BE49-F238E27FC236}">
                <a16:creationId xmlns:a16="http://schemas.microsoft.com/office/drawing/2014/main" xmlns="" id="{7BD2EB7D-AEFB-929B-9AD2-DF6C94927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628775"/>
            <a:ext cx="432117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6" name="Picture 3" descr="D:\SELÇUKSEM\TEKNİKER MÜFREDAT SUNUMLARI\SEKSÜEL SİKLUS RESİMLERİ\3_wave_ppt.jpg">
            <a:extLst>
              <a:ext uri="{FF2B5EF4-FFF2-40B4-BE49-F238E27FC236}">
                <a16:creationId xmlns:a16="http://schemas.microsoft.com/office/drawing/2014/main" xmlns="" id="{0F3851CC-6891-DD0E-E9CF-76A7F9384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39" y="1628775"/>
            <a:ext cx="432117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228E9A59-9797-45BA-213F-FB34B82E8E0F}"/>
              </a:ext>
            </a:extLst>
          </p:cNvPr>
          <p:cNvSpPr txBox="1"/>
          <p:nvPr/>
        </p:nvSpPr>
        <p:spPr>
          <a:xfrm>
            <a:off x="1774826" y="5229226"/>
            <a:ext cx="8353425" cy="646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FSH</a:t>
            </a:r>
            <a:r>
              <a:rPr 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folliküler</a:t>
            </a:r>
            <a:r>
              <a:rPr 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dalganın ortaya çıkmasını ve aday </a:t>
            </a:r>
            <a:r>
              <a:rPr lang="tr-T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folliküllerin</a:t>
            </a:r>
            <a:r>
              <a:rPr 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seçilmesini tetikler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(recruitment = emergence) 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31E9CB12-FAEC-6745-CF9E-9BA1F4B8ADC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27D970C-D676-45EA-B22E-2B81D525A72A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49142488"/>
      </p:ext>
    </p:extLst>
  </p:cSld>
  <p:clrMapOvr>
    <a:masterClrMapping/>
  </p:clrMapOvr>
  <p:transition spd="slow">
    <p:push dir="r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3 Slayt Numarası Yer Tutucusu">
            <a:extLst>
              <a:ext uri="{FF2B5EF4-FFF2-40B4-BE49-F238E27FC236}">
                <a16:creationId xmlns:a16="http://schemas.microsoft.com/office/drawing/2014/main" xmlns="" id="{E2C5FCFD-F5F0-49A0-5B4F-813340A852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AF8D93C-52A6-4BBB-B119-80565721BD9E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106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08547" name="4 Altbilgi Yer Tutucusu">
            <a:extLst>
              <a:ext uri="{FF2B5EF4-FFF2-40B4-BE49-F238E27FC236}">
                <a16:creationId xmlns:a16="http://schemas.microsoft.com/office/drawing/2014/main" xmlns="" id="{F1A27DEB-B29D-F747-4015-514DC1660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50242" name="Rectangle 2">
            <a:extLst>
              <a:ext uri="{FF2B5EF4-FFF2-40B4-BE49-F238E27FC236}">
                <a16:creationId xmlns:a16="http://schemas.microsoft.com/office/drawing/2014/main" xmlns="" id="{91831B60-E71B-7635-A322-C2481C8236D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Folliküler Dalgalar	</a:t>
            </a:r>
          </a:p>
        </p:txBody>
      </p: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xmlns="" id="{394E5904-3D82-E873-883F-986FB7AC2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574039"/>
              </p:ext>
            </p:extLst>
          </p:nvPr>
        </p:nvGraphicFramePr>
        <p:xfrm>
          <a:off x="659876" y="2560638"/>
          <a:ext cx="9468375" cy="21637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895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788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65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err="1">
                          <a:effectLst/>
                        </a:rPr>
                        <a:t>Folliküler</a:t>
                      </a:r>
                      <a:r>
                        <a:rPr lang="tr-TR" sz="2000" dirty="0">
                          <a:effectLst/>
                        </a:rPr>
                        <a:t> dinamik/dalga sayısı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Maksimum </a:t>
                      </a:r>
                      <a:r>
                        <a:rPr lang="tr-TR" sz="2000" dirty="0" err="1">
                          <a:effectLst/>
                        </a:rPr>
                        <a:t>follikül</a:t>
                      </a:r>
                      <a:r>
                        <a:rPr lang="tr-TR" sz="2000" dirty="0">
                          <a:effectLst/>
                        </a:rPr>
                        <a:t> çapına ulaşılan gün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2 </a:t>
                      </a:r>
                      <a:r>
                        <a:rPr lang="tr-TR" sz="2000" dirty="0" err="1">
                          <a:effectLst/>
                        </a:rPr>
                        <a:t>folliküler</a:t>
                      </a:r>
                      <a:r>
                        <a:rPr lang="tr-TR" sz="2000" dirty="0">
                          <a:effectLst/>
                        </a:rPr>
                        <a:t> dalga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11 ve 22. gün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3 </a:t>
                      </a:r>
                      <a:r>
                        <a:rPr lang="tr-TR" sz="2000" dirty="0" err="1">
                          <a:effectLst/>
                        </a:rPr>
                        <a:t>folliküler</a:t>
                      </a:r>
                      <a:r>
                        <a:rPr lang="tr-TR" sz="2000" dirty="0">
                          <a:effectLst/>
                        </a:rPr>
                        <a:t> dalga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8, 14 ve 23. gün</a:t>
                      </a:r>
                      <a:endParaRPr lang="tr-T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2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4 </a:t>
                      </a:r>
                      <a:r>
                        <a:rPr lang="tr-TR" sz="2000" dirty="0" err="1">
                          <a:effectLst/>
                        </a:rPr>
                        <a:t>folliküler</a:t>
                      </a:r>
                      <a:r>
                        <a:rPr lang="tr-TR" sz="2000" dirty="0">
                          <a:effectLst/>
                        </a:rPr>
                        <a:t> dalga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4, 16, 20 ve 27. gün</a:t>
                      </a:r>
                      <a:endParaRPr lang="tr-T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F5EB3E7E-B1C7-D9F9-6925-134C944745E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387BA32-698B-4820-8612-C6CA71E342EE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3289718"/>
      </p:ext>
    </p:extLst>
  </p:cSld>
  <p:clrMapOvr>
    <a:masterClrMapping/>
  </p:clrMapOvr>
  <p:transition spd="slow">
    <p:push dir="r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3 Slayt Numarası Yer Tutucusu">
            <a:extLst>
              <a:ext uri="{FF2B5EF4-FFF2-40B4-BE49-F238E27FC236}">
                <a16:creationId xmlns:a16="http://schemas.microsoft.com/office/drawing/2014/main" xmlns="" id="{8A3FFC43-3452-A55B-17B7-FDDAD1BB49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2A5A4E2-B4C6-4CD5-BF02-B6FA39A25E56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107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09571" name="4 Altbilgi Yer Tutucusu">
            <a:extLst>
              <a:ext uri="{FF2B5EF4-FFF2-40B4-BE49-F238E27FC236}">
                <a16:creationId xmlns:a16="http://schemas.microsoft.com/office/drawing/2014/main" xmlns="" id="{F43D31EA-F11A-4937-7C3F-DA74359B0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50242" name="Rectangle 2">
            <a:extLst>
              <a:ext uri="{FF2B5EF4-FFF2-40B4-BE49-F238E27FC236}">
                <a16:creationId xmlns:a16="http://schemas.microsoft.com/office/drawing/2014/main" xmlns="" id="{3489EED5-EFEB-53BB-F1B7-4BC1A3C58BE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Folliküler Dalgalar	</a:t>
            </a:r>
          </a:p>
        </p:txBody>
      </p:sp>
      <p:pic>
        <p:nvPicPr>
          <p:cNvPr id="109573" name="Picture 4" descr="fig8-7">
            <a:extLst>
              <a:ext uri="{FF2B5EF4-FFF2-40B4-BE49-F238E27FC236}">
                <a16:creationId xmlns:a16="http://schemas.microsoft.com/office/drawing/2014/main" xmlns="" id="{0B4FE340-056A-D751-6473-75F6EC8EA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628775"/>
            <a:ext cx="7164388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A83E9FAC-AC38-A89C-FC4F-32B483B32CD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6BA3AAF-C85B-46E2-8A9D-BADC32E295E7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78183595"/>
      </p:ext>
    </p:extLst>
  </p:cSld>
  <p:clrMapOvr>
    <a:masterClrMapping/>
  </p:clrMapOvr>
  <p:transition spd="slow">
    <p:push dir="r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3 Slayt Numarası Yer Tutucusu">
            <a:extLst>
              <a:ext uri="{FF2B5EF4-FFF2-40B4-BE49-F238E27FC236}">
                <a16:creationId xmlns:a16="http://schemas.microsoft.com/office/drawing/2014/main" xmlns="" id="{CBBAC426-1111-5B5E-8621-B3F15CFEA7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D495ED3-08A9-472C-AACD-57119557A1DC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108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10595" name="4 Altbilgi Yer Tutucusu">
            <a:extLst>
              <a:ext uri="{FF2B5EF4-FFF2-40B4-BE49-F238E27FC236}">
                <a16:creationId xmlns:a16="http://schemas.microsoft.com/office/drawing/2014/main" xmlns="" id="{397538F4-3C6B-3E27-791B-167087C18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50242" name="Rectangle 2">
            <a:extLst>
              <a:ext uri="{FF2B5EF4-FFF2-40B4-BE49-F238E27FC236}">
                <a16:creationId xmlns:a16="http://schemas.microsoft.com/office/drawing/2014/main" xmlns="" id="{C80701BF-C525-1BE8-1DEB-3D9912AEA73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Folliküler Dalgalar	</a:t>
            </a:r>
          </a:p>
        </p:txBody>
      </p:sp>
      <p:pic>
        <p:nvPicPr>
          <p:cNvPr id="110597" name="Picture 2">
            <a:extLst>
              <a:ext uri="{FF2B5EF4-FFF2-40B4-BE49-F238E27FC236}">
                <a16:creationId xmlns:a16="http://schemas.microsoft.com/office/drawing/2014/main" xmlns="" id="{C07B5DBD-86D4-590D-5532-972828D9D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412875"/>
            <a:ext cx="8064500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190DFFE0-451D-654F-4FD9-F1FF3D4AFB2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2316777-D649-4693-8C63-BF472DF9D6F4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54091902"/>
      </p:ext>
    </p:extLst>
  </p:cSld>
  <p:clrMapOvr>
    <a:masterClrMapping/>
  </p:clrMapOvr>
  <p:transition spd="slow">
    <p:push dir="r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3 Slayt Numarası Yer Tutucusu">
            <a:extLst>
              <a:ext uri="{FF2B5EF4-FFF2-40B4-BE49-F238E27FC236}">
                <a16:creationId xmlns:a16="http://schemas.microsoft.com/office/drawing/2014/main" xmlns="" id="{65507F64-535C-97C2-1B6E-AB9DD243AF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58A5E31-24A7-40AE-B410-0515CC619BB2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109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11619" name="4 Altbilgi Yer Tutucusu">
            <a:extLst>
              <a:ext uri="{FF2B5EF4-FFF2-40B4-BE49-F238E27FC236}">
                <a16:creationId xmlns:a16="http://schemas.microsoft.com/office/drawing/2014/main" xmlns="" id="{96067C7C-2BC7-7EDA-8898-F754990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50242" name="Rectangle 2">
            <a:extLst>
              <a:ext uri="{FF2B5EF4-FFF2-40B4-BE49-F238E27FC236}">
                <a16:creationId xmlns:a16="http://schemas.microsoft.com/office/drawing/2014/main" xmlns="" id="{2D3AB18A-58B8-CB43-634E-AD231C2B9FE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Folliküler Dalgalar	</a:t>
            </a:r>
          </a:p>
        </p:txBody>
      </p:sp>
      <p:pic>
        <p:nvPicPr>
          <p:cNvPr id="111621" name="Picture 2">
            <a:extLst>
              <a:ext uri="{FF2B5EF4-FFF2-40B4-BE49-F238E27FC236}">
                <a16:creationId xmlns:a16="http://schemas.microsoft.com/office/drawing/2014/main" xmlns="" id="{97235A66-745E-7A0F-AD9A-F2241F64F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27" y="1199062"/>
            <a:ext cx="53340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4AEAF67D-7743-4064-A92E-B353C3711459}"/>
              </a:ext>
            </a:extLst>
          </p:cNvPr>
          <p:cNvSpPr txBox="1"/>
          <p:nvPr/>
        </p:nvSpPr>
        <p:spPr>
          <a:xfrm>
            <a:off x="6095999" y="3959258"/>
            <a:ext cx="51878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r-TR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Ovulasyonun</a:t>
            </a: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mekanizması 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A5DB63D8-F10F-26DF-827C-36E4AB5B65C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24BF34E-7925-4AE4-A161-4C18CC14E06C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63595222"/>
      </p:ext>
    </p:extLst>
  </p:cSld>
  <p:clrMapOvr>
    <a:masterClrMapping/>
  </p:clrMapOvr>
  <p:transition spd="slow"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4 Slayt Numarası Yer Tutucusu">
            <a:extLst>
              <a:ext uri="{FF2B5EF4-FFF2-40B4-BE49-F238E27FC236}">
                <a16:creationId xmlns:a16="http://schemas.microsoft.com/office/drawing/2014/main" xmlns="" id="{0C849289-54F4-CB0F-092A-7ABE214B10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279BC88-4F5E-4CD9-B545-D900417A15FE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9219" name="5 Altbilgi Yer Tutucusu">
            <a:extLst>
              <a:ext uri="{FF2B5EF4-FFF2-40B4-BE49-F238E27FC236}">
                <a16:creationId xmlns:a16="http://schemas.microsoft.com/office/drawing/2014/main" xmlns="" id="{B9731D0B-A342-5884-8513-6E80210C7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596994" name="Rectangle 2">
            <a:extLst>
              <a:ext uri="{FF2B5EF4-FFF2-40B4-BE49-F238E27FC236}">
                <a16:creationId xmlns:a16="http://schemas.microsoft.com/office/drawing/2014/main" xmlns="" id="{A9DA771D-D5CF-D4DE-1C40-45594A26371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39634" y="274639"/>
            <a:ext cx="9871166" cy="6658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>
                <a:solidFill>
                  <a:schemeClr val="tx1"/>
                </a:solidFill>
              </a:rPr>
              <a:t>Döl verimi süresi	</a:t>
            </a:r>
          </a:p>
        </p:txBody>
      </p:sp>
      <p:sp>
        <p:nvSpPr>
          <p:cNvPr id="9221" name="Rectangle 3">
            <a:extLst>
              <a:ext uri="{FF2B5EF4-FFF2-40B4-BE49-F238E27FC236}">
                <a16:creationId xmlns:a16="http://schemas.microsoft.com/office/drawing/2014/main" xmlns="" id="{EC43FD0A-B039-A6C1-89EB-B89AD54BD72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01547" y="1323699"/>
            <a:ext cx="9871166" cy="38491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>
            <a:normAutofit/>
          </a:bodyPr>
          <a:lstStyle/>
          <a:p>
            <a:pPr algn="just" eaLnBrk="1" hangingPunct="1">
              <a:spcBef>
                <a:spcPts val="600"/>
              </a:spcBef>
            </a:pPr>
            <a:r>
              <a:rPr lang="tr-TR" altLang="tr-TR" sz="2800" dirty="0" err="1">
                <a:effectLst/>
              </a:rPr>
              <a:t>Pubertas</a:t>
            </a:r>
            <a:r>
              <a:rPr lang="tr-TR" altLang="tr-TR" sz="2800" dirty="0">
                <a:effectLst/>
              </a:rPr>
              <a:t> ile başlayan fertilite oranı, giderek artar ve yaşlanmaya başlamadan evvel bir süre devam eder ve daha sonra giderek düşer.</a:t>
            </a:r>
          </a:p>
          <a:p>
            <a:pPr algn="just" eaLnBrk="1" hangingPunct="1">
              <a:spcBef>
                <a:spcPts val="600"/>
              </a:spcBef>
            </a:pPr>
            <a:r>
              <a:rPr lang="tr-TR" altLang="tr-TR" sz="2800" dirty="0">
                <a:effectLst/>
              </a:rPr>
              <a:t>Fertilite</a:t>
            </a:r>
          </a:p>
          <a:p>
            <a:pPr algn="just" eaLnBrk="1" hangingPunct="1">
              <a:spcBef>
                <a:spcPts val="600"/>
              </a:spcBef>
            </a:pPr>
            <a:r>
              <a:rPr lang="tr-TR" altLang="tr-TR" sz="2800" dirty="0">
                <a:effectLst/>
              </a:rPr>
              <a:t>İnfertilite</a:t>
            </a:r>
          </a:p>
          <a:p>
            <a:pPr algn="just" eaLnBrk="1" hangingPunct="1">
              <a:spcBef>
                <a:spcPts val="600"/>
              </a:spcBef>
            </a:pPr>
            <a:r>
              <a:rPr lang="tr-TR" altLang="tr-TR" sz="2800" dirty="0" err="1">
                <a:effectLst/>
              </a:rPr>
              <a:t>Senilite</a:t>
            </a:r>
            <a:endParaRPr lang="tr-TR" altLang="tr-TR" sz="2800" dirty="0">
              <a:effectLst/>
            </a:endParaRPr>
          </a:p>
        </p:txBody>
      </p:sp>
      <p:pic>
        <p:nvPicPr>
          <p:cNvPr id="9222" name="Picture 6" descr="C:\Users\DAD\Desktop\2367504151_bda3491818.jpg">
            <a:extLst>
              <a:ext uri="{FF2B5EF4-FFF2-40B4-BE49-F238E27FC236}">
                <a16:creationId xmlns:a16="http://schemas.microsoft.com/office/drawing/2014/main" xmlns="" id="{4D3934C7-63D1-D80C-F604-5760D5A51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884" y="3107691"/>
            <a:ext cx="3887787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E9F0D4B1-3305-2A74-60DC-27056DAA6E3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4C7284F-59C5-4207-98D0-4BFCF6207079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87962070"/>
      </p:ext>
    </p:extLst>
  </p:cSld>
  <p:clrMapOvr>
    <a:masterClrMapping/>
  </p:clrMapOvr>
  <p:transition spd="slow">
    <p:push dir="r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3 Slayt Numarası Yer Tutucusu">
            <a:extLst>
              <a:ext uri="{FF2B5EF4-FFF2-40B4-BE49-F238E27FC236}">
                <a16:creationId xmlns:a16="http://schemas.microsoft.com/office/drawing/2014/main" xmlns="" id="{ACD67DD1-48EE-6730-B527-78364A1E72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5428EB2-99C6-45C2-A9D0-123110C4B491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110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12643" name="4 Altbilgi Yer Tutucusu">
            <a:extLst>
              <a:ext uri="{FF2B5EF4-FFF2-40B4-BE49-F238E27FC236}">
                <a16:creationId xmlns:a16="http://schemas.microsoft.com/office/drawing/2014/main" xmlns="" id="{E70D34AE-9F46-9CC4-A223-B888345E7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50242" name="Rectangle 2">
            <a:extLst>
              <a:ext uri="{FF2B5EF4-FFF2-40B4-BE49-F238E27FC236}">
                <a16:creationId xmlns:a16="http://schemas.microsoft.com/office/drawing/2014/main" xmlns="" id="{C96BB44B-0E08-66F5-46F6-EE620A8519A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Folliküler Dalgalar	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C26B729F-BEA6-CF9A-A24B-7B5E4B4A1673}"/>
              </a:ext>
            </a:extLst>
          </p:cNvPr>
          <p:cNvSpPr txBox="1"/>
          <p:nvPr/>
        </p:nvSpPr>
        <p:spPr>
          <a:xfrm>
            <a:off x="7362334" y="3045627"/>
            <a:ext cx="44023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r-T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Ovaryum</a:t>
            </a: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fonksiyonları üzerine </a:t>
            </a:r>
            <a:r>
              <a:rPr lang="tr-T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metabolik</a:t>
            </a: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faktörlerin etkisi</a:t>
            </a:r>
          </a:p>
        </p:txBody>
      </p:sp>
      <p:pic>
        <p:nvPicPr>
          <p:cNvPr id="112646" name="Picture 2">
            <a:extLst>
              <a:ext uri="{FF2B5EF4-FFF2-40B4-BE49-F238E27FC236}">
                <a16:creationId xmlns:a16="http://schemas.microsoft.com/office/drawing/2014/main" xmlns="" id="{84AB0248-F17C-10B3-46D4-0C2D723DF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48" y="1334408"/>
            <a:ext cx="6965847" cy="467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3697603A-8134-CC8F-A42A-62EFF4CB083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FCCEC19-768B-4E2A-9D11-C52F47F991C6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15273117"/>
      </p:ext>
    </p:extLst>
  </p:cSld>
  <p:clrMapOvr>
    <a:masterClrMapping/>
  </p:clrMapOvr>
  <p:transition spd="slow">
    <p:push dir="r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3 Slayt Numarası Yer Tutucusu">
            <a:extLst>
              <a:ext uri="{FF2B5EF4-FFF2-40B4-BE49-F238E27FC236}">
                <a16:creationId xmlns:a16="http://schemas.microsoft.com/office/drawing/2014/main" xmlns="" id="{764FC505-007A-E7D1-50BA-26E3FA837A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76CD38D-B36B-47A8-A0A8-52FE335E26AD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111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13667" name="4 Altbilgi Yer Tutucusu">
            <a:extLst>
              <a:ext uri="{FF2B5EF4-FFF2-40B4-BE49-F238E27FC236}">
                <a16:creationId xmlns:a16="http://schemas.microsoft.com/office/drawing/2014/main" xmlns="" id="{9CE32AD3-F049-6796-8BB1-DD8D09DE7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50242" name="Rectangle 2">
            <a:extLst>
              <a:ext uri="{FF2B5EF4-FFF2-40B4-BE49-F238E27FC236}">
                <a16:creationId xmlns:a16="http://schemas.microsoft.com/office/drawing/2014/main" xmlns="" id="{35E75CEA-CA64-8C7A-D24F-5F30DBC5C31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Folliküler Dalgalar	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756C5986-B6EA-FBCB-7A1D-EF866814FBFF}"/>
              </a:ext>
            </a:extLst>
          </p:cNvPr>
          <p:cNvSpPr txBox="1"/>
          <p:nvPr/>
        </p:nvSpPr>
        <p:spPr>
          <a:xfrm>
            <a:off x="347662" y="2362855"/>
            <a:ext cx="680728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r-T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Ovaryumun</a:t>
            </a: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folliküler</a:t>
            </a: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fonksiyonunu etkileyebilen mekanizmalar. </a:t>
            </a:r>
          </a:p>
          <a:p>
            <a:pPr eaLnBrk="1" hangingPunct="1">
              <a:defRPr/>
            </a:pPr>
            <a:r>
              <a:rPr lang="tr-TR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DF: dominant </a:t>
            </a:r>
            <a:r>
              <a:rPr lang="tr-TR" sz="24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follikül</a:t>
            </a:r>
            <a:r>
              <a:rPr lang="tr-TR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eaLnBrk="1" hangingPunct="1">
              <a:defRPr/>
            </a:pPr>
            <a:r>
              <a:rPr lang="tr-TR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NPY: </a:t>
            </a:r>
            <a:r>
              <a:rPr lang="tr-TR" sz="24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nöropeptit</a:t>
            </a:r>
            <a:r>
              <a:rPr lang="tr-TR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eaLnBrk="1" hangingPunct="1">
              <a:defRPr/>
            </a:pPr>
            <a:r>
              <a:rPr lang="tr-TR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EOP: </a:t>
            </a:r>
            <a:r>
              <a:rPr lang="tr-TR" sz="24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endojen</a:t>
            </a:r>
            <a:r>
              <a:rPr lang="tr-TR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24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opioit</a:t>
            </a:r>
            <a:r>
              <a:rPr lang="tr-TR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24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peptit</a:t>
            </a:r>
            <a:r>
              <a:rPr lang="tr-TR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eaLnBrk="1" hangingPunct="1">
              <a:defRPr/>
            </a:pPr>
            <a:r>
              <a:rPr lang="tr-TR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GH: büyüme hormonu</a:t>
            </a:r>
          </a:p>
        </p:txBody>
      </p:sp>
      <p:pic>
        <p:nvPicPr>
          <p:cNvPr id="113670" name="Picture 2">
            <a:extLst>
              <a:ext uri="{FF2B5EF4-FFF2-40B4-BE49-F238E27FC236}">
                <a16:creationId xmlns:a16="http://schemas.microsoft.com/office/drawing/2014/main" xmlns="" id="{99D7375E-9917-6413-E28E-FDFBD0D2D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953" y="1214845"/>
            <a:ext cx="4391025" cy="503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B28A884D-614A-C168-888B-A14AA026629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E84FF70-C65F-4A46-8D29-6305E382CE74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98522348"/>
      </p:ext>
    </p:extLst>
  </p:cSld>
  <p:clrMapOvr>
    <a:masterClrMapping/>
  </p:clrMapOvr>
  <p:transition spd="slow">
    <p:push dir="r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3 Slayt Numarası Yer Tutucusu">
            <a:extLst>
              <a:ext uri="{FF2B5EF4-FFF2-40B4-BE49-F238E27FC236}">
                <a16:creationId xmlns:a16="http://schemas.microsoft.com/office/drawing/2014/main" xmlns="" id="{3B4C2402-462E-D69A-C9F2-863CE4F949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F73B823-2D56-4245-9548-52FC6B9B28F4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112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14691" name="4 Altbilgi Yer Tutucusu">
            <a:extLst>
              <a:ext uri="{FF2B5EF4-FFF2-40B4-BE49-F238E27FC236}">
                <a16:creationId xmlns:a16="http://schemas.microsoft.com/office/drawing/2014/main" xmlns="" id="{5D3CA499-D7C2-AE04-16C1-F64D6244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47170" name="Rectangle 2">
            <a:extLst>
              <a:ext uri="{FF2B5EF4-FFF2-40B4-BE49-F238E27FC236}">
                <a16:creationId xmlns:a16="http://schemas.microsoft.com/office/drawing/2014/main" xmlns="" id="{15BAA876-4815-B8B5-764E-BB6DD48639D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Östrüsün</a:t>
            </a:r>
            <a:r>
              <a:rPr lang="tr-TR" dirty="0">
                <a:solidFill>
                  <a:schemeClr val="tx1"/>
                </a:solidFill>
              </a:rPr>
              <a:t> oluşumu-inek</a:t>
            </a:r>
          </a:p>
        </p:txBody>
      </p:sp>
      <p:sp>
        <p:nvSpPr>
          <p:cNvPr id="114693" name="Text Box 5">
            <a:extLst>
              <a:ext uri="{FF2B5EF4-FFF2-40B4-BE49-F238E27FC236}">
                <a16:creationId xmlns:a16="http://schemas.microsoft.com/office/drawing/2014/main" xmlns="" id="{E778AC19-1C5D-8C36-C04C-92E1BB66E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047" y="1773238"/>
            <a:ext cx="11073353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sz="2400" dirty="0" err="1"/>
              <a:t>Luteolizisi</a:t>
            </a:r>
            <a:r>
              <a:rPr lang="tr-TR" altLang="tr-TR" sz="2400" dirty="0"/>
              <a:t> takiben serum P</a:t>
            </a:r>
            <a:r>
              <a:rPr lang="tr-TR" altLang="tr-TR" sz="2400" baseline="-25000" dirty="0"/>
              <a:t>4</a:t>
            </a:r>
            <a:r>
              <a:rPr lang="tr-TR" altLang="tr-TR" sz="2400" dirty="0"/>
              <a:t> düzeyi düşer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sz="2400" dirty="0"/>
              <a:t>E</a:t>
            </a:r>
            <a:r>
              <a:rPr lang="tr-TR" altLang="tr-TR" sz="2400" baseline="-25000" dirty="0"/>
              <a:t>2</a:t>
            </a:r>
            <a:r>
              <a:rPr lang="tr-TR" altLang="tr-TR" sz="2400" dirty="0"/>
              <a:t> düzeyi artar (</a:t>
            </a:r>
            <a:r>
              <a:rPr lang="tr-TR" altLang="tr-TR" sz="2400" dirty="0" err="1"/>
              <a:t>dominat</a:t>
            </a:r>
            <a:r>
              <a:rPr lang="tr-TR" altLang="tr-TR" sz="2400" dirty="0"/>
              <a:t> </a:t>
            </a:r>
            <a:r>
              <a:rPr lang="tr-TR" altLang="tr-TR" sz="2400" dirty="0" err="1"/>
              <a:t>follikülden-Graaf</a:t>
            </a:r>
            <a:r>
              <a:rPr lang="tr-TR" altLang="tr-TR" sz="2400" dirty="0"/>
              <a:t> </a:t>
            </a:r>
            <a:r>
              <a:rPr lang="tr-TR" altLang="tr-TR" sz="2400" dirty="0" err="1"/>
              <a:t>follikülünden</a:t>
            </a:r>
            <a:r>
              <a:rPr lang="tr-TR" altLang="tr-TR" sz="2400" dirty="0"/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sz="2400" dirty="0"/>
              <a:t>Bu değişim </a:t>
            </a:r>
            <a:r>
              <a:rPr lang="tr-TR" altLang="tr-TR" sz="2400" dirty="0" err="1"/>
              <a:t>östrüs</a:t>
            </a:r>
            <a:r>
              <a:rPr lang="tr-TR" altLang="tr-TR" sz="2400" dirty="0"/>
              <a:t> belirtilerinin ortaya çıkmasına sebep olur ve </a:t>
            </a:r>
            <a:r>
              <a:rPr lang="tr-TR" altLang="tr-TR" sz="2400" dirty="0" err="1"/>
              <a:t>preovulatö</a:t>
            </a:r>
            <a:r>
              <a:rPr lang="tr-TR" altLang="tr-TR" sz="2400" dirty="0"/>
              <a:t> </a:t>
            </a:r>
            <a:r>
              <a:rPr lang="tr-TR" altLang="tr-TR" sz="2400" dirty="0" err="1"/>
              <a:t>GnRH</a:t>
            </a:r>
            <a:r>
              <a:rPr lang="tr-TR" altLang="tr-TR" sz="2400" dirty="0"/>
              <a:t>/LH pikinin oluşması ile sonuçlanır.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sz="2400" dirty="0"/>
              <a:t>LH piki ovulasyona sebep olur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431EE664-95FA-3CA1-C194-53AD0B0265E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D882570-10A4-41DC-897A-D1C5D31E9727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20079238"/>
      </p:ext>
    </p:extLst>
  </p:cSld>
  <p:clrMapOvr>
    <a:masterClrMapping/>
  </p:clrMapOvr>
  <p:transition spd="slow">
    <p:push dir="r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3 Slayt Numarası Yer Tutucusu">
            <a:extLst>
              <a:ext uri="{FF2B5EF4-FFF2-40B4-BE49-F238E27FC236}">
                <a16:creationId xmlns:a16="http://schemas.microsoft.com/office/drawing/2014/main" xmlns="" id="{CD921A09-B2BB-3553-99C9-2A47583743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9985066-FB3B-42C3-A218-5EDCB565E11D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113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15715" name="4 Altbilgi Yer Tutucusu">
            <a:extLst>
              <a:ext uri="{FF2B5EF4-FFF2-40B4-BE49-F238E27FC236}">
                <a16:creationId xmlns:a16="http://schemas.microsoft.com/office/drawing/2014/main" xmlns="" id="{3643386A-9C07-89E3-272B-4B14C808D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47170" name="Rectangle 2">
            <a:extLst>
              <a:ext uri="{FF2B5EF4-FFF2-40B4-BE49-F238E27FC236}">
                <a16:creationId xmlns:a16="http://schemas.microsoft.com/office/drawing/2014/main" xmlns="" id="{8972F202-B7D5-895E-E7CF-83698A720E0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47663" y="274638"/>
            <a:ext cx="9863138" cy="68689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4000" dirty="0" err="1">
                <a:solidFill>
                  <a:schemeClr val="tx1"/>
                </a:solidFill>
              </a:rPr>
              <a:t>Östrüsün</a:t>
            </a:r>
            <a:r>
              <a:rPr lang="tr-TR" sz="4000" dirty="0">
                <a:solidFill>
                  <a:schemeClr val="tx1"/>
                </a:solidFill>
              </a:rPr>
              <a:t> oluşumu ve seyri / </a:t>
            </a:r>
            <a:r>
              <a:rPr lang="tr-TR" sz="3200" i="1" dirty="0">
                <a:solidFill>
                  <a:srgbClr val="FF0000"/>
                </a:solidFill>
              </a:rPr>
              <a:t>inek</a:t>
            </a:r>
            <a:endParaRPr lang="tr-TR" sz="3600" i="1" dirty="0">
              <a:solidFill>
                <a:srgbClr val="FF0000"/>
              </a:solidFill>
            </a:endParaRPr>
          </a:p>
        </p:txBody>
      </p:sp>
      <p:sp>
        <p:nvSpPr>
          <p:cNvPr id="115717" name="Text Box 5">
            <a:extLst>
              <a:ext uri="{FF2B5EF4-FFF2-40B4-BE49-F238E27FC236}">
                <a16:creationId xmlns:a16="http://schemas.microsoft.com/office/drawing/2014/main" xmlns="" id="{609D5030-4085-DBE9-AC1B-94F19BB56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340" y="1773239"/>
            <a:ext cx="6815580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sz="2400" dirty="0" err="1"/>
              <a:t>Luteolizisi</a:t>
            </a:r>
            <a:r>
              <a:rPr lang="tr-TR" altLang="tr-TR" sz="2400" dirty="0"/>
              <a:t> takiben serum P</a:t>
            </a:r>
            <a:r>
              <a:rPr lang="tr-TR" altLang="tr-TR" sz="2400" baseline="-25000" dirty="0"/>
              <a:t>4</a:t>
            </a:r>
            <a:r>
              <a:rPr lang="tr-TR" altLang="tr-TR" sz="2400" dirty="0"/>
              <a:t> düzeyi düşer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sz="2400" dirty="0"/>
              <a:t>E</a:t>
            </a:r>
            <a:r>
              <a:rPr lang="tr-TR" altLang="tr-TR" sz="2400" baseline="-25000" dirty="0"/>
              <a:t>2</a:t>
            </a:r>
            <a:r>
              <a:rPr lang="tr-TR" altLang="tr-TR" sz="2400" dirty="0"/>
              <a:t> düzeyi artar (</a:t>
            </a:r>
            <a:r>
              <a:rPr lang="tr-TR" altLang="tr-TR" sz="2400" dirty="0" err="1"/>
              <a:t>dominat</a:t>
            </a:r>
            <a:r>
              <a:rPr lang="tr-TR" altLang="tr-TR" sz="2400" dirty="0"/>
              <a:t> </a:t>
            </a:r>
            <a:r>
              <a:rPr lang="tr-TR" altLang="tr-TR" sz="2400" dirty="0" err="1"/>
              <a:t>follikülden-Graaf</a:t>
            </a:r>
            <a:r>
              <a:rPr lang="tr-TR" altLang="tr-TR" sz="2400" dirty="0"/>
              <a:t> </a:t>
            </a:r>
            <a:r>
              <a:rPr lang="tr-TR" altLang="tr-TR" sz="2400" dirty="0" err="1"/>
              <a:t>follikülünden</a:t>
            </a:r>
            <a:r>
              <a:rPr lang="tr-TR" altLang="tr-TR" sz="2400" dirty="0"/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sz="2400" dirty="0"/>
              <a:t>Bu değişim </a:t>
            </a:r>
            <a:r>
              <a:rPr lang="tr-TR" altLang="tr-TR" sz="2400" dirty="0" err="1"/>
              <a:t>östrüs</a:t>
            </a:r>
            <a:r>
              <a:rPr lang="tr-TR" altLang="tr-TR" sz="2400" dirty="0"/>
              <a:t> belirtilerinin ortaya çıkmasına sebep olur ve </a:t>
            </a:r>
            <a:r>
              <a:rPr lang="tr-TR" altLang="tr-TR" sz="2400" dirty="0" err="1"/>
              <a:t>preovulatö</a:t>
            </a:r>
            <a:r>
              <a:rPr lang="tr-TR" altLang="tr-TR" sz="2400" dirty="0"/>
              <a:t> </a:t>
            </a:r>
            <a:r>
              <a:rPr lang="tr-TR" altLang="tr-TR" sz="2400" dirty="0" err="1"/>
              <a:t>GnRH</a:t>
            </a:r>
            <a:r>
              <a:rPr lang="tr-TR" altLang="tr-TR" sz="2400" dirty="0"/>
              <a:t>/LH pikinin oluşması ile sonuçlanır.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sz="2400" dirty="0"/>
              <a:t>LH piki ovulasyona sebep olur</a:t>
            </a:r>
          </a:p>
        </p:txBody>
      </p:sp>
      <p:pic>
        <p:nvPicPr>
          <p:cNvPr id="115718" name="Resim 4">
            <a:extLst>
              <a:ext uri="{FF2B5EF4-FFF2-40B4-BE49-F238E27FC236}">
                <a16:creationId xmlns:a16="http://schemas.microsoft.com/office/drawing/2014/main" xmlns="" id="{76FB6EBB-EDDA-FF61-D023-E4A16EBE9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19" y="1697824"/>
            <a:ext cx="42291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8BC72BA9-8F57-547E-A6E8-E80D66B866F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115234D-716B-48B4-8D25-2E8045F84DCC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7699548"/>
      </p:ext>
    </p:extLst>
  </p:cSld>
  <p:clrMapOvr>
    <a:masterClrMapping/>
  </p:clrMapOvr>
  <p:transition spd="slow">
    <p:push dir="r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3 Slayt Numarası Yer Tutucusu">
            <a:extLst>
              <a:ext uri="{FF2B5EF4-FFF2-40B4-BE49-F238E27FC236}">
                <a16:creationId xmlns:a16="http://schemas.microsoft.com/office/drawing/2014/main" xmlns="" id="{F78FCDCC-D4EE-64BA-1643-2C71A948C8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FFD5D3D-ADB2-414F-A1C7-79F499455C90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114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16739" name="4 Altbilgi Yer Tutucusu">
            <a:extLst>
              <a:ext uri="{FF2B5EF4-FFF2-40B4-BE49-F238E27FC236}">
                <a16:creationId xmlns:a16="http://schemas.microsoft.com/office/drawing/2014/main" xmlns="" id="{00522614-E4F1-0150-A174-C1FFACC78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47170" name="Rectangle 2">
            <a:extLst>
              <a:ext uri="{FF2B5EF4-FFF2-40B4-BE49-F238E27FC236}">
                <a16:creationId xmlns:a16="http://schemas.microsoft.com/office/drawing/2014/main" xmlns="" id="{949331A8-49EE-751E-5283-66CEB91C8E1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47663" y="274638"/>
            <a:ext cx="9863138" cy="666749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4000" dirty="0" err="1">
                <a:solidFill>
                  <a:schemeClr val="tx1"/>
                </a:solidFill>
              </a:rPr>
              <a:t>Östrüsün</a:t>
            </a:r>
            <a:r>
              <a:rPr lang="tr-TR" sz="4000" dirty="0">
                <a:solidFill>
                  <a:schemeClr val="tx1"/>
                </a:solidFill>
              </a:rPr>
              <a:t> oluşumu ve seyri / </a:t>
            </a:r>
            <a:r>
              <a:rPr lang="tr-TR" sz="3200" i="1" dirty="0">
                <a:solidFill>
                  <a:srgbClr val="FF0000"/>
                </a:solidFill>
              </a:rPr>
              <a:t>inek</a:t>
            </a:r>
            <a:endParaRPr lang="tr-TR" sz="3600" i="1" dirty="0">
              <a:solidFill>
                <a:srgbClr val="FF0000"/>
              </a:solidFill>
            </a:endParaRPr>
          </a:p>
        </p:txBody>
      </p:sp>
      <p:sp>
        <p:nvSpPr>
          <p:cNvPr id="116741" name="Text Box 5">
            <a:extLst>
              <a:ext uri="{FF2B5EF4-FFF2-40B4-BE49-F238E27FC236}">
                <a16:creationId xmlns:a16="http://schemas.microsoft.com/office/drawing/2014/main" xmlns="" id="{64FB552C-43BC-FCE5-A506-9C9C66C28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3" y="3715160"/>
            <a:ext cx="41767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sz="2000" dirty="0"/>
              <a:t>Bu resimden ne anlıyorsunuz açıklayınız?</a:t>
            </a:r>
          </a:p>
        </p:txBody>
      </p:sp>
      <p:pic>
        <p:nvPicPr>
          <p:cNvPr id="116742" name="Resim 1">
            <a:extLst>
              <a:ext uri="{FF2B5EF4-FFF2-40B4-BE49-F238E27FC236}">
                <a16:creationId xmlns:a16="http://schemas.microsoft.com/office/drawing/2014/main" xmlns="" id="{E8007176-C18B-4C0F-3314-D5AC58AC9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47" y="1773239"/>
            <a:ext cx="5703887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9D91F740-7123-337A-591F-6186BA5C45D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4072EEE-B7CA-4353-83F0-1D9BA6E9872F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48325349"/>
      </p:ext>
    </p:extLst>
  </p:cSld>
  <p:clrMapOvr>
    <a:masterClrMapping/>
  </p:clrMapOvr>
  <p:transition spd="slow">
    <p:push dir="r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3 Slayt Numarası Yer Tutucusu">
            <a:extLst>
              <a:ext uri="{FF2B5EF4-FFF2-40B4-BE49-F238E27FC236}">
                <a16:creationId xmlns:a16="http://schemas.microsoft.com/office/drawing/2014/main" xmlns="" id="{54CDF8ED-1E79-A543-809D-0520CAB870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99E7CCA-E0A5-4316-9174-1B1CE70A9D05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115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17763" name="4 Altbilgi Yer Tutucusu">
            <a:extLst>
              <a:ext uri="{FF2B5EF4-FFF2-40B4-BE49-F238E27FC236}">
                <a16:creationId xmlns:a16="http://schemas.microsoft.com/office/drawing/2014/main" xmlns="" id="{08C3C977-CFA6-58A1-F040-D3C604A96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47170" name="Rectangle 2">
            <a:extLst>
              <a:ext uri="{FF2B5EF4-FFF2-40B4-BE49-F238E27FC236}">
                <a16:creationId xmlns:a16="http://schemas.microsoft.com/office/drawing/2014/main" xmlns="" id="{7700C443-1363-D0EC-208A-C5647992EE9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Fertilizasyon</a:t>
            </a:r>
          </a:p>
        </p:txBody>
      </p:sp>
      <p:pic>
        <p:nvPicPr>
          <p:cNvPr id="117765" name="Picture 4">
            <a:extLst>
              <a:ext uri="{FF2B5EF4-FFF2-40B4-BE49-F238E27FC236}">
                <a16:creationId xmlns:a16="http://schemas.microsoft.com/office/drawing/2014/main" xmlns="" id="{42C70835-AD55-0A41-E461-1CBD0FE34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6"/>
          <a:stretch>
            <a:fillRect/>
          </a:stretch>
        </p:blipFill>
        <p:spPr bwMode="auto">
          <a:xfrm>
            <a:off x="7450045" y="1840454"/>
            <a:ext cx="3778250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6" name="Text Box 5">
            <a:extLst>
              <a:ext uri="{FF2B5EF4-FFF2-40B4-BE49-F238E27FC236}">
                <a16:creationId xmlns:a16="http://schemas.microsoft.com/office/drawing/2014/main" xmlns="" id="{F15CA565-5AF5-68ED-5969-1158A92AA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1773239"/>
            <a:ext cx="6396037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tr-TR" sz="2800" b="1" dirty="0" err="1"/>
              <a:t>Fertili</a:t>
            </a:r>
            <a:r>
              <a:rPr lang="tr-TR" altLang="tr-TR" sz="2800" b="1" dirty="0" err="1"/>
              <a:t>zasyon</a:t>
            </a:r>
            <a:endParaRPr lang="en-US" altLang="tr-TR" sz="2800" b="1" dirty="0"/>
          </a:p>
          <a:p>
            <a:pPr eaLnBrk="1" hangingPunct="1">
              <a:spcBef>
                <a:spcPct val="50000"/>
              </a:spcBef>
            </a:pPr>
            <a:r>
              <a:rPr lang="tr-TR" altLang="tr-TR" sz="2400" dirty="0"/>
              <a:t>Ovaryumdan gönderilen oosit </a:t>
            </a:r>
            <a:r>
              <a:rPr lang="tr-TR" altLang="tr-TR" sz="2400" dirty="0" err="1"/>
              <a:t>infindibulum</a:t>
            </a:r>
            <a:r>
              <a:rPr lang="tr-TR" altLang="tr-TR" sz="2400" dirty="0"/>
              <a:t> yoluyla </a:t>
            </a:r>
            <a:r>
              <a:rPr lang="tr-TR" altLang="tr-TR" sz="2400" dirty="0" err="1"/>
              <a:t>oviduct’un</a:t>
            </a:r>
            <a:r>
              <a:rPr lang="tr-TR" altLang="tr-TR" sz="2400" dirty="0"/>
              <a:t> </a:t>
            </a:r>
            <a:r>
              <a:rPr lang="tr-TR" altLang="tr-TR" sz="2400" dirty="0" err="1"/>
              <a:t>ampullasına</a:t>
            </a:r>
            <a:r>
              <a:rPr lang="tr-TR" altLang="tr-TR" sz="2400" dirty="0"/>
              <a:t> ulaşır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sz="2400" dirty="0"/>
              <a:t>Spermatozoalar tarafından kuşatılarak fertilizasyon gerçekleşir.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sz="2400" dirty="0"/>
              <a:t>Zigot hızla bölünmeye başlayarak </a:t>
            </a:r>
            <a:r>
              <a:rPr lang="tr-TR" altLang="tr-TR" sz="2400" dirty="0" err="1"/>
              <a:t>oviduct’un</a:t>
            </a:r>
            <a:r>
              <a:rPr lang="tr-TR" altLang="tr-TR" sz="2400" dirty="0"/>
              <a:t> </a:t>
            </a:r>
            <a:r>
              <a:rPr lang="tr-TR" altLang="tr-TR" sz="2400" dirty="0" err="1"/>
              <a:t>isthmus</a:t>
            </a:r>
            <a:r>
              <a:rPr lang="tr-TR" altLang="tr-TR" sz="2400" dirty="0"/>
              <a:t> bölgesine göç eder.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F9698A97-1BA1-45D9-A479-C3F16C04E7D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9DBC3D9-B1D6-4058-B123-3949FEB25855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18264716"/>
      </p:ext>
    </p:extLst>
  </p:cSld>
  <p:clrMapOvr>
    <a:masterClrMapping/>
  </p:clrMapOvr>
  <p:transition spd="slow">
    <p:push dir="r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3 Slayt Numarası Yer Tutucusu">
            <a:extLst>
              <a:ext uri="{FF2B5EF4-FFF2-40B4-BE49-F238E27FC236}">
                <a16:creationId xmlns:a16="http://schemas.microsoft.com/office/drawing/2014/main" xmlns="" id="{D00B6286-9488-52BB-D3BB-1BC00BBB63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BEA23D6-9803-4F5A-B0F5-B079BEB4BFDC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116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18787" name="4 Altbilgi Yer Tutucusu">
            <a:extLst>
              <a:ext uri="{FF2B5EF4-FFF2-40B4-BE49-F238E27FC236}">
                <a16:creationId xmlns:a16="http://schemas.microsoft.com/office/drawing/2014/main" xmlns="" id="{130C86D5-134F-3FFA-CE0E-7AD1DB1EF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48194" name="Rectangle 2">
            <a:extLst>
              <a:ext uri="{FF2B5EF4-FFF2-40B4-BE49-F238E27FC236}">
                <a16:creationId xmlns:a16="http://schemas.microsoft.com/office/drawing/2014/main" xmlns="" id="{B0F845EC-A12C-E79A-5F27-4CA6105A1F6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47663" y="274639"/>
            <a:ext cx="9863137" cy="66804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>
                <a:solidFill>
                  <a:schemeClr val="tx1"/>
                </a:solidFill>
              </a:rPr>
              <a:t>Fertilizasyon sonrası dönem</a:t>
            </a:r>
          </a:p>
        </p:txBody>
      </p:sp>
      <p:pic>
        <p:nvPicPr>
          <p:cNvPr id="118789" name="Picture 2" descr="D:\DAD\Desktop\Gasser_Fig1-1la.jpg">
            <a:extLst>
              <a:ext uri="{FF2B5EF4-FFF2-40B4-BE49-F238E27FC236}">
                <a16:creationId xmlns:a16="http://schemas.microsoft.com/office/drawing/2014/main" xmlns="" id="{BB401E28-845C-102C-C83A-FFAEFA9F0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74" y="1223042"/>
            <a:ext cx="68580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7A0F8D53-389E-BF93-04DE-3CFEF6BB156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26E8675-A7D3-415B-ABA5-C863E50D0951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67218292"/>
      </p:ext>
    </p:extLst>
  </p:cSld>
  <p:clrMapOvr>
    <a:masterClrMapping/>
  </p:clrMapOvr>
  <p:transition spd="slow">
    <p:push dir="r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3 Slayt Numarası Yer Tutucusu">
            <a:extLst>
              <a:ext uri="{FF2B5EF4-FFF2-40B4-BE49-F238E27FC236}">
                <a16:creationId xmlns:a16="http://schemas.microsoft.com/office/drawing/2014/main" xmlns="" id="{3AD42480-09CD-A1F2-44BA-86FA2BEBFD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59E8CE4-96A2-411C-BB54-7DA084F9E411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117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19811" name="4 Altbilgi Yer Tutucusu">
            <a:extLst>
              <a:ext uri="{FF2B5EF4-FFF2-40B4-BE49-F238E27FC236}">
                <a16:creationId xmlns:a16="http://schemas.microsoft.com/office/drawing/2014/main" xmlns="" id="{D87A5EBF-2F23-02B7-02B1-F4E1AB360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48194" name="Rectangle 2">
            <a:extLst>
              <a:ext uri="{FF2B5EF4-FFF2-40B4-BE49-F238E27FC236}">
                <a16:creationId xmlns:a16="http://schemas.microsoft.com/office/drawing/2014/main" xmlns="" id="{550B69E0-BAAA-312F-4675-FB993DF3ACD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47663" y="274639"/>
            <a:ext cx="9863137" cy="65861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>
                <a:solidFill>
                  <a:schemeClr val="tx1"/>
                </a:solidFill>
              </a:rPr>
              <a:t>Fertilizasyon sonrası dönem</a:t>
            </a:r>
          </a:p>
        </p:txBody>
      </p:sp>
      <p:graphicFrame>
        <p:nvGraphicFramePr>
          <p:cNvPr id="648240" name="Group 48">
            <a:extLst>
              <a:ext uri="{FF2B5EF4-FFF2-40B4-BE49-F238E27FC236}">
                <a16:creationId xmlns:a16="http://schemas.microsoft.com/office/drawing/2014/main" xmlns="" id="{5B7C1A40-EF86-5F8F-7E13-86527DF640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1871264"/>
              </p:ext>
            </p:extLst>
          </p:nvPr>
        </p:nvGraphicFramePr>
        <p:xfrm>
          <a:off x="347664" y="1844675"/>
          <a:ext cx="11388708" cy="3265487"/>
        </p:xfrm>
        <a:graphic>
          <a:graphicData uri="http://schemas.openxmlformats.org/drawingml/2006/table">
            <a:tbl>
              <a:tblPr/>
              <a:tblGrid>
                <a:gridCol w="25643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010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711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65210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060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Zaman</a:t>
                      </a:r>
                    </a:p>
                  </a:txBody>
                  <a:tcPr marL="91431" marR="91431"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Yer aldığı bölge</a:t>
                      </a:r>
                    </a:p>
                  </a:txBody>
                  <a:tcPr marL="91431" marR="91431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Hücre sayısı</a:t>
                      </a:r>
                    </a:p>
                  </a:txBody>
                  <a:tcPr marL="91431" marR="91431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Fertilizasyondan</a:t>
                      </a:r>
                      <a:r>
                        <a:rPr kumimoji="0" lang="tr-T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sonraki adlandırılması</a:t>
                      </a:r>
                    </a:p>
                  </a:txBody>
                  <a:tcPr marL="91431" marR="91431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6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30 - 40 h</a:t>
                      </a:r>
                    </a:p>
                  </a:txBody>
                  <a:tcPr marL="91431" marR="91431"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Oviduct</a:t>
                      </a:r>
                    </a:p>
                  </a:txBody>
                  <a:tcPr marL="91431" marR="91431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</a:p>
                  </a:txBody>
                  <a:tcPr marL="91431" marR="91431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Yumurta</a:t>
                      </a:r>
                      <a:endParaRPr kumimoji="0" lang="tr-T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91431" marR="91431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6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40 - 72 h</a:t>
                      </a:r>
                    </a:p>
                  </a:txBody>
                  <a:tcPr marL="91431" marR="91431"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Oviduct</a:t>
                      </a:r>
                    </a:p>
                  </a:txBody>
                  <a:tcPr marL="91431" marR="91431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2 - 8</a:t>
                      </a:r>
                    </a:p>
                  </a:txBody>
                  <a:tcPr marL="91431" marR="91431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Yumurta</a:t>
                      </a:r>
                      <a:endParaRPr kumimoji="0" lang="tr-T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91431" marR="91431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96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90 - 110 h</a:t>
                      </a:r>
                    </a:p>
                  </a:txBody>
                  <a:tcPr marL="91431" marR="91431"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Cornu Uteri</a:t>
                      </a:r>
                    </a:p>
                  </a:txBody>
                  <a:tcPr marL="91431" marR="91431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8 - 16</a:t>
                      </a:r>
                    </a:p>
                  </a:txBody>
                  <a:tcPr marL="91431" marR="91431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Yumurta</a:t>
                      </a:r>
                      <a:endParaRPr kumimoji="0" lang="tr-T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91431" marR="91431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90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120 - 130 h </a:t>
                      </a:r>
                    </a:p>
                  </a:txBody>
                  <a:tcPr marL="91431" marR="91431"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Cornu Uteri</a:t>
                      </a:r>
                    </a:p>
                  </a:txBody>
                  <a:tcPr marL="91431" marR="91431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16 - 60 </a:t>
                      </a:r>
                    </a:p>
                  </a:txBody>
                  <a:tcPr marL="91431" marR="91431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Morula</a:t>
                      </a:r>
                    </a:p>
                  </a:txBody>
                  <a:tcPr marL="91431" marR="91431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82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130 - 180 h </a:t>
                      </a:r>
                    </a:p>
                  </a:txBody>
                  <a:tcPr marL="91431" marR="91431"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Cornu Uteri</a:t>
                      </a:r>
                    </a:p>
                  </a:txBody>
                  <a:tcPr marL="91431" marR="91431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&gt; 60 </a:t>
                      </a:r>
                    </a:p>
                  </a:txBody>
                  <a:tcPr marL="91431" marR="91431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Blastocyst</a:t>
                      </a:r>
                      <a:endParaRPr kumimoji="0" lang="tr-T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31" marR="91431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B5798174-6189-8B6F-4334-8CE7AF0905C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2DD139D-76F8-465E-A6F3-C84913B29A10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15937759"/>
      </p:ext>
    </p:extLst>
  </p:cSld>
  <p:clrMapOvr>
    <a:masterClrMapping/>
  </p:clrMapOvr>
  <p:transition spd="slow">
    <p:push dir="r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3 Slayt Numarası Yer Tutucusu">
            <a:extLst>
              <a:ext uri="{FF2B5EF4-FFF2-40B4-BE49-F238E27FC236}">
                <a16:creationId xmlns:a16="http://schemas.microsoft.com/office/drawing/2014/main" xmlns="" id="{D810CE29-AC3E-D00E-DBEB-A912DCA828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BBE1053-D7E4-488E-A9C4-4A173E6E06A9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118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20835" name="4 Altbilgi Yer Tutucusu">
            <a:extLst>
              <a:ext uri="{FF2B5EF4-FFF2-40B4-BE49-F238E27FC236}">
                <a16:creationId xmlns:a16="http://schemas.microsoft.com/office/drawing/2014/main" xmlns="" id="{42A177F9-019B-DF3F-4B01-ABF79354D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48194" name="Rectangle 2">
            <a:extLst>
              <a:ext uri="{FF2B5EF4-FFF2-40B4-BE49-F238E27FC236}">
                <a16:creationId xmlns:a16="http://schemas.microsoft.com/office/drawing/2014/main" xmlns="" id="{E7EA253F-8FB8-7B01-02B8-8F43F5763A0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47663" y="274639"/>
            <a:ext cx="9863137" cy="584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>
                <a:solidFill>
                  <a:schemeClr val="tx1"/>
                </a:solidFill>
              </a:rPr>
              <a:t>Fertilizasyon sonrası dönem</a:t>
            </a:r>
          </a:p>
        </p:txBody>
      </p:sp>
      <p:pic>
        <p:nvPicPr>
          <p:cNvPr id="120837" name="Picture 2" descr="D:\DAD\Desktop\mitosis-group.jpg">
            <a:extLst>
              <a:ext uri="{FF2B5EF4-FFF2-40B4-BE49-F238E27FC236}">
                <a16:creationId xmlns:a16="http://schemas.microsoft.com/office/drawing/2014/main" xmlns="" id="{994086B0-4F3D-3B95-E602-C93E7BA31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646238"/>
            <a:ext cx="842486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A3C5A8A1-4D8C-CACB-851C-413E2CA23DAA}"/>
              </a:ext>
            </a:extLst>
          </p:cNvPr>
          <p:cNvSpPr txBox="1"/>
          <p:nvPr/>
        </p:nvSpPr>
        <p:spPr>
          <a:xfrm>
            <a:off x="2135189" y="1125538"/>
            <a:ext cx="6408737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r-TR" sz="3200" dirty="0">
                <a:latin typeface="+mn-lt"/>
              </a:rPr>
              <a:t>Mitoz bölünme</a:t>
            </a:r>
          </a:p>
        </p:txBody>
      </p:sp>
      <p:pic>
        <p:nvPicPr>
          <p:cNvPr id="120839" name="Picture 4">
            <a:extLst>
              <a:ext uri="{FF2B5EF4-FFF2-40B4-BE49-F238E27FC236}">
                <a16:creationId xmlns:a16="http://schemas.microsoft.com/office/drawing/2014/main" xmlns="" id="{284BE2CB-E418-107E-153A-33D00F5E4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3860800"/>
            <a:ext cx="840105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0A11E9AF-8846-4E0A-B1B8-7E398F562B6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03A2900-DBF5-44C7-80EA-FD33AFBC5F57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5904365"/>
      </p:ext>
    </p:extLst>
  </p:cSld>
  <p:clrMapOvr>
    <a:masterClrMapping/>
  </p:clrMapOvr>
  <p:transition spd="slow">
    <p:push dir="r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3 Slayt Numarası Yer Tutucusu">
            <a:extLst>
              <a:ext uri="{FF2B5EF4-FFF2-40B4-BE49-F238E27FC236}">
                <a16:creationId xmlns:a16="http://schemas.microsoft.com/office/drawing/2014/main" xmlns="" id="{052CA7B7-EC24-107D-E125-D1A59B5FE9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7518E03-972A-456E-96AF-6E94C3ECCA21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119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21859" name="4 Altbilgi Yer Tutucusu">
            <a:extLst>
              <a:ext uri="{FF2B5EF4-FFF2-40B4-BE49-F238E27FC236}">
                <a16:creationId xmlns:a16="http://schemas.microsoft.com/office/drawing/2014/main" xmlns="" id="{6C5620FB-F8B1-E024-DDCA-80A744BCE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49218" name="Rectangle 2">
            <a:extLst>
              <a:ext uri="{FF2B5EF4-FFF2-40B4-BE49-F238E27FC236}">
                <a16:creationId xmlns:a16="http://schemas.microsoft.com/office/drawing/2014/main" xmlns="" id="{8026572B-CEC9-1BE1-0BF4-5481F073269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Fertilizasyon</a:t>
            </a:r>
          </a:p>
        </p:txBody>
      </p:sp>
      <p:pic>
        <p:nvPicPr>
          <p:cNvPr id="121861" name="Picture 41">
            <a:extLst>
              <a:ext uri="{FF2B5EF4-FFF2-40B4-BE49-F238E27FC236}">
                <a16:creationId xmlns:a16="http://schemas.microsoft.com/office/drawing/2014/main" xmlns="" id="{DA5AEE9B-8049-31E1-A397-4FA578ADB0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8213" y="1412875"/>
            <a:ext cx="6540500" cy="3638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9258" name="Text Box 42">
            <a:extLst>
              <a:ext uri="{FF2B5EF4-FFF2-40B4-BE49-F238E27FC236}">
                <a16:creationId xmlns:a16="http://schemas.microsoft.com/office/drawing/2014/main" xmlns="" id="{43BE9BCF-5749-2C9C-9949-CBE512AF5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0" y="5516563"/>
            <a:ext cx="612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tr-TR" sz="24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4 hücreli embriyo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361F6AB6-B43C-6C91-0092-39422464A03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5E45E34-9118-4405-A177-E4148C7C77C2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20758277"/>
      </p:ext>
    </p:extLst>
  </p:cSld>
  <p:clrMapOvr>
    <a:masterClrMapping/>
  </p:clrMapOvr>
  <p:transition spd="slow"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4 Slayt Numarası Yer Tutucusu">
            <a:extLst>
              <a:ext uri="{FF2B5EF4-FFF2-40B4-BE49-F238E27FC236}">
                <a16:creationId xmlns:a16="http://schemas.microsoft.com/office/drawing/2014/main" xmlns="" id="{94030BB0-65A3-5321-EAE3-1A0C82E840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3F7F9F6-38FF-4629-A09A-DCA4AE6219BA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0243" name="5 Altbilgi Yer Tutucusu">
            <a:extLst>
              <a:ext uri="{FF2B5EF4-FFF2-40B4-BE49-F238E27FC236}">
                <a16:creationId xmlns:a16="http://schemas.microsoft.com/office/drawing/2014/main" xmlns="" id="{842ED6F0-23E8-54EA-07BD-E0B312146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598018" name="Rectangle 2">
            <a:extLst>
              <a:ext uri="{FF2B5EF4-FFF2-40B4-BE49-F238E27FC236}">
                <a16:creationId xmlns:a16="http://schemas.microsoft.com/office/drawing/2014/main" xmlns="" id="{9581E23C-D45C-B95F-902B-A42A9E7A40B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13509" y="274639"/>
            <a:ext cx="10868297" cy="6658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Pubertas</a:t>
            </a:r>
            <a:r>
              <a:rPr lang="tr-TR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598019" name="Rectangle 3">
            <a:extLst>
              <a:ext uri="{FF2B5EF4-FFF2-40B4-BE49-F238E27FC236}">
                <a16:creationId xmlns:a16="http://schemas.microsoft.com/office/drawing/2014/main" xmlns="" id="{6A97F6E3-67D6-ACBC-7D82-64285A4F107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13806" y="1419495"/>
            <a:ext cx="11199223" cy="4537168"/>
          </a:xfrm>
        </p:spPr>
        <p:txBody>
          <a:bodyPr anchor="t">
            <a:normAutofit/>
          </a:bodyPr>
          <a:lstStyle/>
          <a:p>
            <a:pPr marL="360000" indent="-360000" eaLnBrk="1" hangingPunct="1">
              <a:spcBef>
                <a:spcPts val="600"/>
              </a:spcBef>
              <a:buFont typeface="Wingdings" panose="05000000000000000000" pitchFamily="2" charset="2"/>
              <a:buNone/>
              <a:defRPr/>
            </a:pPr>
            <a:r>
              <a:rPr lang="tr-TR" b="1" dirty="0" err="1">
                <a:effectLst/>
              </a:rPr>
              <a:t>Pubertas</a:t>
            </a:r>
            <a:endParaRPr lang="tr-TR" dirty="0">
              <a:effectLst/>
            </a:endParaRPr>
          </a:p>
          <a:p>
            <a:pPr marL="360000" indent="-360000" eaLnBrk="1" hangingPunct="1">
              <a:spcBef>
                <a:spcPts val="600"/>
              </a:spcBef>
              <a:defRPr/>
            </a:pPr>
            <a:r>
              <a:rPr lang="tr-TR" sz="2800" dirty="0">
                <a:effectLst/>
              </a:rPr>
              <a:t>Üreme organlarının fonksiyonel olduğu ve reprodüksiyonun oluşabildiği yaş ve zaman olarak tanımlanabilir. </a:t>
            </a:r>
          </a:p>
          <a:p>
            <a:pPr marL="360000" indent="-360000" eaLnBrk="1" hangingPunct="1">
              <a:spcBef>
                <a:spcPts val="600"/>
              </a:spcBef>
              <a:defRPr/>
            </a:pPr>
            <a:r>
              <a:rPr lang="tr-TR" sz="2800" dirty="0">
                <a:effectLst/>
              </a:rPr>
              <a:t>Erkek hayvanlarda </a:t>
            </a:r>
            <a:r>
              <a:rPr lang="tr-TR" sz="2800" dirty="0" err="1">
                <a:effectLst/>
              </a:rPr>
              <a:t>pubertası</a:t>
            </a:r>
            <a:r>
              <a:rPr lang="tr-TR" sz="2800" dirty="0">
                <a:effectLst/>
              </a:rPr>
              <a:t>, </a:t>
            </a:r>
            <a:r>
              <a:rPr lang="tr-TR" sz="2800" dirty="0" err="1">
                <a:effectLst/>
              </a:rPr>
              <a:t>kopulasyon</a:t>
            </a:r>
            <a:r>
              <a:rPr lang="tr-TR" sz="2800" dirty="0">
                <a:effectLst/>
              </a:rPr>
              <a:t> ve sperm </a:t>
            </a:r>
            <a:r>
              <a:rPr lang="tr-TR" sz="2800" dirty="0" err="1">
                <a:effectLst/>
              </a:rPr>
              <a:t>ürtebilme</a:t>
            </a:r>
            <a:r>
              <a:rPr lang="tr-TR" sz="2800" dirty="0">
                <a:effectLst/>
              </a:rPr>
              <a:t> yeteneği kazanma ile birlikte diğer </a:t>
            </a:r>
            <a:r>
              <a:rPr lang="tr-TR" sz="2800" dirty="0" err="1">
                <a:effectLst/>
              </a:rPr>
              <a:t>sekunder</a:t>
            </a:r>
            <a:r>
              <a:rPr lang="tr-TR" sz="2800" dirty="0">
                <a:effectLst/>
              </a:rPr>
              <a:t> </a:t>
            </a:r>
            <a:r>
              <a:rPr lang="tr-TR" sz="2800" dirty="0" err="1">
                <a:effectLst/>
              </a:rPr>
              <a:t>sex</a:t>
            </a:r>
            <a:r>
              <a:rPr lang="tr-TR" sz="2800" dirty="0">
                <a:effectLst/>
              </a:rPr>
              <a:t> karakterlerinin oluşumu belirler. </a:t>
            </a:r>
          </a:p>
          <a:p>
            <a:pPr marL="360000" indent="-360000" eaLnBrk="1" hangingPunct="1">
              <a:spcBef>
                <a:spcPts val="600"/>
              </a:spcBef>
              <a:defRPr/>
            </a:pPr>
            <a:r>
              <a:rPr lang="tr-TR" sz="2800" dirty="0">
                <a:effectLst/>
              </a:rPr>
              <a:t>Dişi hayvanlarda </a:t>
            </a:r>
            <a:r>
              <a:rPr lang="tr-TR" sz="2800" dirty="0" err="1">
                <a:effectLst/>
              </a:rPr>
              <a:t>pubertas</a:t>
            </a:r>
            <a:r>
              <a:rPr lang="tr-TR" sz="2800" dirty="0">
                <a:effectLst/>
              </a:rPr>
              <a:t> </a:t>
            </a:r>
            <a:r>
              <a:rPr lang="tr-TR" sz="2800" dirty="0" err="1">
                <a:effectLst/>
              </a:rPr>
              <a:t>östrüsün</a:t>
            </a:r>
            <a:r>
              <a:rPr lang="tr-TR" sz="2800" dirty="0">
                <a:effectLst/>
              </a:rPr>
              <a:t> oluşması ve </a:t>
            </a:r>
            <a:r>
              <a:rPr lang="tr-TR" sz="2800" dirty="0" err="1">
                <a:effectLst/>
              </a:rPr>
              <a:t>ovulasyonun</a:t>
            </a:r>
            <a:r>
              <a:rPr lang="tr-TR" sz="2800" dirty="0">
                <a:effectLst/>
              </a:rPr>
              <a:t> şekillenmesi ile karakterizedir.</a:t>
            </a:r>
            <a:r>
              <a:rPr lang="tr-TR" sz="2800" dirty="0"/>
              <a:t> 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1F616BB5-32F3-0357-C43E-3008EE31338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C7B117D-D849-4474-A9E2-47C2998D9C0D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38506693"/>
      </p:ext>
    </p:extLst>
  </p:cSld>
  <p:clrMapOvr>
    <a:masterClrMapping/>
  </p:clrMapOvr>
  <p:transition spd="slow">
    <p:push dir="r"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3 Slayt Numarası Yer Tutucusu">
            <a:extLst>
              <a:ext uri="{FF2B5EF4-FFF2-40B4-BE49-F238E27FC236}">
                <a16:creationId xmlns:a16="http://schemas.microsoft.com/office/drawing/2014/main" xmlns="" id="{B2786FEB-4DA3-B073-8A02-C4DD3CDD94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DBF9271-ED6D-4FA1-8290-DA4E2E524B2F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120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22883" name="4 Altbilgi Yer Tutucusu">
            <a:extLst>
              <a:ext uri="{FF2B5EF4-FFF2-40B4-BE49-F238E27FC236}">
                <a16:creationId xmlns:a16="http://schemas.microsoft.com/office/drawing/2014/main" xmlns="" id="{C3E09B71-7615-DA9D-1AD9-05E287863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48194" name="Rectangle 2">
            <a:extLst>
              <a:ext uri="{FF2B5EF4-FFF2-40B4-BE49-F238E27FC236}">
                <a16:creationId xmlns:a16="http://schemas.microsoft.com/office/drawing/2014/main" xmlns="" id="{407E4168-8FFA-8E97-5339-5E7AE2D6A9B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47663" y="274639"/>
            <a:ext cx="9863137" cy="66804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>
                <a:solidFill>
                  <a:schemeClr val="tx1"/>
                </a:solidFill>
              </a:rPr>
              <a:t>Fertilizasyon sonrası dönem</a:t>
            </a:r>
          </a:p>
        </p:txBody>
      </p:sp>
      <p:pic>
        <p:nvPicPr>
          <p:cNvPr id="122885" name="Picture 2">
            <a:extLst>
              <a:ext uri="{FF2B5EF4-FFF2-40B4-BE49-F238E27FC236}">
                <a16:creationId xmlns:a16="http://schemas.microsoft.com/office/drawing/2014/main" xmlns="" id="{94F470EA-7A1C-28E8-5921-B52D0974F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4" y="1075284"/>
            <a:ext cx="4755560" cy="440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23128AEB-7A38-7EB4-B91D-5D956F28841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E0674D-957B-4B42-B3B9-119FCF1D8C54}" type="datetime4">
              <a:rPr lang="tr-TR" smtClean="0"/>
              <a:t>4 Mart 2024</a:t>
            </a:fld>
            <a:endParaRPr lang="tr-TR" dirty="0"/>
          </a:p>
        </p:txBody>
      </p:sp>
      <p:pic>
        <p:nvPicPr>
          <p:cNvPr id="123909" name="Picture 2">
            <a:extLst>
              <a:ext uri="{FF2B5EF4-FFF2-40B4-BE49-F238E27FC236}">
                <a16:creationId xmlns:a16="http://schemas.microsoft.com/office/drawing/2014/main" xmlns="" id="{DEA76F1F-DFB0-5846-6CBB-57ED43E61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231" y="1075283"/>
            <a:ext cx="6159122" cy="233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933" name="Picture 2">
            <a:extLst>
              <a:ext uri="{FF2B5EF4-FFF2-40B4-BE49-F238E27FC236}">
                <a16:creationId xmlns:a16="http://schemas.microsoft.com/office/drawing/2014/main" xmlns="" id="{5B4D5D5C-66F5-5CB3-66C9-EAE4FA0E6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86" y="3452452"/>
            <a:ext cx="6159122" cy="201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7" name="Picture 2">
            <a:extLst>
              <a:ext uri="{FF2B5EF4-FFF2-40B4-BE49-F238E27FC236}">
                <a16:creationId xmlns:a16="http://schemas.microsoft.com/office/drawing/2014/main" xmlns="" id="{B3696909-24C3-6A03-32AB-D49BD2190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431" y="5425142"/>
            <a:ext cx="1884569" cy="980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2048702"/>
      </p:ext>
    </p:extLst>
  </p:cSld>
  <p:clrMapOvr>
    <a:masterClrMapping/>
  </p:clrMapOvr>
  <p:transition spd="slow">
    <p:push dir="r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3 Slayt Numarası Yer Tutucusu">
            <a:extLst>
              <a:ext uri="{FF2B5EF4-FFF2-40B4-BE49-F238E27FC236}">
                <a16:creationId xmlns:a16="http://schemas.microsoft.com/office/drawing/2014/main" xmlns="" id="{0805491B-4618-6C04-EB45-DEA788EA8C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6C416D9-5E82-4625-815F-D8AAFB6C0036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121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26979" name="4 Altbilgi Yer Tutucusu">
            <a:extLst>
              <a:ext uri="{FF2B5EF4-FFF2-40B4-BE49-F238E27FC236}">
                <a16:creationId xmlns:a16="http://schemas.microsoft.com/office/drawing/2014/main" xmlns="" id="{C754710E-7089-B25F-0F0C-10856ACA3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48194" name="Rectangle 2">
            <a:extLst>
              <a:ext uri="{FF2B5EF4-FFF2-40B4-BE49-F238E27FC236}">
                <a16:creationId xmlns:a16="http://schemas.microsoft.com/office/drawing/2014/main" xmlns="" id="{FBAEA182-9ED6-CBB7-1FBF-219AA74264F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47663" y="274639"/>
            <a:ext cx="9863137" cy="67746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>
                <a:solidFill>
                  <a:schemeClr val="tx1"/>
                </a:solidFill>
              </a:rPr>
              <a:t>Fertilizasyon sonrası dönem</a:t>
            </a:r>
          </a:p>
        </p:txBody>
      </p:sp>
      <p:pic>
        <p:nvPicPr>
          <p:cNvPr id="126981" name="Picture 2">
            <a:extLst>
              <a:ext uri="{FF2B5EF4-FFF2-40B4-BE49-F238E27FC236}">
                <a16:creationId xmlns:a16="http://schemas.microsoft.com/office/drawing/2014/main" xmlns="" id="{8FCA520E-831F-8A75-BC77-CD44C320B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203212"/>
            <a:ext cx="7061200" cy="489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6781D140-001B-E456-FB83-57AEA66C33B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686EBF-5D0C-4B65-B749-2E0530E432E4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07087180"/>
      </p:ext>
    </p:extLst>
  </p:cSld>
  <p:clrMapOvr>
    <a:masterClrMapping/>
  </p:clrMapOvr>
  <p:transition spd="slow">
    <p:push dir="r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3 Slayt Numarası Yer Tutucusu">
            <a:extLst>
              <a:ext uri="{FF2B5EF4-FFF2-40B4-BE49-F238E27FC236}">
                <a16:creationId xmlns:a16="http://schemas.microsoft.com/office/drawing/2014/main" xmlns="" id="{85B76FF0-D18C-2444-15D3-768FD5707E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62A300D-52F3-46A5-BE05-84D3CFEEF030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122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28003" name="4 Altbilgi Yer Tutucusu">
            <a:extLst>
              <a:ext uri="{FF2B5EF4-FFF2-40B4-BE49-F238E27FC236}">
                <a16:creationId xmlns:a16="http://schemas.microsoft.com/office/drawing/2014/main" xmlns="" id="{F5ABC268-D002-8EE0-25DC-789F34BDE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48194" name="Rectangle 2">
            <a:extLst>
              <a:ext uri="{FF2B5EF4-FFF2-40B4-BE49-F238E27FC236}">
                <a16:creationId xmlns:a16="http://schemas.microsoft.com/office/drawing/2014/main" xmlns="" id="{E98AD8C3-76E4-6065-0C46-27BD4FB197C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47663" y="274639"/>
            <a:ext cx="9863137" cy="68689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>
                <a:solidFill>
                  <a:schemeClr val="tx1"/>
                </a:solidFill>
              </a:rPr>
              <a:t>Fertilizasyon sonrası dönem</a:t>
            </a:r>
          </a:p>
        </p:txBody>
      </p:sp>
      <p:pic>
        <p:nvPicPr>
          <p:cNvPr id="128005" name="Picture 2">
            <a:extLst>
              <a:ext uri="{FF2B5EF4-FFF2-40B4-BE49-F238E27FC236}">
                <a16:creationId xmlns:a16="http://schemas.microsoft.com/office/drawing/2014/main" xmlns="" id="{69186CF0-333E-67E2-C22E-C5EBA53D9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58" y="1171756"/>
            <a:ext cx="7653338" cy="484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2F5CCABA-9311-A5A2-CEDD-00FDAD075CE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BC135B4-79C1-4406-ACFD-3BEA9F4C6950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09767359"/>
      </p:ext>
    </p:extLst>
  </p:cSld>
  <p:clrMapOvr>
    <a:masterClrMapping/>
  </p:clrMapOvr>
  <p:transition spd="slow">
    <p:push dir="r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3 Slayt Numarası Yer Tutucusu">
            <a:extLst>
              <a:ext uri="{FF2B5EF4-FFF2-40B4-BE49-F238E27FC236}">
                <a16:creationId xmlns:a16="http://schemas.microsoft.com/office/drawing/2014/main" xmlns="" id="{16A09172-1C0F-EE9B-E9B9-DA023E22B3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94AA9E7-723B-4487-A704-7E90031BEE7A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123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29027" name="4 Altbilgi Yer Tutucusu">
            <a:extLst>
              <a:ext uri="{FF2B5EF4-FFF2-40B4-BE49-F238E27FC236}">
                <a16:creationId xmlns:a16="http://schemas.microsoft.com/office/drawing/2014/main" xmlns="" id="{20AD4394-A368-F752-26F2-86AEA3C42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48194" name="Rectangle 2">
            <a:extLst>
              <a:ext uri="{FF2B5EF4-FFF2-40B4-BE49-F238E27FC236}">
                <a16:creationId xmlns:a16="http://schemas.microsoft.com/office/drawing/2014/main" xmlns="" id="{55556970-BABD-426E-6F8C-3B8032DF36E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47663" y="274639"/>
            <a:ext cx="9874250" cy="67746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>
                <a:solidFill>
                  <a:schemeClr val="tx1"/>
                </a:solidFill>
              </a:rPr>
              <a:t>Fertilizasyon sonrası dönem</a:t>
            </a:r>
          </a:p>
        </p:txBody>
      </p:sp>
      <p:pic>
        <p:nvPicPr>
          <p:cNvPr id="129029" name="Picture 2">
            <a:extLst>
              <a:ext uri="{FF2B5EF4-FFF2-40B4-BE49-F238E27FC236}">
                <a16:creationId xmlns:a16="http://schemas.microsoft.com/office/drawing/2014/main" xmlns="" id="{795D5FE9-1BFE-6C0A-EBF0-BEB46CCB6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210024"/>
            <a:ext cx="4032250" cy="278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030" name="Picture 3">
            <a:extLst>
              <a:ext uri="{FF2B5EF4-FFF2-40B4-BE49-F238E27FC236}">
                <a16:creationId xmlns:a16="http://schemas.microsoft.com/office/drawing/2014/main" xmlns="" id="{0BA281EC-047F-D8BB-0865-107D2F9D3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47" y="4381416"/>
            <a:ext cx="4145193" cy="150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031" name="Picture 4">
            <a:extLst>
              <a:ext uri="{FF2B5EF4-FFF2-40B4-BE49-F238E27FC236}">
                <a16:creationId xmlns:a16="http://schemas.microsoft.com/office/drawing/2014/main" xmlns="" id="{17F29DD2-90EB-5C4E-7CF8-2668A7180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85" y="4381416"/>
            <a:ext cx="3467918" cy="1557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13789AF7-4F3C-FFAF-40BC-B47BB2EF07F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76B470D-D71A-472D-A5F6-E7CE07083C97}" type="datetime4">
              <a:rPr lang="tr-TR" smtClean="0"/>
              <a:t>4 Mart 2024</a:t>
            </a:fld>
            <a:endParaRPr lang="tr-TR" dirty="0"/>
          </a:p>
        </p:txBody>
      </p:sp>
      <p:pic>
        <p:nvPicPr>
          <p:cNvPr id="130053" name="Picture 2">
            <a:extLst>
              <a:ext uri="{FF2B5EF4-FFF2-40B4-BE49-F238E27FC236}">
                <a16:creationId xmlns:a16="http://schemas.microsoft.com/office/drawing/2014/main" xmlns="" id="{1F2BA275-012D-3470-6DA3-3ACB625E6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10" y="1175800"/>
            <a:ext cx="6748893" cy="2821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54" name="Picture 3">
            <a:extLst>
              <a:ext uri="{FF2B5EF4-FFF2-40B4-BE49-F238E27FC236}">
                <a16:creationId xmlns:a16="http://schemas.microsoft.com/office/drawing/2014/main" xmlns="" id="{327B35E9-E3F4-29C3-FD12-64ED45ACB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887" y="4381416"/>
            <a:ext cx="2801363" cy="153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292648"/>
      </p:ext>
    </p:extLst>
  </p:cSld>
  <p:clrMapOvr>
    <a:masterClrMapping/>
  </p:clrMapOvr>
  <p:transition spd="slow">
    <p:push dir="r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3 Slayt Numarası Yer Tutucusu">
            <a:extLst>
              <a:ext uri="{FF2B5EF4-FFF2-40B4-BE49-F238E27FC236}">
                <a16:creationId xmlns:a16="http://schemas.microsoft.com/office/drawing/2014/main" xmlns="" id="{EA9522E6-E975-8270-CF01-531BD4CBC7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B2C5FEC-1154-48F1-85CD-4726E06255B1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124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31075" name="4 Altbilgi Yer Tutucusu">
            <a:extLst>
              <a:ext uri="{FF2B5EF4-FFF2-40B4-BE49-F238E27FC236}">
                <a16:creationId xmlns:a16="http://schemas.microsoft.com/office/drawing/2014/main" xmlns="" id="{BE9C5026-FE41-4B84-EC67-BF912FA26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590850" name="Rectangle 2">
            <a:extLst>
              <a:ext uri="{FF2B5EF4-FFF2-40B4-BE49-F238E27FC236}">
                <a16:creationId xmlns:a16="http://schemas.microsoft.com/office/drawing/2014/main" xmlns="" id="{8ACE0958-FE31-5167-EA58-935D06B9436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Corpus luteum</a:t>
            </a:r>
          </a:p>
        </p:txBody>
      </p:sp>
      <p:pic>
        <p:nvPicPr>
          <p:cNvPr id="131077" name="Picture 4" descr="the_bo10">
            <a:extLst>
              <a:ext uri="{FF2B5EF4-FFF2-40B4-BE49-F238E27FC236}">
                <a16:creationId xmlns:a16="http://schemas.microsoft.com/office/drawing/2014/main" xmlns="" id="{CFA38E91-5C5C-E5DF-5D3C-1B37EF75B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395" y="1655663"/>
            <a:ext cx="4249737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8" name="Rectangle 6">
            <a:extLst>
              <a:ext uri="{FF2B5EF4-FFF2-40B4-BE49-F238E27FC236}">
                <a16:creationId xmlns:a16="http://schemas.microsoft.com/office/drawing/2014/main" xmlns="" id="{4481F5BD-2FF5-5EDA-18ED-8A5B395E8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303" y="1700214"/>
            <a:ext cx="6155010" cy="302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 dirty="0"/>
              <a:t>Büyük </a:t>
            </a:r>
            <a:r>
              <a:rPr lang="tr-TR" altLang="tr-TR" sz="2800" b="1" dirty="0" err="1"/>
              <a:t>luteal</a:t>
            </a:r>
            <a:r>
              <a:rPr lang="tr-TR" altLang="tr-TR" sz="2800" b="1" dirty="0"/>
              <a:t> hücreler</a:t>
            </a:r>
          </a:p>
          <a:p>
            <a:pPr eaLnBrk="1" hangingPunct="1"/>
            <a:r>
              <a:rPr lang="tr-TR" altLang="tr-TR" sz="2800" dirty="0" err="1"/>
              <a:t>Granuloza</a:t>
            </a:r>
            <a:r>
              <a:rPr lang="tr-TR" altLang="tr-TR" sz="2800" dirty="0"/>
              <a:t> hücrelerinden köken alırlar</a:t>
            </a:r>
          </a:p>
          <a:p>
            <a:pPr eaLnBrk="1" hangingPunct="1"/>
            <a:r>
              <a:rPr lang="tr-TR" altLang="tr-TR" sz="2800" dirty="0"/>
              <a:t>Progesteron üretirler (%85)</a:t>
            </a:r>
          </a:p>
          <a:p>
            <a:pPr eaLnBrk="1" hangingPunct="1"/>
            <a:r>
              <a:rPr lang="tr-TR" altLang="tr-TR" sz="2800" dirty="0"/>
              <a:t>PG reseptörleri vardır</a:t>
            </a:r>
          </a:p>
          <a:p>
            <a:pPr eaLnBrk="1" hangingPunct="1"/>
            <a:r>
              <a:rPr lang="tr-TR" altLang="tr-TR" sz="2800" dirty="0" err="1"/>
              <a:t>LH’ya</a:t>
            </a:r>
            <a:r>
              <a:rPr lang="tr-TR" altLang="tr-TR" sz="2800" dirty="0"/>
              <a:t> duyarsız 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95BF25C3-F609-DE17-EC57-A4AB641CD2A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B39C363-CC9E-4EA7-8197-DB687FE750D6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70383674"/>
      </p:ext>
    </p:extLst>
  </p:cSld>
  <p:clrMapOvr>
    <a:masterClrMapping/>
  </p:clrMapOvr>
  <p:transition spd="slow">
    <p:push dir="r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3 Slayt Numarası Yer Tutucusu">
            <a:extLst>
              <a:ext uri="{FF2B5EF4-FFF2-40B4-BE49-F238E27FC236}">
                <a16:creationId xmlns:a16="http://schemas.microsoft.com/office/drawing/2014/main" xmlns="" id="{B167DA23-A5AB-969D-544C-86E5688C84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3F5B21C-BB94-4D0F-A95F-3AFEB46B4572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125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32099" name="4 Altbilgi Yer Tutucusu">
            <a:extLst>
              <a:ext uri="{FF2B5EF4-FFF2-40B4-BE49-F238E27FC236}">
                <a16:creationId xmlns:a16="http://schemas.microsoft.com/office/drawing/2014/main" xmlns="" id="{4AFC0164-9557-B767-99B5-58959C0D0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591874" name="Rectangle 2">
            <a:extLst>
              <a:ext uri="{FF2B5EF4-FFF2-40B4-BE49-F238E27FC236}">
                <a16:creationId xmlns:a16="http://schemas.microsoft.com/office/drawing/2014/main" xmlns="" id="{04A498A2-DCA6-26CB-EBDF-ECA2A57CE88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Corpus luteum</a:t>
            </a:r>
          </a:p>
        </p:txBody>
      </p:sp>
      <p:pic>
        <p:nvPicPr>
          <p:cNvPr id="132101" name="Picture 3" descr="the_bo10">
            <a:extLst>
              <a:ext uri="{FF2B5EF4-FFF2-40B4-BE49-F238E27FC236}">
                <a16:creationId xmlns:a16="http://schemas.microsoft.com/office/drawing/2014/main" xmlns="" id="{2439091D-B3A7-FCC7-784C-068AF0F01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048" y="1773239"/>
            <a:ext cx="4249738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2" name="Rectangle 4">
            <a:extLst>
              <a:ext uri="{FF2B5EF4-FFF2-40B4-BE49-F238E27FC236}">
                <a16:creationId xmlns:a16="http://schemas.microsoft.com/office/drawing/2014/main" xmlns="" id="{28A85137-3B36-55F0-FBB6-8734252E5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011" y="1773239"/>
            <a:ext cx="6073277" cy="259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 dirty="0"/>
              <a:t>Küçük </a:t>
            </a:r>
            <a:r>
              <a:rPr lang="tr-TR" altLang="tr-TR" sz="2800" b="1" dirty="0" err="1"/>
              <a:t>luteal</a:t>
            </a:r>
            <a:r>
              <a:rPr lang="tr-TR" altLang="tr-TR" sz="2800" b="1" dirty="0"/>
              <a:t> hücreler</a:t>
            </a:r>
          </a:p>
          <a:p>
            <a:pPr eaLnBrk="1" hangingPunct="1"/>
            <a:r>
              <a:rPr lang="tr-TR" altLang="tr-TR" sz="2800" dirty="0" err="1"/>
              <a:t>Theca</a:t>
            </a:r>
            <a:r>
              <a:rPr lang="tr-TR" altLang="tr-TR" sz="2800" dirty="0"/>
              <a:t> hücrelerinden köken alırlar</a:t>
            </a:r>
          </a:p>
          <a:p>
            <a:pPr eaLnBrk="1" hangingPunct="1"/>
            <a:r>
              <a:rPr lang="tr-TR" altLang="tr-TR" sz="2800" dirty="0"/>
              <a:t>Progesteron üretirler (%15)</a:t>
            </a:r>
          </a:p>
          <a:p>
            <a:pPr eaLnBrk="1" hangingPunct="1"/>
            <a:r>
              <a:rPr lang="tr-TR" altLang="tr-TR" sz="2800" dirty="0"/>
              <a:t>PG reseptörleri yoktur</a:t>
            </a:r>
          </a:p>
          <a:p>
            <a:pPr eaLnBrk="1" hangingPunct="1"/>
            <a:r>
              <a:rPr lang="tr-TR" altLang="tr-TR" sz="2800" dirty="0" err="1"/>
              <a:t>LH’ya</a:t>
            </a:r>
            <a:r>
              <a:rPr lang="tr-TR" altLang="tr-TR" sz="2800" dirty="0"/>
              <a:t> duyarlıdırlar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AEAB622A-559C-AAD4-E4C0-594AE2D802C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59A4615-2943-4FB2-879E-A1AAED2895CF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94754613"/>
      </p:ext>
    </p:extLst>
  </p:cSld>
  <p:clrMapOvr>
    <a:masterClrMapping/>
  </p:clrMapOvr>
  <p:transition spd="slow">
    <p:push dir="r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3 Slayt Numarası Yer Tutucusu">
            <a:extLst>
              <a:ext uri="{FF2B5EF4-FFF2-40B4-BE49-F238E27FC236}">
                <a16:creationId xmlns:a16="http://schemas.microsoft.com/office/drawing/2014/main" xmlns="" id="{00203511-B5DA-1E25-B964-6E665EF99A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7DB24D1-B880-41E8-A551-C84D62CC2B63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126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33123" name="4 Altbilgi Yer Tutucusu">
            <a:extLst>
              <a:ext uri="{FF2B5EF4-FFF2-40B4-BE49-F238E27FC236}">
                <a16:creationId xmlns:a16="http://schemas.microsoft.com/office/drawing/2014/main" xmlns="" id="{4CB20286-F008-A815-7B0C-C9C7A6835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42050" name="Rectangle 2">
            <a:extLst>
              <a:ext uri="{FF2B5EF4-FFF2-40B4-BE49-F238E27FC236}">
                <a16:creationId xmlns:a16="http://schemas.microsoft.com/office/drawing/2014/main" xmlns="" id="{DF9781F7-32EA-5854-5EF9-D7DBCB453E8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4000">
                <a:solidFill>
                  <a:schemeClr val="tx1"/>
                </a:solidFill>
              </a:rPr>
              <a:t>Östrüs belirtileri/davranışları</a:t>
            </a:r>
          </a:p>
        </p:txBody>
      </p:sp>
      <p:sp>
        <p:nvSpPr>
          <p:cNvPr id="133125" name="Rectangle 4">
            <a:extLst>
              <a:ext uri="{FF2B5EF4-FFF2-40B4-BE49-F238E27FC236}">
                <a16:creationId xmlns:a16="http://schemas.microsoft.com/office/drawing/2014/main" xmlns="" id="{3B6FA748-2F25-A5E5-39E8-9746285C0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341439"/>
            <a:ext cx="9925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001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/>
              <a:t>İnek</a:t>
            </a:r>
          </a:p>
        </p:txBody>
      </p:sp>
      <p:pic>
        <p:nvPicPr>
          <p:cNvPr id="133126" name="Resim 3">
            <a:extLst>
              <a:ext uri="{FF2B5EF4-FFF2-40B4-BE49-F238E27FC236}">
                <a16:creationId xmlns:a16="http://schemas.microsoft.com/office/drawing/2014/main" xmlns="" id="{E4A7CA3E-89D3-4085-F3FA-BD3918A0C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536" y="1421177"/>
            <a:ext cx="7553053" cy="481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8FA50032-67B0-FEA5-7306-FBA92FC6B71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9003452-9720-4CE3-95FE-94D528D9E392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3621082"/>
      </p:ext>
    </p:extLst>
  </p:cSld>
  <p:clrMapOvr>
    <a:masterClrMapping/>
  </p:clrMapOvr>
  <p:transition spd="slow">
    <p:push dir="r"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3 Slayt Numarası Yer Tutucusu">
            <a:extLst>
              <a:ext uri="{FF2B5EF4-FFF2-40B4-BE49-F238E27FC236}">
                <a16:creationId xmlns:a16="http://schemas.microsoft.com/office/drawing/2014/main" xmlns="" id="{FC431393-A0F1-412A-3772-0F5D71D27B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9D1364E-AD40-436A-9D8F-E7A86B1D473A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127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34147" name="4 Altbilgi Yer Tutucusu">
            <a:extLst>
              <a:ext uri="{FF2B5EF4-FFF2-40B4-BE49-F238E27FC236}">
                <a16:creationId xmlns:a16="http://schemas.microsoft.com/office/drawing/2014/main" xmlns="" id="{229523C5-8A0C-D5E7-B156-33DED8E6C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42050" name="Rectangle 2">
            <a:extLst>
              <a:ext uri="{FF2B5EF4-FFF2-40B4-BE49-F238E27FC236}">
                <a16:creationId xmlns:a16="http://schemas.microsoft.com/office/drawing/2014/main" xmlns="" id="{46EAF9F0-0391-24DE-23FA-609E49E1A71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4000">
                <a:solidFill>
                  <a:schemeClr val="tx1"/>
                </a:solidFill>
              </a:rPr>
              <a:t>Östrüs belirtileri/davranışları</a:t>
            </a:r>
          </a:p>
        </p:txBody>
      </p:sp>
      <p:sp>
        <p:nvSpPr>
          <p:cNvPr id="134149" name="Rectangle 4">
            <a:extLst>
              <a:ext uri="{FF2B5EF4-FFF2-40B4-BE49-F238E27FC236}">
                <a16:creationId xmlns:a16="http://schemas.microsoft.com/office/drawing/2014/main" xmlns="" id="{1BEC8C36-38A8-F671-F031-31BAE1DD9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341438"/>
            <a:ext cx="11496674" cy="355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001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 dirty="0"/>
              <a:t>İnek</a:t>
            </a:r>
          </a:p>
          <a:p>
            <a:pPr eaLnBrk="1" hangingPunct="1"/>
            <a:r>
              <a:rPr lang="tr-TR" altLang="tr-TR" sz="2800" dirty="0"/>
              <a:t>Diğer hayvanların üzerine atlamasına izin verir.</a:t>
            </a:r>
          </a:p>
          <a:p>
            <a:pPr lvl="1" eaLnBrk="1" hangingPunct="1"/>
            <a:r>
              <a:rPr lang="tr-TR" altLang="tr-TR" sz="2400" dirty="0"/>
              <a:t>Atlama teşebbüsünde bulunan hayvanlar boğa, genç tosun, arayıcı hayvanlar veya diğer inekler olabilir.</a:t>
            </a:r>
          </a:p>
          <a:p>
            <a:pPr lvl="1" eaLnBrk="1" hangingPunct="1"/>
            <a:r>
              <a:rPr lang="tr-TR" altLang="tr-TR" sz="2400" dirty="0" err="1"/>
              <a:t>Östrüsteki</a:t>
            </a:r>
            <a:r>
              <a:rPr lang="tr-TR" altLang="tr-TR" sz="2400" dirty="0"/>
              <a:t> inekler bazen homoseksüel aktivite gösterebilir. </a:t>
            </a:r>
          </a:p>
          <a:p>
            <a:pPr lvl="1" eaLnBrk="1" hangingPunct="1"/>
            <a:r>
              <a:rPr lang="tr-TR" altLang="tr-TR" sz="2400" dirty="0"/>
              <a:t>Bu, </a:t>
            </a:r>
            <a:r>
              <a:rPr lang="tr-TR" altLang="tr-TR" sz="2400" dirty="0" err="1"/>
              <a:t>östrüste</a:t>
            </a:r>
            <a:r>
              <a:rPr lang="tr-TR" altLang="tr-TR" sz="2400" dirty="0"/>
              <a:t> olan ineğin tespit edilmesinde yardımcı olabildiği gibi ineğin çiftleşmeye hazır olduğunu gösteren son belirti de olabilir.</a:t>
            </a:r>
          </a:p>
          <a:p>
            <a:pPr lvl="1" eaLnBrk="1" hangingPunct="1"/>
            <a:r>
              <a:rPr lang="tr-TR" altLang="tr-TR" sz="2400" dirty="0"/>
              <a:t>ÜZERİNE ATLANDIĞINDA DURMAK</a:t>
            </a:r>
          </a:p>
        </p:txBody>
      </p:sp>
      <p:pic>
        <p:nvPicPr>
          <p:cNvPr id="134150" name="Picture 5">
            <a:extLst>
              <a:ext uri="{FF2B5EF4-FFF2-40B4-BE49-F238E27FC236}">
                <a16:creationId xmlns:a16="http://schemas.microsoft.com/office/drawing/2014/main" xmlns="" id="{BDAA5A89-32A7-899A-57C6-8B25474BC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837" y="4564108"/>
            <a:ext cx="19685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E8E1360A-849E-CF28-10B5-BCFECE824FD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C06A546-D1A5-4A58-AD7F-5799B937F87A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60371568"/>
      </p:ext>
    </p:extLst>
  </p:cSld>
  <p:clrMapOvr>
    <a:masterClrMapping/>
  </p:clrMapOvr>
  <p:transition spd="slow">
    <p:push dir="r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3 Slayt Numarası Yer Tutucusu">
            <a:extLst>
              <a:ext uri="{FF2B5EF4-FFF2-40B4-BE49-F238E27FC236}">
                <a16:creationId xmlns:a16="http://schemas.microsoft.com/office/drawing/2014/main" xmlns="" id="{9F256557-5026-D461-9534-55D59B1E45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4C46024-F369-4890-86EA-C25967FA6506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128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35171" name="4 Altbilgi Yer Tutucusu">
            <a:extLst>
              <a:ext uri="{FF2B5EF4-FFF2-40B4-BE49-F238E27FC236}">
                <a16:creationId xmlns:a16="http://schemas.microsoft.com/office/drawing/2014/main" xmlns="" id="{AB41DC48-59A0-CEFF-EE4D-D5BF1A44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42050" name="Rectangle 2">
            <a:extLst>
              <a:ext uri="{FF2B5EF4-FFF2-40B4-BE49-F238E27FC236}">
                <a16:creationId xmlns:a16="http://schemas.microsoft.com/office/drawing/2014/main" xmlns="" id="{0D29AAE4-798B-4136-D590-41120711E15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4000">
                <a:solidFill>
                  <a:schemeClr val="tx1"/>
                </a:solidFill>
              </a:rPr>
              <a:t>Östrüs belirtileri/davranışları</a:t>
            </a:r>
          </a:p>
        </p:txBody>
      </p:sp>
      <p:sp>
        <p:nvSpPr>
          <p:cNvPr id="135173" name="Rectangle 4">
            <a:extLst>
              <a:ext uri="{FF2B5EF4-FFF2-40B4-BE49-F238E27FC236}">
                <a16:creationId xmlns:a16="http://schemas.microsoft.com/office/drawing/2014/main" xmlns="" id="{57048C2E-8847-F416-F47B-D33D27A51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" y="1341438"/>
            <a:ext cx="11452451" cy="296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001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 dirty="0"/>
              <a:t>İnek</a:t>
            </a:r>
          </a:p>
          <a:p>
            <a:pPr eaLnBrk="1" hangingPunct="1"/>
            <a:r>
              <a:rPr lang="tr-TR" altLang="tr-TR" sz="2800" dirty="0"/>
              <a:t>Diğer hayvanların üzerine atlamasına izin verir.</a:t>
            </a:r>
          </a:p>
          <a:p>
            <a:pPr lvl="1" eaLnBrk="1" hangingPunct="1"/>
            <a:r>
              <a:rPr lang="tr-TR" altLang="tr-TR" sz="2400" dirty="0"/>
              <a:t>Açlık çukurluğunda çamur veya </a:t>
            </a:r>
            <a:r>
              <a:rPr lang="tr-TR" altLang="tr-TR" sz="2400" dirty="0" err="1"/>
              <a:t>gayta</a:t>
            </a:r>
            <a:r>
              <a:rPr lang="tr-TR" altLang="tr-TR" sz="2400" dirty="0"/>
              <a:t> bulunur</a:t>
            </a:r>
          </a:p>
          <a:p>
            <a:pPr lvl="1" eaLnBrk="1" hangingPunct="1"/>
            <a:r>
              <a:rPr lang="tr-TR" altLang="tr-TR" sz="2400" dirty="0"/>
              <a:t>Sırtında salya bulunabilir</a:t>
            </a:r>
          </a:p>
          <a:p>
            <a:pPr lvl="1" eaLnBrk="1" hangingPunct="1"/>
            <a:r>
              <a:rPr lang="tr-TR" altLang="tr-TR" sz="2400" dirty="0"/>
              <a:t>Kuyruk kökü üstünde kıllar sıyrılmış veya karışmıştır</a:t>
            </a:r>
          </a:p>
          <a:p>
            <a:pPr eaLnBrk="1" hangingPunct="1"/>
            <a:r>
              <a:rPr lang="tr-TR" altLang="tr-TR" sz="3200" dirty="0"/>
              <a:t>ÜZERİNE ÇOK KEZ ATLANDIĞINDA DURMA SONUCU</a:t>
            </a:r>
          </a:p>
        </p:txBody>
      </p:sp>
      <p:pic>
        <p:nvPicPr>
          <p:cNvPr id="135174" name="Resim 2">
            <a:extLst>
              <a:ext uri="{FF2B5EF4-FFF2-40B4-BE49-F238E27FC236}">
                <a16:creationId xmlns:a16="http://schemas.microsoft.com/office/drawing/2014/main" xmlns="" id="{23D79BB0-BCA5-842D-6DD0-79C745DDA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0" b="35326"/>
          <a:stretch>
            <a:fillRect/>
          </a:stretch>
        </p:blipFill>
        <p:spPr bwMode="auto">
          <a:xfrm>
            <a:off x="8307613" y="4677529"/>
            <a:ext cx="349250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C1A30FF9-D81A-35B0-EB5D-D977C68E370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D8F76D6-98FE-4191-8591-F09B3E8801FF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95316017"/>
      </p:ext>
    </p:extLst>
  </p:cSld>
  <p:clrMapOvr>
    <a:masterClrMapping/>
  </p:clrMapOvr>
  <p:transition spd="slow">
    <p:push dir="r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3 Slayt Numarası Yer Tutucusu">
            <a:extLst>
              <a:ext uri="{FF2B5EF4-FFF2-40B4-BE49-F238E27FC236}">
                <a16:creationId xmlns:a16="http://schemas.microsoft.com/office/drawing/2014/main" xmlns="" id="{56C6A692-C8E1-BD14-33F9-C2B507E2DE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430AE1A-C400-4575-9D33-DDD6B405C7C1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129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36195" name="4 Altbilgi Yer Tutucusu">
            <a:extLst>
              <a:ext uri="{FF2B5EF4-FFF2-40B4-BE49-F238E27FC236}">
                <a16:creationId xmlns:a16="http://schemas.microsoft.com/office/drawing/2014/main" xmlns="" id="{7A54ECAD-CE84-5CEA-7A21-FEB4B3793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43074" name="Rectangle 2">
            <a:extLst>
              <a:ext uri="{FF2B5EF4-FFF2-40B4-BE49-F238E27FC236}">
                <a16:creationId xmlns:a16="http://schemas.microsoft.com/office/drawing/2014/main" xmlns="" id="{F6043BEE-FA09-EE7D-4D70-4E0E0B590EB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4000">
                <a:solidFill>
                  <a:schemeClr val="tx1"/>
                </a:solidFill>
              </a:rPr>
              <a:t>Östrüs belirtileri/davranışları</a:t>
            </a:r>
          </a:p>
        </p:txBody>
      </p:sp>
      <p:sp>
        <p:nvSpPr>
          <p:cNvPr id="136197" name="Rectangle 3">
            <a:extLst>
              <a:ext uri="{FF2B5EF4-FFF2-40B4-BE49-F238E27FC236}">
                <a16:creationId xmlns:a16="http://schemas.microsoft.com/office/drawing/2014/main" xmlns="" id="{1510DD2B-0DFE-C11F-4356-57737B470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700214"/>
            <a:ext cx="11674008" cy="250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 dirty="0"/>
              <a:t>İnek</a:t>
            </a:r>
          </a:p>
          <a:p>
            <a:pPr eaLnBrk="1" hangingPunct="1"/>
            <a:r>
              <a:rPr lang="tr-TR" altLang="tr-TR" sz="2800" dirty="0" err="1"/>
              <a:t>Östrüsteki</a:t>
            </a:r>
            <a:r>
              <a:rPr lang="tr-TR" altLang="tr-TR" sz="2800" dirty="0"/>
              <a:t> inek diğer inekler üzerine atlayabilir.</a:t>
            </a:r>
          </a:p>
          <a:p>
            <a:pPr eaLnBrk="1" hangingPunct="1"/>
            <a:r>
              <a:rPr lang="tr-TR" altLang="tr-TR" sz="2800" dirty="0"/>
              <a:t>Eğer inek diğer ineklerin kendi üzerine atlamasına izin vermiyorsa </a:t>
            </a:r>
            <a:r>
              <a:rPr lang="tr-TR" altLang="tr-TR" sz="2800" dirty="0" err="1"/>
              <a:t>östrüste</a:t>
            </a:r>
            <a:r>
              <a:rPr lang="tr-TR" altLang="tr-TR" sz="2800" dirty="0"/>
              <a:t> olmayabilir.</a:t>
            </a:r>
          </a:p>
          <a:p>
            <a:pPr eaLnBrk="1" hangingPunct="1"/>
            <a:r>
              <a:rPr lang="tr-TR" altLang="tr-TR" sz="2800" dirty="0"/>
              <a:t>Bu tür belirti gösteren inekler yakından takip edilmelidir.</a:t>
            </a:r>
          </a:p>
        </p:txBody>
      </p:sp>
      <p:pic>
        <p:nvPicPr>
          <p:cNvPr id="136198" name="Picture 12">
            <a:extLst>
              <a:ext uri="{FF2B5EF4-FFF2-40B4-BE49-F238E27FC236}">
                <a16:creationId xmlns:a16="http://schemas.microsoft.com/office/drawing/2014/main" xmlns="" id="{B4B53A47-E92D-7E63-1C15-E7F1E71A9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208" y="4308960"/>
            <a:ext cx="2811463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2A756460-8469-CE78-FF50-D5F87647D21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2157567-6989-467A-9B6F-C6DAB8A32294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00568440"/>
      </p:ext>
    </p:extLst>
  </p:cSld>
  <p:clrMapOvr>
    <a:masterClrMapping/>
  </p:clrMapOvr>
  <p:transition spd="slow"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4 Slayt Numarası Yer Tutucusu">
            <a:extLst>
              <a:ext uri="{FF2B5EF4-FFF2-40B4-BE49-F238E27FC236}">
                <a16:creationId xmlns:a16="http://schemas.microsoft.com/office/drawing/2014/main" xmlns="" id="{A0C2ADD3-644A-33AC-18AC-9C298F659C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33073D7-1C38-4FF8-AD92-4B44BDD81C29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1267" name="5 Altbilgi Yer Tutucusu">
            <a:extLst>
              <a:ext uri="{FF2B5EF4-FFF2-40B4-BE49-F238E27FC236}">
                <a16:creationId xmlns:a16="http://schemas.microsoft.com/office/drawing/2014/main" xmlns="" id="{51AF52B5-23A1-6433-A173-0DB13EE02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598018" name="Rectangle 2">
            <a:extLst>
              <a:ext uri="{FF2B5EF4-FFF2-40B4-BE49-F238E27FC236}">
                <a16:creationId xmlns:a16="http://schemas.microsoft.com/office/drawing/2014/main" xmlns="" id="{0EAA3C0E-658D-C3C6-070C-223923C938F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9802751" cy="65717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Pubertas</a:t>
            </a:r>
            <a:r>
              <a:rPr lang="tr-TR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598019" name="Rectangle 3">
            <a:extLst>
              <a:ext uri="{FF2B5EF4-FFF2-40B4-BE49-F238E27FC236}">
                <a16:creationId xmlns:a16="http://schemas.microsoft.com/office/drawing/2014/main" xmlns="" id="{68B35702-FB81-12D4-DF79-90630512F06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9962" y="1384663"/>
            <a:ext cx="11391112" cy="4636725"/>
          </a:xfrm>
        </p:spPr>
        <p:txBody>
          <a:bodyPr anchor="t">
            <a:normAutofit/>
          </a:bodyPr>
          <a:lstStyle/>
          <a:p>
            <a:pPr marL="360000" indent="-360000" eaLnBrk="1" hangingPunct="1">
              <a:spcBef>
                <a:spcPts val="600"/>
              </a:spcBef>
              <a:buFont typeface="Wingdings" panose="05000000000000000000" pitchFamily="2" charset="2"/>
              <a:buNone/>
              <a:defRPr/>
            </a:pPr>
            <a:r>
              <a:rPr lang="tr-TR" b="1" dirty="0" err="1">
                <a:effectLst/>
              </a:rPr>
              <a:t>Pubertas</a:t>
            </a:r>
            <a:endParaRPr lang="tr-TR" sz="2800" dirty="0">
              <a:effectLst/>
            </a:endParaRPr>
          </a:p>
          <a:p>
            <a:pPr>
              <a:defRPr/>
            </a:pPr>
            <a:r>
              <a:rPr lang="tr-TR" sz="2800" dirty="0" err="1">
                <a:effectLst/>
              </a:rPr>
              <a:t>Foliküller</a:t>
            </a:r>
            <a:r>
              <a:rPr lang="tr-TR" sz="2800" dirty="0">
                <a:effectLst/>
              </a:rPr>
              <a:t> gelişim </a:t>
            </a:r>
            <a:r>
              <a:rPr lang="tr-TR" sz="2800" dirty="0" err="1">
                <a:effectLst/>
              </a:rPr>
              <a:t>fötal</a:t>
            </a:r>
            <a:r>
              <a:rPr lang="tr-TR" sz="2800" dirty="0">
                <a:effectLst/>
              </a:rPr>
              <a:t> dönemde başlar </a:t>
            </a:r>
            <a:r>
              <a:rPr lang="tr-TR" sz="1800" i="1" dirty="0">
                <a:solidFill>
                  <a:srgbClr val="FFC000"/>
                </a:solidFill>
                <a:effectLst/>
              </a:rPr>
              <a:t>(</a:t>
            </a:r>
            <a:r>
              <a:rPr lang="tr-TR" sz="1800" i="1" dirty="0" err="1">
                <a:solidFill>
                  <a:srgbClr val="FFC000"/>
                </a:solidFill>
                <a:effectLst/>
              </a:rPr>
              <a:t>Kastelic</a:t>
            </a:r>
            <a:r>
              <a:rPr lang="tr-TR" sz="1800" i="1" dirty="0">
                <a:solidFill>
                  <a:srgbClr val="FFC000"/>
                </a:solidFill>
                <a:effectLst/>
              </a:rPr>
              <a:t> 2015)</a:t>
            </a:r>
            <a:r>
              <a:rPr lang="tr-TR" sz="2400" i="1" dirty="0">
                <a:effectLst/>
              </a:rPr>
              <a:t> </a:t>
            </a:r>
          </a:p>
          <a:p>
            <a:pPr>
              <a:defRPr/>
            </a:pPr>
            <a:r>
              <a:rPr lang="tr-TR" sz="2800" dirty="0" err="1">
                <a:effectLst/>
              </a:rPr>
              <a:t>Primordiyal</a:t>
            </a:r>
            <a:r>
              <a:rPr lang="tr-TR" sz="2800" dirty="0">
                <a:effectLst/>
              </a:rPr>
              <a:t> </a:t>
            </a:r>
            <a:r>
              <a:rPr lang="tr-TR" sz="2800" dirty="0" err="1">
                <a:effectLst/>
              </a:rPr>
              <a:t>foliküller</a:t>
            </a:r>
            <a:r>
              <a:rPr lang="tr-TR" sz="2800" dirty="0">
                <a:effectLst/>
              </a:rPr>
              <a:t> gebeliğin 74. gününde oluşma­ya başlar</a:t>
            </a:r>
          </a:p>
          <a:p>
            <a:pPr lvl="1">
              <a:defRPr/>
            </a:pPr>
            <a:r>
              <a:rPr lang="tr-TR" sz="2400" dirty="0">
                <a:effectLst/>
              </a:rPr>
              <a:t>Birincil </a:t>
            </a:r>
            <a:r>
              <a:rPr lang="tr-TR" sz="2400" dirty="0" err="1">
                <a:effectLst/>
              </a:rPr>
              <a:t>foliküller</a:t>
            </a:r>
            <a:r>
              <a:rPr lang="tr-TR" sz="2400" dirty="0">
                <a:effectLst/>
              </a:rPr>
              <a:t> 91. gününde, </a:t>
            </a:r>
          </a:p>
          <a:p>
            <a:pPr lvl="1">
              <a:defRPr/>
            </a:pPr>
            <a:r>
              <a:rPr lang="tr-TR" sz="2400" dirty="0">
                <a:effectLst/>
              </a:rPr>
              <a:t>İkincil </a:t>
            </a:r>
            <a:r>
              <a:rPr lang="tr-TR" sz="2400" dirty="0" err="1">
                <a:effectLst/>
              </a:rPr>
              <a:t>foliküller</a:t>
            </a:r>
            <a:r>
              <a:rPr lang="tr-TR" sz="2400" dirty="0">
                <a:effectLst/>
              </a:rPr>
              <a:t> 120. gününde  ve</a:t>
            </a:r>
          </a:p>
          <a:p>
            <a:pPr lvl="1">
              <a:defRPr/>
            </a:pPr>
            <a:r>
              <a:rPr lang="tr-TR" sz="2400" dirty="0" err="1">
                <a:effectLst/>
              </a:rPr>
              <a:t>Antral</a:t>
            </a:r>
            <a:r>
              <a:rPr lang="tr-TR" sz="2400" dirty="0">
                <a:effectLst/>
              </a:rPr>
              <a:t> </a:t>
            </a:r>
            <a:r>
              <a:rPr lang="tr-TR" sz="2400" dirty="0" err="1">
                <a:effectLst/>
              </a:rPr>
              <a:t>foliküller</a:t>
            </a:r>
            <a:r>
              <a:rPr lang="tr-TR" sz="2400" dirty="0">
                <a:effectLst/>
              </a:rPr>
              <a:t> 150. günde belirlenmiştir. </a:t>
            </a:r>
          </a:p>
          <a:p>
            <a:pPr lvl="1">
              <a:defRPr/>
            </a:pPr>
            <a:r>
              <a:rPr lang="en-US" sz="2400" dirty="0">
                <a:effectLst/>
              </a:rPr>
              <a:t>Primordial germ </a:t>
            </a:r>
            <a:r>
              <a:rPr lang="tr-TR" sz="2400" dirty="0">
                <a:effectLst/>
              </a:rPr>
              <a:t>hücreleri, </a:t>
            </a:r>
            <a:r>
              <a:rPr lang="tr-TR" sz="2400" dirty="0" err="1">
                <a:effectLst/>
              </a:rPr>
              <a:t>primer</a:t>
            </a:r>
            <a:r>
              <a:rPr lang="tr-TR" sz="2400" dirty="0">
                <a:effectLst/>
              </a:rPr>
              <a:t> oositi oluşturmak için mitoz ile çoğalırlar</a:t>
            </a:r>
            <a:r>
              <a:rPr lang="en-US" sz="2400" dirty="0">
                <a:effectLst/>
              </a:rPr>
              <a:t>; </a:t>
            </a:r>
            <a:r>
              <a:rPr lang="tr-TR" sz="2400" dirty="0">
                <a:effectLst/>
              </a:rPr>
              <a:t>ilk </a:t>
            </a:r>
            <a:r>
              <a:rPr lang="tr-TR" sz="2400" dirty="0" err="1">
                <a:effectLst/>
              </a:rPr>
              <a:t>mayoz</a:t>
            </a:r>
            <a:r>
              <a:rPr lang="tr-TR" sz="2400" dirty="0">
                <a:effectLst/>
              </a:rPr>
              <a:t> </a:t>
            </a:r>
            <a:r>
              <a:rPr lang="tr-TR" sz="2400" dirty="0" err="1">
                <a:effectLst/>
              </a:rPr>
              <a:t>profaz</a:t>
            </a:r>
            <a:r>
              <a:rPr lang="tr-TR" sz="2400" dirty="0">
                <a:effectLst/>
              </a:rPr>
              <a:t> gebeliğin 75-80. günleri arasında başlar </a:t>
            </a:r>
            <a:r>
              <a:rPr lang="tr-TR" sz="1800" i="1" dirty="0">
                <a:solidFill>
                  <a:srgbClr val="FFC000"/>
                </a:solidFill>
                <a:effectLst/>
                <a:ea typeface="+mn-ea"/>
                <a:cs typeface="+mn-cs"/>
              </a:rPr>
              <a:t>(</a:t>
            </a:r>
            <a:r>
              <a:rPr lang="tr-TR" sz="1800" i="1" dirty="0" err="1">
                <a:solidFill>
                  <a:srgbClr val="FFC000"/>
                </a:solidFill>
                <a:effectLst/>
                <a:ea typeface="+mn-ea"/>
                <a:cs typeface="+mn-cs"/>
              </a:rPr>
              <a:t>Erickson</a:t>
            </a:r>
            <a:r>
              <a:rPr lang="tr-TR" sz="1800" i="1" dirty="0">
                <a:solidFill>
                  <a:srgbClr val="FFC000"/>
                </a:solidFill>
                <a:effectLst/>
                <a:ea typeface="+mn-ea"/>
                <a:cs typeface="+mn-cs"/>
              </a:rPr>
              <a:t>, 1966).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12BCBE2B-99DF-5ECD-1047-F57CD45F9A0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482D559-CF77-494D-8FCC-7A3A5E2A6DDF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93910234"/>
      </p:ext>
    </p:extLst>
  </p:cSld>
  <p:clrMapOvr>
    <a:masterClrMapping/>
  </p:clrMapOvr>
  <p:transition spd="slow">
    <p:push dir="r"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3 Slayt Numarası Yer Tutucusu">
            <a:extLst>
              <a:ext uri="{FF2B5EF4-FFF2-40B4-BE49-F238E27FC236}">
                <a16:creationId xmlns:a16="http://schemas.microsoft.com/office/drawing/2014/main" xmlns="" id="{4793D8B2-164B-A2DC-06F5-451F929BB9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982C4F6-DC91-4C01-A39E-120C322EF573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130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37219" name="4 Altbilgi Yer Tutucusu">
            <a:extLst>
              <a:ext uri="{FF2B5EF4-FFF2-40B4-BE49-F238E27FC236}">
                <a16:creationId xmlns:a16="http://schemas.microsoft.com/office/drawing/2014/main" xmlns="" id="{7382BF3D-0D03-4B6A-2CB3-B96D52316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44098" name="Rectangle 2">
            <a:extLst>
              <a:ext uri="{FF2B5EF4-FFF2-40B4-BE49-F238E27FC236}">
                <a16:creationId xmlns:a16="http://schemas.microsoft.com/office/drawing/2014/main" xmlns="" id="{9DBF06F2-C234-1094-84EC-BCC4AA73ECD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4000">
                <a:solidFill>
                  <a:schemeClr val="tx1"/>
                </a:solidFill>
              </a:rPr>
              <a:t>Östrüs belirtileri/davranışları</a:t>
            </a:r>
          </a:p>
        </p:txBody>
      </p:sp>
      <p:sp>
        <p:nvSpPr>
          <p:cNvPr id="137221" name="Rectangle 3">
            <a:extLst>
              <a:ext uri="{FF2B5EF4-FFF2-40B4-BE49-F238E27FC236}">
                <a16:creationId xmlns:a16="http://schemas.microsoft.com/office/drawing/2014/main" xmlns="" id="{3F71662C-C747-F38A-7E37-9E68D2F7A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" y="1317031"/>
            <a:ext cx="11504703" cy="430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400" b="1" dirty="0"/>
              <a:t>İnek</a:t>
            </a:r>
          </a:p>
          <a:p>
            <a:pPr eaLnBrk="1" hangingPunct="1"/>
            <a:r>
              <a:rPr lang="tr-TR" altLang="tr-TR" sz="2400" dirty="0"/>
              <a:t>İneğin arka kısmında çara dediğimiz mukus bulaşığı bulunur. </a:t>
            </a:r>
          </a:p>
          <a:p>
            <a:pPr eaLnBrk="1" hangingPunct="1"/>
            <a:r>
              <a:rPr lang="tr-TR" altLang="tr-TR" sz="2400" dirty="0"/>
              <a:t>Bu mukus </a:t>
            </a:r>
            <a:r>
              <a:rPr lang="tr-TR" altLang="tr-TR" sz="2400" dirty="0" err="1"/>
              <a:t>cervix'ten</a:t>
            </a:r>
            <a:r>
              <a:rPr lang="tr-TR" altLang="tr-TR" sz="2400" dirty="0"/>
              <a:t> köken alır ve vulvadan aşağıya doğru sarkar. </a:t>
            </a:r>
          </a:p>
          <a:p>
            <a:pPr eaLnBrk="1" hangingPunct="1"/>
            <a:r>
              <a:rPr lang="tr-TR" altLang="tr-TR" sz="2400" dirty="0"/>
              <a:t>İneğin kuyruğunu sallamasıyla arka kısmına bulaşır. </a:t>
            </a:r>
          </a:p>
          <a:p>
            <a:pPr eaLnBrk="1" hangingPunct="1"/>
            <a:r>
              <a:rPr lang="tr-TR" altLang="tr-TR" sz="2400" dirty="0"/>
              <a:t>Mukus parlak ve şeffaftır. </a:t>
            </a:r>
          </a:p>
          <a:p>
            <a:pPr eaLnBrk="1" hangingPunct="1"/>
            <a:r>
              <a:rPr lang="tr-TR" altLang="tr-TR" sz="2400" dirty="0" err="1"/>
              <a:t>Çaranın</a:t>
            </a:r>
            <a:r>
              <a:rPr lang="tr-TR" altLang="tr-TR" sz="2400" dirty="0"/>
              <a:t> görülmesi inekte </a:t>
            </a:r>
            <a:r>
              <a:rPr lang="tr-TR" altLang="tr-TR" sz="2400" dirty="0" err="1"/>
              <a:t>östrüsün</a:t>
            </a:r>
            <a:r>
              <a:rPr lang="tr-TR" altLang="tr-TR" sz="2400" dirty="0"/>
              <a:t> yaklaştığını veya ineğin </a:t>
            </a:r>
            <a:r>
              <a:rPr lang="tr-TR" altLang="tr-TR" sz="2400" dirty="0" err="1"/>
              <a:t>östrüste</a:t>
            </a:r>
            <a:r>
              <a:rPr lang="tr-TR" altLang="tr-TR" sz="2400" dirty="0"/>
              <a:t> olduğunu ya da </a:t>
            </a:r>
            <a:r>
              <a:rPr lang="tr-TR" altLang="tr-TR" sz="2400" dirty="0" err="1"/>
              <a:t>östrüsün</a:t>
            </a:r>
            <a:r>
              <a:rPr lang="tr-TR" altLang="tr-TR" sz="2400" dirty="0"/>
              <a:t> henüz bittiğini gösterir. </a:t>
            </a:r>
          </a:p>
          <a:p>
            <a:pPr eaLnBrk="1" hangingPunct="1"/>
            <a:r>
              <a:rPr lang="tr-TR" altLang="tr-TR" sz="2400" dirty="0"/>
              <a:t>Mukus 3-4 gün süreyle bulunabilir ve bu sırada inek erkeği kabul edebilir. </a:t>
            </a:r>
          </a:p>
          <a:p>
            <a:pPr eaLnBrk="1" hangingPunct="1"/>
            <a:r>
              <a:rPr lang="tr-TR" altLang="tr-TR" sz="2400" dirty="0"/>
              <a:t>Mukus, diğer </a:t>
            </a:r>
            <a:r>
              <a:rPr lang="tr-TR" altLang="tr-TR" sz="2400" dirty="0" err="1"/>
              <a:t>östrüs</a:t>
            </a:r>
            <a:r>
              <a:rPr lang="tr-TR" altLang="tr-TR" sz="2400" dirty="0"/>
              <a:t> belirtilerin gözlenmesi açısından ineğin yakın takibe alınması için önemli bir bulgudur.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CD09033F-0E30-0155-956E-4803FC8AE7F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35C3120-75F2-4D83-ACD2-396E5486B816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67317697"/>
      </p:ext>
    </p:extLst>
  </p:cSld>
  <p:clrMapOvr>
    <a:masterClrMapping/>
  </p:clrMapOvr>
  <p:transition spd="slow">
    <p:push dir="r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3 Slayt Numarası Yer Tutucusu">
            <a:extLst>
              <a:ext uri="{FF2B5EF4-FFF2-40B4-BE49-F238E27FC236}">
                <a16:creationId xmlns:a16="http://schemas.microsoft.com/office/drawing/2014/main" xmlns="" id="{003C2E53-48CE-25D2-D55C-BD18191E2D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C8C31A2-E3B4-465C-890E-33A09395E03C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131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38243" name="4 Altbilgi Yer Tutucusu">
            <a:extLst>
              <a:ext uri="{FF2B5EF4-FFF2-40B4-BE49-F238E27FC236}">
                <a16:creationId xmlns:a16="http://schemas.microsoft.com/office/drawing/2014/main" xmlns="" id="{FF2FC0E4-C0C1-EA61-1C0F-8D6D3A906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45122" name="Rectangle 2">
            <a:extLst>
              <a:ext uri="{FF2B5EF4-FFF2-40B4-BE49-F238E27FC236}">
                <a16:creationId xmlns:a16="http://schemas.microsoft.com/office/drawing/2014/main" xmlns="" id="{5077E744-500F-F1BA-F246-94F9EDAFFFB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4000">
                <a:solidFill>
                  <a:schemeClr val="tx1"/>
                </a:solidFill>
              </a:rPr>
              <a:t>Östrüs belirtileri/davranışları</a:t>
            </a:r>
          </a:p>
        </p:txBody>
      </p:sp>
      <p:sp>
        <p:nvSpPr>
          <p:cNvPr id="138245" name="Rectangle 3">
            <a:extLst>
              <a:ext uri="{FF2B5EF4-FFF2-40B4-BE49-F238E27FC236}">
                <a16:creationId xmlns:a16="http://schemas.microsoft.com/office/drawing/2014/main" xmlns="" id="{513928F8-2DF2-9B47-A04E-495A9057E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700213"/>
            <a:ext cx="11583080" cy="208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400" b="1" dirty="0"/>
              <a:t>İnek</a:t>
            </a:r>
          </a:p>
          <a:p>
            <a:pPr eaLnBrk="1" hangingPunct="1"/>
            <a:r>
              <a:rPr lang="tr-TR" altLang="tr-TR" sz="2400" dirty="0" err="1"/>
              <a:t>Östrüsteki</a:t>
            </a:r>
            <a:r>
              <a:rPr lang="tr-TR" altLang="tr-TR" sz="2400" dirty="0"/>
              <a:t> inek genellikle sinirlidir. </a:t>
            </a:r>
          </a:p>
          <a:p>
            <a:pPr eaLnBrk="1" hangingPunct="1"/>
            <a:r>
              <a:rPr lang="tr-TR" altLang="tr-TR" sz="2400" dirty="0"/>
              <a:t>Bu, verilen gıdayı reddetme, alışılmışın dışında yürüyüşler ve hareketler yapma, sık </a:t>
            </a:r>
            <a:r>
              <a:rPr lang="tr-TR" altLang="tr-TR" sz="2400" dirty="0" err="1"/>
              <a:t>idra</a:t>
            </a:r>
            <a:r>
              <a:rPr lang="tr-TR" altLang="tr-TR" sz="2400" dirty="0"/>
              <a:t> yapma, süt veriminde azalma olması, böğürme, diğer hayvanlarla kafa-kafaya verme veya toslaşma gibi heyecanlı davranışlar şeklinde ortaya çıkar. </a:t>
            </a:r>
          </a:p>
        </p:txBody>
      </p:sp>
      <p:pic>
        <p:nvPicPr>
          <p:cNvPr id="138246" name="Picture 4">
            <a:extLst>
              <a:ext uri="{FF2B5EF4-FFF2-40B4-BE49-F238E27FC236}">
                <a16:creationId xmlns:a16="http://schemas.microsoft.com/office/drawing/2014/main" xmlns="" id="{AC41547C-AAE0-2BB4-756E-6988B09E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7" r="7056" b="29866"/>
          <a:stretch>
            <a:fillRect/>
          </a:stretch>
        </p:blipFill>
        <p:spPr bwMode="auto">
          <a:xfrm>
            <a:off x="5327468" y="3993199"/>
            <a:ext cx="3119845" cy="234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7" name="Picture 5">
            <a:extLst>
              <a:ext uri="{FF2B5EF4-FFF2-40B4-BE49-F238E27FC236}">
                <a16:creationId xmlns:a16="http://schemas.microsoft.com/office/drawing/2014/main" xmlns="" id="{E50E9450-840B-35C2-E4D9-BA257AB49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47" y="3994786"/>
            <a:ext cx="3270203" cy="238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49979E2F-8BAE-3CEE-6B61-A5C5F0EBD39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AA6244E-FCCA-480A-B8ED-5382544B8EFF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3694079"/>
      </p:ext>
    </p:extLst>
  </p:cSld>
  <p:clrMapOvr>
    <a:masterClrMapping/>
  </p:clrMapOvr>
  <p:transition spd="slow">
    <p:push dir="r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3 Slayt Numarası Yer Tutucusu">
            <a:extLst>
              <a:ext uri="{FF2B5EF4-FFF2-40B4-BE49-F238E27FC236}">
                <a16:creationId xmlns:a16="http://schemas.microsoft.com/office/drawing/2014/main" xmlns="" id="{BFC35B62-BD2A-B9FB-352F-78B2AA7413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CD03A52-1EED-4D75-BD8E-F06E07568588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132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39267" name="4 Altbilgi Yer Tutucusu">
            <a:extLst>
              <a:ext uri="{FF2B5EF4-FFF2-40B4-BE49-F238E27FC236}">
                <a16:creationId xmlns:a16="http://schemas.microsoft.com/office/drawing/2014/main" xmlns="" id="{6E06FCB4-9BD8-22BB-5714-0EF9F7E8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55362" name="Rectangle 2">
            <a:extLst>
              <a:ext uri="{FF2B5EF4-FFF2-40B4-BE49-F238E27FC236}">
                <a16:creationId xmlns:a16="http://schemas.microsoft.com/office/drawing/2014/main" xmlns="" id="{5F925B34-0671-AA12-9E41-21A9B6C42BD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4000">
                <a:solidFill>
                  <a:schemeClr val="tx1"/>
                </a:solidFill>
              </a:rPr>
              <a:t>Östrüs belirtileri/davranışları</a:t>
            </a:r>
          </a:p>
        </p:txBody>
      </p:sp>
      <p:sp>
        <p:nvSpPr>
          <p:cNvPr id="139269" name="Rectangle 3">
            <a:extLst>
              <a:ext uri="{FF2B5EF4-FFF2-40B4-BE49-F238E27FC236}">
                <a16:creationId xmlns:a16="http://schemas.microsoft.com/office/drawing/2014/main" xmlns="" id="{287EA91E-537C-2AD0-2911-3FC2EECC2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" y="1412876"/>
            <a:ext cx="11600497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 dirty="0"/>
              <a:t>İnek</a:t>
            </a:r>
            <a:endParaRPr lang="tr-TR" altLang="tr-TR" sz="2800" dirty="0"/>
          </a:p>
          <a:p>
            <a:pPr eaLnBrk="1" hangingPunct="1"/>
            <a:r>
              <a:rPr lang="tr-TR" altLang="tr-TR" sz="2800" dirty="0"/>
              <a:t>Fiziksel aktivite artışı vardır. </a:t>
            </a:r>
          </a:p>
          <a:p>
            <a:pPr lvl="1" eaLnBrk="1" hangingPunct="1"/>
            <a:r>
              <a:rPr lang="tr-TR" altLang="tr-TR" sz="2400" dirty="0"/>
              <a:t>İneklerin arka bacaklarına takılan pedometre ile </a:t>
            </a:r>
            <a:r>
              <a:rPr lang="tr-TR" altLang="tr-TR" sz="2400" dirty="0" err="1"/>
              <a:t>östrüs</a:t>
            </a:r>
            <a:r>
              <a:rPr lang="tr-TR" altLang="tr-TR" sz="2400" dirty="0"/>
              <a:t> </a:t>
            </a:r>
            <a:r>
              <a:rPr lang="tr-TR" altLang="tr-TR" sz="2400" dirty="0" err="1"/>
              <a:t>siklusu</a:t>
            </a:r>
            <a:r>
              <a:rPr lang="tr-TR" altLang="tr-TR" sz="2400" dirty="0"/>
              <a:t> sırasındaki aktivite değerlendirilebilir. </a:t>
            </a:r>
          </a:p>
          <a:p>
            <a:pPr lvl="1" eaLnBrk="1" hangingPunct="1"/>
            <a:r>
              <a:rPr lang="tr-TR" altLang="tr-TR" sz="2400" dirty="0"/>
              <a:t>Aktivite </a:t>
            </a:r>
            <a:r>
              <a:rPr lang="tr-TR" altLang="tr-TR" sz="2400" dirty="0" err="1"/>
              <a:t>östrüs</a:t>
            </a:r>
            <a:r>
              <a:rPr lang="tr-TR" altLang="tr-TR" sz="2400" dirty="0"/>
              <a:t> sırasında, </a:t>
            </a:r>
            <a:r>
              <a:rPr lang="tr-TR" altLang="tr-TR" sz="2400" dirty="0" err="1"/>
              <a:t>siklusun</a:t>
            </a:r>
            <a:r>
              <a:rPr lang="tr-TR" altLang="tr-TR" sz="2400" dirty="0"/>
              <a:t> diğer dönemlerine nazaran 2-4 kez daha fazladır.</a:t>
            </a:r>
          </a:p>
        </p:txBody>
      </p:sp>
      <p:pic>
        <p:nvPicPr>
          <p:cNvPr id="139270" name="Picture 4" descr="11">
            <a:extLst>
              <a:ext uri="{FF2B5EF4-FFF2-40B4-BE49-F238E27FC236}">
                <a16:creationId xmlns:a16="http://schemas.microsoft.com/office/drawing/2014/main" xmlns="" id="{97EFAEDF-B1B8-114E-758F-625E97344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56" y="4110038"/>
            <a:ext cx="3348037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1" name="Picture 5">
            <a:extLst>
              <a:ext uri="{FF2B5EF4-FFF2-40B4-BE49-F238E27FC236}">
                <a16:creationId xmlns:a16="http://schemas.microsoft.com/office/drawing/2014/main" xmlns="" id="{CCD1788A-FD8F-C22E-4816-B58C4DA31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43" y="4137961"/>
            <a:ext cx="2998788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41C16C3D-4926-96C0-9505-4352459F614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4390FDC-7CCF-4C3A-A658-156E2DB8FBA5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45030637"/>
      </p:ext>
    </p:extLst>
  </p:cSld>
  <p:clrMapOvr>
    <a:masterClrMapping/>
  </p:clrMapOvr>
  <p:transition spd="slow">
    <p:push dir="r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3 Slayt Numarası Yer Tutucusu">
            <a:extLst>
              <a:ext uri="{FF2B5EF4-FFF2-40B4-BE49-F238E27FC236}">
                <a16:creationId xmlns:a16="http://schemas.microsoft.com/office/drawing/2014/main" xmlns="" id="{91B24849-7AE0-71C7-A25E-2FB9366983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29C5FEE-4984-401A-9484-CCDFF275C8F3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133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40291" name="4 Altbilgi Yer Tutucusu">
            <a:extLst>
              <a:ext uri="{FF2B5EF4-FFF2-40B4-BE49-F238E27FC236}">
                <a16:creationId xmlns:a16="http://schemas.microsoft.com/office/drawing/2014/main" xmlns="" id="{93DC9BEC-33EA-5EED-A1C2-20F080AB3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53314" name="Rectangle 2">
            <a:extLst>
              <a:ext uri="{FF2B5EF4-FFF2-40B4-BE49-F238E27FC236}">
                <a16:creationId xmlns:a16="http://schemas.microsoft.com/office/drawing/2014/main" xmlns="" id="{8DA438FA-46DC-FACE-35A7-B9792C88870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4000">
                <a:solidFill>
                  <a:schemeClr val="tx1"/>
                </a:solidFill>
              </a:rPr>
              <a:t>Östrüs belirtileri/davranışları</a:t>
            </a:r>
          </a:p>
        </p:txBody>
      </p:sp>
      <p:sp>
        <p:nvSpPr>
          <p:cNvPr id="140293" name="Rectangle 3">
            <a:extLst>
              <a:ext uri="{FF2B5EF4-FFF2-40B4-BE49-F238E27FC236}">
                <a16:creationId xmlns:a16="http://schemas.microsoft.com/office/drawing/2014/main" xmlns="" id="{346C02DD-AB7C-CFBD-6AB9-584639D95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29" y="1628776"/>
            <a:ext cx="11586242" cy="379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 dirty="0"/>
              <a:t>İnek</a:t>
            </a:r>
          </a:p>
          <a:p>
            <a:pPr eaLnBrk="1" hangingPunct="1"/>
            <a:r>
              <a:rPr lang="tr-TR" altLang="tr-TR" sz="2800" dirty="0" err="1"/>
              <a:t>Östrüsü</a:t>
            </a:r>
            <a:r>
              <a:rPr lang="tr-TR" altLang="tr-TR" sz="2800" dirty="0"/>
              <a:t> yaklaşan veya </a:t>
            </a:r>
            <a:r>
              <a:rPr lang="tr-TR" altLang="tr-TR" sz="2800" dirty="0" err="1"/>
              <a:t>östrüste</a:t>
            </a:r>
            <a:r>
              <a:rPr lang="tr-TR" altLang="tr-TR" sz="2800" dirty="0"/>
              <a:t> bulunan inekler boğayı arar veya onun yakınında dururlar. Mandalar sınır ötesi yollar kat ederek erkeği bulabilirler.</a:t>
            </a:r>
          </a:p>
          <a:p>
            <a:pPr eaLnBrk="1" hangingPunct="1"/>
            <a:r>
              <a:rPr lang="tr-TR" altLang="tr-TR" sz="2800" dirty="0"/>
              <a:t>İneğin kuyruk kökü, açlık çukurluğu veya arka kısmında sürtünme izleri veya kir (toprak, çamur) bulunabilir. </a:t>
            </a:r>
          </a:p>
          <a:p>
            <a:pPr eaLnBrk="1" hangingPunct="1"/>
            <a:r>
              <a:rPr lang="tr-TR" altLang="tr-TR" sz="2800" dirty="0"/>
              <a:t>Bu, hayvanın </a:t>
            </a:r>
            <a:r>
              <a:rPr lang="tr-TR" altLang="tr-TR" sz="2800" dirty="0" err="1"/>
              <a:t>östrüste</a:t>
            </a:r>
            <a:r>
              <a:rPr lang="tr-TR" altLang="tr-TR" sz="2800" dirty="0"/>
              <a:t> olduğunu veya </a:t>
            </a:r>
            <a:r>
              <a:rPr lang="tr-TR" altLang="tr-TR" sz="2800" dirty="0" err="1"/>
              <a:t>östrüsün</a:t>
            </a:r>
            <a:r>
              <a:rPr lang="tr-TR" altLang="tr-TR" sz="2800" dirty="0"/>
              <a:t> geçmiş olduğunu gösteren bir kanıt sayılabilir.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A1AF8FC5-145E-C5E9-44FD-178096F8B14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1E90E2B-473B-4BBE-9D84-0D126CBF3CB6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84605075"/>
      </p:ext>
    </p:extLst>
  </p:cSld>
  <p:clrMapOvr>
    <a:masterClrMapping/>
  </p:clrMapOvr>
  <p:transition spd="slow">
    <p:push dir="r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3 Slayt Numarası Yer Tutucusu">
            <a:extLst>
              <a:ext uri="{FF2B5EF4-FFF2-40B4-BE49-F238E27FC236}">
                <a16:creationId xmlns:a16="http://schemas.microsoft.com/office/drawing/2014/main" xmlns="" id="{107B7748-B93B-B222-74FA-A44CD8F068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331BB98-A8C8-4577-BAD1-952ACD89ECA4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134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41315" name="4 Altbilgi Yer Tutucusu">
            <a:extLst>
              <a:ext uri="{FF2B5EF4-FFF2-40B4-BE49-F238E27FC236}">
                <a16:creationId xmlns:a16="http://schemas.microsoft.com/office/drawing/2014/main" xmlns="" id="{54A4D405-820A-6E85-4847-E932F0765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54338" name="Rectangle 2">
            <a:extLst>
              <a:ext uri="{FF2B5EF4-FFF2-40B4-BE49-F238E27FC236}">
                <a16:creationId xmlns:a16="http://schemas.microsoft.com/office/drawing/2014/main" xmlns="" id="{5A5D9838-59FF-4BD3-0049-3A34B8BF10A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4000">
                <a:solidFill>
                  <a:schemeClr val="tx1"/>
                </a:solidFill>
              </a:rPr>
              <a:t>Östrüs belirtileri/davranışları</a:t>
            </a:r>
          </a:p>
        </p:txBody>
      </p:sp>
      <p:sp>
        <p:nvSpPr>
          <p:cNvPr id="141317" name="Rectangle 3">
            <a:extLst>
              <a:ext uri="{FF2B5EF4-FFF2-40B4-BE49-F238E27FC236}">
                <a16:creationId xmlns:a16="http://schemas.microsoft.com/office/drawing/2014/main" xmlns="" id="{80C21657-36C3-E160-B1CD-FFCBC5E06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" y="1700214"/>
            <a:ext cx="11574371" cy="190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 dirty="0"/>
              <a:t>İnek</a:t>
            </a:r>
          </a:p>
          <a:p>
            <a:pPr eaLnBrk="1" hangingPunct="1"/>
            <a:r>
              <a:rPr lang="tr-TR" altLang="tr-TR" sz="2800" dirty="0" err="1"/>
              <a:t>Östrüsteki</a:t>
            </a:r>
            <a:r>
              <a:rPr lang="tr-TR" altLang="tr-TR" sz="2800" dirty="0"/>
              <a:t> ineğin arka kısmına diğer inekler çenelerini koyup dinlerler, bu sırada </a:t>
            </a:r>
            <a:r>
              <a:rPr lang="tr-TR" altLang="tr-TR" sz="2800" dirty="0" err="1"/>
              <a:t>östrüsteki</a:t>
            </a:r>
            <a:r>
              <a:rPr lang="tr-TR" altLang="tr-TR" sz="2800" dirty="0"/>
              <a:t> inek kuyruğunu yükseltir, vulvayı açıp kapar ve sık sık idrar yapar.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F6551DC1-9D59-8347-D92B-5076750162C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C68B53C-77C9-41E3-AE4D-841A956381F7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90637512"/>
      </p:ext>
    </p:extLst>
  </p:cSld>
  <p:clrMapOvr>
    <a:masterClrMapping/>
  </p:clrMapOvr>
  <p:transition spd="slow">
    <p:push dir="r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3 Slayt Numarası Yer Tutucusu">
            <a:extLst>
              <a:ext uri="{FF2B5EF4-FFF2-40B4-BE49-F238E27FC236}">
                <a16:creationId xmlns:a16="http://schemas.microsoft.com/office/drawing/2014/main" xmlns="" id="{66121D16-1AC7-AC5C-4E0F-C0EAC91EB2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9F4D678-9DE6-4E6B-A6BA-6137E1CEE2C8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135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42339" name="4 Altbilgi Yer Tutucusu">
            <a:extLst>
              <a:ext uri="{FF2B5EF4-FFF2-40B4-BE49-F238E27FC236}">
                <a16:creationId xmlns:a16="http://schemas.microsoft.com/office/drawing/2014/main" xmlns="" id="{EEEFBEE7-E511-9B57-FB04-CE43916CD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54338" name="Rectangle 2">
            <a:extLst>
              <a:ext uri="{FF2B5EF4-FFF2-40B4-BE49-F238E27FC236}">
                <a16:creationId xmlns:a16="http://schemas.microsoft.com/office/drawing/2014/main" xmlns="" id="{356CD890-E41B-1F08-E544-A3905F60B17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4000">
                <a:solidFill>
                  <a:schemeClr val="tx1"/>
                </a:solidFill>
              </a:rPr>
              <a:t>Östrüs belirtileri/davranışları</a:t>
            </a:r>
          </a:p>
        </p:txBody>
      </p:sp>
      <p:sp>
        <p:nvSpPr>
          <p:cNvPr id="82949" name="Rectangle 3">
            <a:extLst>
              <a:ext uri="{FF2B5EF4-FFF2-40B4-BE49-F238E27FC236}">
                <a16:creationId xmlns:a16="http://schemas.microsoft.com/office/drawing/2014/main" xmlns="" id="{7760FFE5-90B0-B9A9-8C3C-BE358BF22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" y="3860800"/>
            <a:ext cx="11234737" cy="17912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tr-TR" sz="2400" b="1" dirty="0">
                <a:latin typeface="Tahoma" pitchFamily="34" charset="0"/>
              </a:rPr>
              <a:t>İnek</a:t>
            </a:r>
          </a:p>
          <a:p>
            <a:pPr marL="514350" indent="-514350" eaLnBrk="1" hangingPunct="1">
              <a:spcBef>
                <a:spcPct val="20000"/>
              </a:spcBef>
              <a:buClr>
                <a:srgbClr val="FF0000"/>
              </a:buClr>
              <a:buFont typeface="+mj-lt"/>
              <a:buAutoNum type="arabicPeriod"/>
              <a:defRPr/>
            </a:pPr>
            <a:r>
              <a:rPr lang="tr-TR" sz="2400" dirty="0">
                <a:latin typeface="Tahoma" pitchFamily="34" charset="0"/>
              </a:rPr>
              <a:t>Diğer hayvanların arka kısmını koklama veya sağrı bölgesine kafasını koymak. </a:t>
            </a:r>
          </a:p>
          <a:p>
            <a:pPr marL="514350" indent="-514350" eaLnBrk="1" hangingPunct="1">
              <a:spcBef>
                <a:spcPct val="20000"/>
              </a:spcBef>
              <a:buClr>
                <a:srgbClr val="FF0000"/>
              </a:buClr>
              <a:buFont typeface="+mj-lt"/>
              <a:buAutoNum type="arabicPeriod"/>
              <a:defRPr/>
            </a:pPr>
            <a:r>
              <a:rPr lang="tr-TR" sz="2400" dirty="0">
                <a:latin typeface="Tahoma" pitchFamily="34" charset="0"/>
              </a:rPr>
              <a:t>Çene veya kafasını diğer hayvanın boynuna koyma </a:t>
            </a:r>
          </a:p>
          <a:p>
            <a:pPr marL="514350" indent="-514350" eaLnBrk="1" hangingPunct="1">
              <a:spcBef>
                <a:spcPct val="20000"/>
              </a:spcBef>
              <a:buClr>
                <a:srgbClr val="FF0000"/>
              </a:buClr>
              <a:buFont typeface="+mj-lt"/>
              <a:buAutoNum type="arabicPeriod"/>
              <a:defRPr/>
            </a:pPr>
            <a:r>
              <a:rPr lang="tr-TR" sz="2400" dirty="0">
                <a:latin typeface="Tahoma" pitchFamily="34" charset="0"/>
              </a:rPr>
              <a:t>Diğer hayvanları yalama </a:t>
            </a:r>
          </a:p>
        </p:txBody>
      </p:sp>
      <p:pic>
        <p:nvPicPr>
          <p:cNvPr id="142342" name="Picture 4">
            <a:extLst>
              <a:ext uri="{FF2B5EF4-FFF2-40B4-BE49-F238E27FC236}">
                <a16:creationId xmlns:a16="http://schemas.microsoft.com/office/drawing/2014/main" xmlns="" id="{89A794ED-E867-68E9-8EC9-F393324A6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054" y="1457325"/>
            <a:ext cx="274002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5">
            <a:extLst>
              <a:ext uri="{FF2B5EF4-FFF2-40B4-BE49-F238E27FC236}">
                <a16:creationId xmlns:a16="http://schemas.microsoft.com/office/drawing/2014/main" xmlns="" id="{61C6E04A-0672-63EE-EFA5-DF5480107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457325"/>
            <a:ext cx="2725737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6">
            <a:extLst>
              <a:ext uri="{FF2B5EF4-FFF2-40B4-BE49-F238E27FC236}">
                <a16:creationId xmlns:a16="http://schemas.microsoft.com/office/drawing/2014/main" xmlns="" id="{D86BE0B4-487C-FA05-0299-F0FA53ABD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963" y="1457325"/>
            <a:ext cx="2678113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0371FFE6-C1CA-E77D-78F1-64EF9A2C51C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24243ED-F7B9-432B-8ED5-57ABB4961D36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1915429"/>
      </p:ext>
    </p:extLst>
  </p:cSld>
  <p:clrMapOvr>
    <a:masterClrMapping/>
  </p:clrMapOvr>
  <p:transition spd="slow">
    <p:push dir="r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3 Slayt Numarası Yer Tutucusu">
            <a:extLst>
              <a:ext uri="{FF2B5EF4-FFF2-40B4-BE49-F238E27FC236}">
                <a16:creationId xmlns:a16="http://schemas.microsoft.com/office/drawing/2014/main" xmlns="" id="{BBCB8188-1413-1C8D-69DC-BAF29B5437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02C51B3-DF64-45D4-BAEE-107E0F912603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136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43363" name="4 Altbilgi Yer Tutucusu">
            <a:extLst>
              <a:ext uri="{FF2B5EF4-FFF2-40B4-BE49-F238E27FC236}">
                <a16:creationId xmlns:a16="http://schemas.microsoft.com/office/drawing/2014/main" xmlns="" id="{F41F88A6-3287-39CA-F461-81A1ADBB3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54338" name="Rectangle 2">
            <a:extLst>
              <a:ext uri="{FF2B5EF4-FFF2-40B4-BE49-F238E27FC236}">
                <a16:creationId xmlns:a16="http://schemas.microsoft.com/office/drawing/2014/main" xmlns="" id="{480A3F47-DBFC-795A-9FF1-2122C72D42C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4000">
                <a:solidFill>
                  <a:schemeClr val="tx1"/>
                </a:solidFill>
              </a:rPr>
              <a:t>Östrüs belirtileri/davranışları</a:t>
            </a:r>
          </a:p>
        </p:txBody>
      </p:sp>
      <p:sp>
        <p:nvSpPr>
          <p:cNvPr id="82949" name="Rectangle 3">
            <a:extLst>
              <a:ext uri="{FF2B5EF4-FFF2-40B4-BE49-F238E27FC236}">
                <a16:creationId xmlns:a16="http://schemas.microsoft.com/office/drawing/2014/main" xmlns="" id="{96826D18-29AE-C593-120E-06927ABA4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" y="3860800"/>
            <a:ext cx="11155680" cy="17907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tr-TR" sz="2400" b="1" dirty="0">
                <a:latin typeface="Tahoma" pitchFamily="34" charset="0"/>
              </a:rPr>
              <a:t>İnek</a:t>
            </a:r>
          </a:p>
          <a:p>
            <a:pPr marL="457200" indent="-457200" eaLnBrk="1" hangingPunct="1">
              <a:spcBef>
                <a:spcPct val="20000"/>
              </a:spcBef>
              <a:buClr>
                <a:srgbClr val="FF0000"/>
              </a:buClr>
              <a:buFont typeface="+mj-lt"/>
              <a:buAutoNum type="arabicPeriod" startAt="4"/>
              <a:defRPr/>
            </a:pPr>
            <a:r>
              <a:rPr lang="tr-TR" sz="2400" dirty="0">
                <a:latin typeface="Tahoma" pitchFamily="34" charset="0"/>
              </a:rPr>
              <a:t>Tos vurmak </a:t>
            </a:r>
          </a:p>
          <a:p>
            <a:pPr marL="457200" indent="-457200" eaLnBrk="1" hangingPunct="1">
              <a:spcBef>
                <a:spcPct val="20000"/>
              </a:spcBef>
              <a:buClr>
                <a:srgbClr val="FF0000"/>
              </a:buClr>
              <a:buFont typeface="+mj-lt"/>
              <a:buAutoNum type="arabicPeriod" startAt="4"/>
              <a:defRPr/>
            </a:pPr>
            <a:r>
              <a:rPr lang="tr-TR" sz="2400" dirty="0">
                <a:latin typeface="Tahoma" pitchFamily="34" charset="0"/>
              </a:rPr>
              <a:t>Diğer hayvanların başının üzerine atlamak </a:t>
            </a:r>
          </a:p>
          <a:p>
            <a:pPr marL="457200" indent="-457200" eaLnBrk="1" hangingPunct="1">
              <a:spcBef>
                <a:spcPct val="20000"/>
              </a:spcBef>
              <a:buClr>
                <a:srgbClr val="FF0000"/>
              </a:buClr>
              <a:buFont typeface="+mj-lt"/>
              <a:buAutoNum type="arabicPeriod" startAt="4"/>
              <a:defRPr/>
            </a:pPr>
            <a:r>
              <a:rPr lang="tr-TR" sz="2400" dirty="0">
                <a:latin typeface="Tahoma" pitchFamily="34" charset="0"/>
              </a:rPr>
              <a:t>Üzerine atlanıldığında hareketsiz durmak</a:t>
            </a:r>
          </a:p>
        </p:txBody>
      </p:sp>
      <p:pic>
        <p:nvPicPr>
          <p:cNvPr id="143366" name="Picture 5">
            <a:extLst>
              <a:ext uri="{FF2B5EF4-FFF2-40B4-BE49-F238E27FC236}">
                <a16:creationId xmlns:a16="http://schemas.microsoft.com/office/drawing/2014/main" xmlns="" id="{4F332A0B-5EFB-BFD6-617D-DB647C6B2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427641"/>
            <a:ext cx="266382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7" name="Picture 6">
            <a:extLst>
              <a:ext uri="{FF2B5EF4-FFF2-40B4-BE49-F238E27FC236}">
                <a16:creationId xmlns:a16="http://schemas.microsoft.com/office/drawing/2014/main" xmlns="" id="{03D26EA6-619D-F991-FBDF-7935D28D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7" r="7056" b="29866"/>
          <a:stretch>
            <a:fillRect/>
          </a:stretch>
        </p:blipFill>
        <p:spPr bwMode="auto">
          <a:xfrm>
            <a:off x="4138749" y="1427640"/>
            <a:ext cx="266382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8" name="Picture 12">
            <a:extLst>
              <a:ext uri="{FF2B5EF4-FFF2-40B4-BE49-F238E27FC236}">
                <a16:creationId xmlns:a16="http://schemas.microsoft.com/office/drawing/2014/main" xmlns="" id="{1BC28682-FC1E-2E47-51D6-E8702C5BD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821" y="1427639"/>
            <a:ext cx="266382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978BB056-9C3D-396D-2948-69ECF04CDD8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7241861-D25B-4438-A9B4-98D744996C11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92316045"/>
      </p:ext>
    </p:extLst>
  </p:cSld>
  <p:clrMapOvr>
    <a:masterClrMapping/>
  </p:clrMapOvr>
  <p:transition spd="slow">
    <p:push dir="r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3 Slayt Numarası Yer Tutucusu">
            <a:extLst>
              <a:ext uri="{FF2B5EF4-FFF2-40B4-BE49-F238E27FC236}">
                <a16:creationId xmlns:a16="http://schemas.microsoft.com/office/drawing/2014/main" xmlns="" id="{6E9AAF47-9DF6-47A0-6CE3-1FB682D687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D116AC6-716D-4787-8E1F-F2F183A8492B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137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44387" name="4 Altbilgi Yer Tutucusu">
            <a:extLst>
              <a:ext uri="{FF2B5EF4-FFF2-40B4-BE49-F238E27FC236}">
                <a16:creationId xmlns:a16="http://schemas.microsoft.com/office/drawing/2014/main" xmlns="" id="{31402522-B4F5-F24F-1719-BF3C883CA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54338" name="Rectangle 2">
            <a:extLst>
              <a:ext uri="{FF2B5EF4-FFF2-40B4-BE49-F238E27FC236}">
                <a16:creationId xmlns:a16="http://schemas.microsoft.com/office/drawing/2014/main" xmlns="" id="{A88F25B6-0398-C4D6-B6D9-7F33F324A22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4000">
                <a:solidFill>
                  <a:schemeClr val="tx1"/>
                </a:solidFill>
              </a:rPr>
              <a:t>Östrüs belirtileri/davranışları</a:t>
            </a:r>
          </a:p>
        </p:txBody>
      </p:sp>
      <p:sp>
        <p:nvSpPr>
          <p:cNvPr id="144389" name="Rectangle 3">
            <a:extLst>
              <a:ext uri="{FF2B5EF4-FFF2-40B4-BE49-F238E27FC236}">
                <a16:creationId xmlns:a16="http://schemas.microsoft.com/office/drawing/2014/main" xmlns="" id="{089195CB-9964-B287-C5CC-1F1995D84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179" y="5908675"/>
            <a:ext cx="9630534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000" dirty="0" err="1"/>
              <a:t>Östrüs</a:t>
            </a:r>
            <a:r>
              <a:rPr lang="tr-TR" altLang="tr-TR" sz="2000" dirty="0"/>
              <a:t> öncesi, sırası ve sonrası oluşan davranış değişiklikleri ve belirtileri</a:t>
            </a:r>
          </a:p>
        </p:txBody>
      </p:sp>
      <p:pic>
        <p:nvPicPr>
          <p:cNvPr id="144390" name="Picture 2">
            <a:extLst>
              <a:ext uri="{FF2B5EF4-FFF2-40B4-BE49-F238E27FC236}">
                <a16:creationId xmlns:a16="http://schemas.microsoft.com/office/drawing/2014/main" xmlns="" id="{1ABCBCD0-FDF6-AC61-7ADD-3AE5707A1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79" y="1159720"/>
            <a:ext cx="6583363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2E1C0D46-90D7-E5BF-67F2-EB7E6A79F3E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1C6F980-76DE-4BFB-B462-9465593AD380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96691468"/>
      </p:ext>
    </p:extLst>
  </p:cSld>
  <p:clrMapOvr>
    <a:masterClrMapping/>
  </p:clrMapOvr>
  <p:transition spd="slow">
    <p:push dir="r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3 Slayt Numarası Yer Tutucusu">
            <a:extLst>
              <a:ext uri="{FF2B5EF4-FFF2-40B4-BE49-F238E27FC236}">
                <a16:creationId xmlns:a16="http://schemas.microsoft.com/office/drawing/2014/main" xmlns="" id="{648B4DE4-B02D-6D58-CB18-360FF96A2F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14B02F-01CA-4310-B8D1-FC07ECCEA42F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138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45411" name="4 Altbilgi Yer Tutucusu">
            <a:extLst>
              <a:ext uri="{FF2B5EF4-FFF2-40B4-BE49-F238E27FC236}">
                <a16:creationId xmlns:a16="http://schemas.microsoft.com/office/drawing/2014/main" xmlns="" id="{350FFC40-2EBA-7B9E-5624-E9C61B59A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46146" name="Rectangle 2">
            <a:extLst>
              <a:ext uri="{FF2B5EF4-FFF2-40B4-BE49-F238E27FC236}">
                <a16:creationId xmlns:a16="http://schemas.microsoft.com/office/drawing/2014/main" xmlns="" id="{5D130623-1C27-91B5-B691-071A00F65DC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4000">
                <a:solidFill>
                  <a:schemeClr val="tx1"/>
                </a:solidFill>
              </a:rPr>
              <a:t>Östrüs belirtileri/davranışları</a:t>
            </a:r>
          </a:p>
        </p:txBody>
      </p:sp>
      <p:sp>
        <p:nvSpPr>
          <p:cNvPr id="145413" name="Rectangle 3">
            <a:extLst>
              <a:ext uri="{FF2B5EF4-FFF2-40B4-BE49-F238E27FC236}">
                <a16:creationId xmlns:a16="http://schemas.microsoft.com/office/drawing/2014/main" xmlns="" id="{47243AE6-5A0C-6D30-7189-5DFA0DCCA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970" y="1700214"/>
            <a:ext cx="11103429" cy="388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 dirty="0"/>
              <a:t>İnek</a:t>
            </a:r>
          </a:p>
          <a:p>
            <a:pPr eaLnBrk="1" hangingPunct="1"/>
            <a:r>
              <a:rPr lang="tr-TR" altLang="tr-TR" sz="2800" dirty="0"/>
              <a:t>İneklerin çoğu geceleyin </a:t>
            </a:r>
            <a:r>
              <a:rPr lang="tr-TR" altLang="tr-TR" sz="2800" dirty="0" err="1"/>
              <a:t>östrüs</a:t>
            </a:r>
            <a:r>
              <a:rPr lang="tr-TR" altLang="tr-TR" sz="2800" dirty="0"/>
              <a:t> davranışları gösterirler. </a:t>
            </a:r>
          </a:p>
          <a:p>
            <a:pPr eaLnBrk="1" hangingPunct="1"/>
            <a:r>
              <a:rPr lang="tr-TR" altLang="tr-TR" sz="2800" dirty="0"/>
              <a:t>Genellikle akşam ile sabah saat 10'a kadar olan süre en yoğun olduğu dönemdir. </a:t>
            </a:r>
          </a:p>
          <a:p>
            <a:pPr eaLnBrk="1" hangingPunct="1"/>
            <a:r>
              <a:rPr lang="tr-TR" altLang="tr-TR" sz="2800" dirty="0" err="1"/>
              <a:t>Östrüs</a:t>
            </a:r>
            <a:r>
              <a:rPr lang="tr-TR" altLang="tr-TR" sz="2800" dirty="0"/>
              <a:t> semptomlarının en belirgin olarak ortaya çıktığı sezon ise ilkbahar aylarıdır. </a:t>
            </a:r>
          </a:p>
          <a:p>
            <a:pPr eaLnBrk="1" hangingPunct="1"/>
            <a:r>
              <a:rPr lang="tr-TR" altLang="tr-TR" sz="2800" dirty="0"/>
              <a:t>Bu, hayvanın yeterince yeşil gıdalar alabildiği ve günlerin uzadığı dönemdir.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E3603B61-D67E-5CED-822B-9314AD82A77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D892F69-D7E7-4CE1-A1FA-61C756ECFCDE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9166444"/>
      </p:ext>
    </p:extLst>
  </p:cSld>
  <p:clrMapOvr>
    <a:masterClrMapping/>
  </p:clrMapOvr>
  <p:transition spd="slow">
    <p:push dir="r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3 Slayt Numarası Yer Tutucusu">
            <a:extLst>
              <a:ext uri="{FF2B5EF4-FFF2-40B4-BE49-F238E27FC236}">
                <a16:creationId xmlns:a16="http://schemas.microsoft.com/office/drawing/2014/main" xmlns="" id="{72DC2844-FD41-71AF-F721-1FB13260F1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159A7FB-C8FC-4210-A3FB-37BA31985A3D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139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46435" name="4 Altbilgi Yer Tutucusu">
            <a:extLst>
              <a:ext uri="{FF2B5EF4-FFF2-40B4-BE49-F238E27FC236}">
                <a16:creationId xmlns:a16="http://schemas.microsoft.com/office/drawing/2014/main" xmlns="" id="{CF1AAF0A-2867-C696-DB4D-20D6B46B4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69698" name="Rectangle 2">
            <a:extLst>
              <a:ext uri="{FF2B5EF4-FFF2-40B4-BE49-F238E27FC236}">
                <a16:creationId xmlns:a16="http://schemas.microsoft.com/office/drawing/2014/main" xmlns="" id="{7B54B4DA-3845-B452-DDDC-3E7880B63C3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tespitinin önemi</a:t>
            </a:r>
          </a:p>
        </p:txBody>
      </p:sp>
      <p:sp>
        <p:nvSpPr>
          <p:cNvPr id="146437" name="Rectangle 3">
            <a:extLst>
              <a:ext uri="{FF2B5EF4-FFF2-40B4-BE49-F238E27FC236}">
                <a16:creationId xmlns:a16="http://schemas.microsoft.com/office/drawing/2014/main" xmlns="" id="{58BF3BD9-ED5F-CEC6-F5B3-726CED1D7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700214"/>
            <a:ext cx="11365366" cy="287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 dirty="0"/>
              <a:t>İnek</a:t>
            </a:r>
          </a:p>
          <a:p>
            <a:pPr eaLnBrk="1" hangingPunct="1"/>
            <a:r>
              <a:rPr lang="tr-TR" altLang="tr-TR" sz="2800" dirty="0"/>
              <a:t>Suni tohumlama ile en yüksek </a:t>
            </a:r>
            <a:r>
              <a:rPr lang="tr-TR" altLang="tr-TR" sz="2800" dirty="0" err="1"/>
              <a:t>reprodüktif</a:t>
            </a:r>
            <a:r>
              <a:rPr lang="tr-TR" altLang="tr-TR" sz="2800" dirty="0"/>
              <a:t> performansı başarmak aynı düzeyde </a:t>
            </a:r>
            <a:r>
              <a:rPr lang="tr-TR" altLang="tr-TR" sz="2800" dirty="0" err="1"/>
              <a:t>östrüs</a:t>
            </a:r>
            <a:r>
              <a:rPr lang="tr-TR" altLang="tr-TR" sz="2800" dirty="0"/>
              <a:t> tespit etkinliğini veya oranını gerektirmektedir</a:t>
            </a:r>
          </a:p>
          <a:p>
            <a:pPr eaLnBrk="1" hangingPunct="1"/>
            <a:r>
              <a:rPr lang="tr-TR" altLang="tr-TR" sz="2800" dirty="0" err="1"/>
              <a:t>Östrüs</a:t>
            </a:r>
            <a:r>
              <a:rPr lang="tr-TR" altLang="tr-TR" sz="2800" dirty="0"/>
              <a:t> tespitinde karşılaşılan en önemli 2 konu;</a:t>
            </a:r>
          </a:p>
          <a:p>
            <a:pPr lvl="1" eaLnBrk="1" hangingPunct="1"/>
            <a:r>
              <a:rPr lang="tr-TR" altLang="tr-TR" sz="2400" dirty="0" err="1"/>
              <a:t>Östrüslerin</a:t>
            </a:r>
            <a:r>
              <a:rPr lang="tr-TR" altLang="tr-TR" sz="2400" dirty="0"/>
              <a:t> kaçırılması</a:t>
            </a:r>
          </a:p>
          <a:p>
            <a:pPr lvl="1" eaLnBrk="1" hangingPunct="1"/>
            <a:r>
              <a:rPr lang="tr-TR" altLang="tr-TR" sz="2400" dirty="0"/>
              <a:t>Yanlış zamanda tohumlama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F4ED55CF-C1B3-082E-27C4-FF95D91C74E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DCA638-EA43-4FA1-A3BC-1CAD77DA464F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63195134"/>
      </p:ext>
    </p:extLst>
  </p:cSld>
  <p:clrMapOvr>
    <a:masterClrMapping/>
  </p:clrMapOvr>
  <p:transition spd="slow">
    <p:push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4 Slayt Numarası Yer Tutucusu">
            <a:extLst>
              <a:ext uri="{FF2B5EF4-FFF2-40B4-BE49-F238E27FC236}">
                <a16:creationId xmlns:a16="http://schemas.microsoft.com/office/drawing/2014/main" xmlns="" id="{35F303C2-213D-DDCF-A035-844C8548C2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3F75BA2-16AE-4E26-9D14-A23D9FDDA346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2291" name="5 Altbilgi Yer Tutucusu">
            <a:extLst>
              <a:ext uri="{FF2B5EF4-FFF2-40B4-BE49-F238E27FC236}">
                <a16:creationId xmlns:a16="http://schemas.microsoft.com/office/drawing/2014/main" xmlns="" id="{79AC8835-A413-7C4F-CC94-3CF6C236A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598018" name="Rectangle 2">
            <a:extLst>
              <a:ext uri="{FF2B5EF4-FFF2-40B4-BE49-F238E27FC236}">
                <a16:creationId xmlns:a16="http://schemas.microsoft.com/office/drawing/2014/main" xmlns="" id="{F66C2211-2FFB-694F-39FF-C27E2E2AB1B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10747631" cy="70072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Pubertas</a:t>
            </a:r>
            <a:r>
              <a:rPr lang="tr-TR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598019" name="Rectangle 3">
            <a:extLst>
              <a:ext uri="{FF2B5EF4-FFF2-40B4-BE49-F238E27FC236}">
                <a16:creationId xmlns:a16="http://schemas.microsoft.com/office/drawing/2014/main" xmlns="" id="{67D9EE93-C187-A4EB-888F-773EEA8A559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08049" y="1314994"/>
            <a:ext cx="11461734" cy="4706394"/>
          </a:xfrm>
        </p:spPr>
        <p:txBody>
          <a:bodyPr anchor="t"/>
          <a:lstStyle/>
          <a:p>
            <a:pPr marL="360000" indent="-360000" eaLnBrk="1" hangingPunct="1">
              <a:spcBef>
                <a:spcPts val="600"/>
              </a:spcBef>
              <a:buFont typeface="Wingdings" panose="05000000000000000000" pitchFamily="2" charset="2"/>
              <a:buNone/>
              <a:defRPr/>
            </a:pPr>
            <a:r>
              <a:rPr lang="tr-TR" b="1" dirty="0" err="1">
                <a:effectLst/>
              </a:rPr>
              <a:t>Pubertas</a:t>
            </a:r>
            <a:endParaRPr lang="tr-TR" dirty="0">
              <a:effectLst/>
            </a:endParaRPr>
          </a:p>
          <a:p>
            <a:pPr>
              <a:defRPr/>
            </a:pPr>
            <a:r>
              <a:rPr lang="tr-TR" dirty="0">
                <a:effectLst/>
              </a:rPr>
              <a:t>Yeni doğmuş bir buza­ğının her </a:t>
            </a:r>
            <a:r>
              <a:rPr lang="tr-TR" dirty="0" err="1">
                <a:effectLst/>
              </a:rPr>
              <a:t>ovaryumu</a:t>
            </a:r>
            <a:r>
              <a:rPr lang="tr-TR" dirty="0">
                <a:effectLst/>
              </a:rPr>
              <a:t> 75-150 bin civarında birincil veya </a:t>
            </a:r>
            <a:r>
              <a:rPr lang="tr-TR" dirty="0" err="1">
                <a:effectLst/>
              </a:rPr>
              <a:t>primordiyal</a:t>
            </a:r>
            <a:r>
              <a:rPr lang="tr-TR" dirty="0">
                <a:effectLst/>
              </a:rPr>
              <a:t> </a:t>
            </a:r>
            <a:r>
              <a:rPr lang="tr-TR" dirty="0" err="1">
                <a:effectLst/>
              </a:rPr>
              <a:t>folikül</a:t>
            </a:r>
            <a:r>
              <a:rPr lang="tr-TR" dirty="0">
                <a:effectLst/>
              </a:rPr>
              <a:t> vardır. </a:t>
            </a:r>
          </a:p>
          <a:p>
            <a:pPr>
              <a:defRPr/>
            </a:pPr>
            <a:r>
              <a:rPr lang="tr-TR" dirty="0">
                <a:effectLst/>
              </a:rPr>
              <a:t>Bu sayı </a:t>
            </a:r>
            <a:r>
              <a:rPr lang="tr-TR" dirty="0" err="1">
                <a:effectLst/>
              </a:rPr>
              <a:t>pubertas</a:t>
            </a:r>
            <a:r>
              <a:rPr lang="tr-TR" dirty="0">
                <a:effectLst/>
              </a:rPr>
              <a:t> öncesi evrede azalır</a:t>
            </a:r>
          </a:p>
          <a:p>
            <a:pPr>
              <a:defRPr/>
            </a:pPr>
            <a:r>
              <a:rPr lang="tr-TR" dirty="0">
                <a:effectLst/>
              </a:rPr>
              <a:t>Er­gin inekte toplam 60 binlere iner. </a:t>
            </a:r>
          </a:p>
          <a:p>
            <a:pPr>
              <a:defRPr/>
            </a:pPr>
            <a:r>
              <a:rPr lang="tr-TR" dirty="0">
                <a:effectLst/>
              </a:rPr>
              <a:t>Yaşlı ineklerde birkaç bin adettir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E37080F6-730D-938C-B647-A4DFDAF113D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329130C-B6D5-4CD3-805D-10905E738879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81564451"/>
      </p:ext>
    </p:extLst>
  </p:cSld>
  <p:clrMapOvr>
    <a:masterClrMapping/>
  </p:clrMapOvr>
  <p:transition spd="slow">
    <p:push dir="r"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3 Slayt Numarası Yer Tutucusu">
            <a:extLst>
              <a:ext uri="{FF2B5EF4-FFF2-40B4-BE49-F238E27FC236}">
                <a16:creationId xmlns:a16="http://schemas.microsoft.com/office/drawing/2014/main" xmlns="" id="{FF9E5908-5221-0BD2-5117-EBEB8AE151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13F741-F2E9-4350-8652-456035C613C2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140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47459" name="4 Altbilgi Yer Tutucusu">
            <a:extLst>
              <a:ext uri="{FF2B5EF4-FFF2-40B4-BE49-F238E27FC236}">
                <a16:creationId xmlns:a16="http://schemas.microsoft.com/office/drawing/2014/main" xmlns="" id="{42839AE6-07AD-25CA-7CDA-7EABBD253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69698" name="Rectangle 2">
            <a:extLst>
              <a:ext uri="{FF2B5EF4-FFF2-40B4-BE49-F238E27FC236}">
                <a16:creationId xmlns:a16="http://schemas.microsoft.com/office/drawing/2014/main" xmlns="" id="{81C55558-0EF6-CB30-0BFA-AADD09E3652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tespitinin önemi</a:t>
            </a:r>
          </a:p>
        </p:txBody>
      </p:sp>
      <p:sp>
        <p:nvSpPr>
          <p:cNvPr id="147461" name="Rectangle 3">
            <a:extLst>
              <a:ext uri="{FF2B5EF4-FFF2-40B4-BE49-F238E27FC236}">
                <a16:creationId xmlns:a16="http://schemas.microsoft.com/office/drawing/2014/main" xmlns="" id="{7DDB2C1F-D897-FCD5-F704-153440CBD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" y="1700214"/>
            <a:ext cx="11504703" cy="147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 dirty="0"/>
              <a:t>İnek</a:t>
            </a:r>
          </a:p>
          <a:p>
            <a:pPr eaLnBrk="1" hangingPunct="1"/>
            <a:r>
              <a:rPr lang="tr-TR" altLang="tr-TR" sz="2800" dirty="0" err="1"/>
              <a:t>Östrüs</a:t>
            </a:r>
            <a:r>
              <a:rPr lang="tr-TR" altLang="tr-TR" sz="2800" dirty="0"/>
              <a:t> tespit etkinliği ile işletmenin üretimi, karlılığı ve sürdürülebilirliği arasında yakın ilişki vardır</a:t>
            </a:r>
            <a:endParaRPr lang="tr-TR" altLang="tr-TR" sz="2400" dirty="0"/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23F867C9-7B2D-69C9-85BE-60D678A2CDB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DA6BF1A-AC3E-4A12-BF0C-95D230DB3BC8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94834887"/>
      </p:ext>
    </p:extLst>
  </p:cSld>
  <p:clrMapOvr>
    <a:masterClrMapping/>
  </p:clrMapOvr>
  <p:transition spd="slow">
    <p:push dir="r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3 Slayt Numarası Yer Tutucusu">
            <a:extLst>
              <a:ext uri="{FF2B5EF4-FFF2-40B4-BE49-F238E27FC236}">
                <a16:creationId xmlns:a16="http://schemas.microsoft.com/office/drawing/2014/main" xmlns="" id="{5E6C732D-ED32-EB86-462C-0AD5DE7D4D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7D15B8E-E4BE-44EC-BFA6-9662BC5A0AB5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141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48483" name="4 Altbilgi Yer Tutucusu">
            <a:extLst>
              <a:ext uri="{FF2B5EF4-FFF2-40B4-BE49-F238E27FC236}">
                <a16:creationId xmlns:a16="http://schemas.microsoft.com/office/drawing/2014/main" xmlns="" id="{999665DE-4388-3B63-B1AE-7C7E9F7F2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69698" name="Rectangle 2">
            <a:extLst>
              <a:ext uri="{FF2B5EF4-FFF2-40B4-BE49-F238E27FC236}">
                <a16:creationId xmlns:a16="http://schemas.microsoft.com/office/drawing/2014/main" xmlns="" id="{CB997147-AD0B-08AD-6057-183E49EC5BC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tespitinin önemi</a:t>
            </a:r>
          </a:p>
        </p:txBody>
      </p:sp>
      <p:sp>
        <p:nvSpPr>
          <p:cNvPr id="148485" name="Rectangle 3">
            <a:extLst>
              <a:ext uri="{FF2B5EF4-FFF2-40B4-BE49-F238E27FC236}">
                <a16:creationId xmlns:a16="http://schemas.microsoft.com/office/drawing/2014/main" xmlns="" id="{4D1E69D2-1B4E-08EF-F26D-298B81DF9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302" y="1700214"/>
            <a:ext cx="11443063" cy="302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 dirty="0"/>
              <a:t>İnek</a:t>
            </a:r>
          </a:p>
          <a:p>
            <a:pPr eaLnBrk="1" hangingPunct="1"/>
            <a:r>
              <a:rPr lang="tr-TR" altLang="tr-TR" sz="2800" dirty="0" err="1"/>
              <a:t>östrüs</a:t>
            </a:r>
            <a:r>
              <a:rPr lang="tr-TR" altLang="tr-TR" sz="2800" dirty="0"/>
              <a:t> </a:t>
            </a:r>
            <a:r>
              <a:rPr lang="tr-TR" altLang="tr-TR" sz="2800" dirty="0" err="1"/>
              <a:t>siklusunun</a:t>
            </a:r>
            <a:r>
              <a:rPr lang="tr-TR" altLang="tr-TR" sz="2800" dirty="0"/>
              <a:t> uzunluğunun 18-24 gün gibi farklılık göstermesi, </a:t>
            </a:r>
          </a:p>
          <a:p>
            <a:pPr eaLnBrk="1" hangingPunct="1"/>
            <a:r>
              <a:rPr lang="tr-TR" altLang="tr-TR" sz="2800" dirty="0" err="1"/>
              <a:t>östrüsün</a:t>
            </a:r>
            <a:r>
              <a:rPr lang="tr-TR" altLang="tr-TR" sz="2800" dirty="0"/>
              <a:t> çok kısa sürebilmesi, </a:t>
            </a:r>
          </a:p>
          <a:p>
            <a:pPr eaLnBrk="1" hangingPunct="1"/>
            <a:r>
              <a:rPr lang="tr-TR" altLang="tr-TR" sz="2800" dirty="0"/>
              <a:t>genellikle ortamın sakin olduğu gece saatlerinde şekillenmesi ve </a:t>
            </a:r>
          </a:p>
          <a:p>
            <a:pPr eaLnBrk="1" hangingPunct="1"/>
            <a:r>
              <a:rPr lang="tr-TR" altLang="tr-TR" sz="2800" dirty="0"/>
              <a:t>seksüel davranışlarda bireysel farklılıklar olmasından dolayı </a:t>
            </a:r>
            <a:r>
              <a:rPr lang="tr-TR" altLang="tr-TR" sz="2800" dirty="0" err="1"/>
              <a:t>östrüsün</a:t>
            </a:r>
            <a:r>
              <a:rPr lang="tr-TR" altLang="tr-TR" sz="2800" dirty="0"/>
              <a:t> tespit edilmesi </a:t>
            </a:r>
            <a:r>
              <a:rPr lang="tr-TR" altLang="tr-TR" sz="2800" b="1" dirty="0"/>
              <a:t>güçtür. 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750ABBE7-E5DF-331F-5E0E-2DB27988B1B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C428A9B-08CD-4E6D-8ECF-A5C9011CF9B6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07969830"/>
      </p:ext>
    </p:extLst>
  </p:cSld>
  <p:clrMapOvr>
    <a:masterClrMapping/>
  </p:clrMapOvr>
  <p:transition spd="slow">
    <p:push dir="r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3 Slayt Numarası Yer Tutucusu">
            <a:extLst>
              <a:ext uri="{FF2B5EF4-FFF2-40B4-BE49-F238E27FC236}">
                <a16:creationId xmlns:a16="http://schemas.microsoft.com/office/drawing/2014/main" xmlns="" id="{8C31D373-F4FA-F23A-1B7F-4749C9C2EB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7590C80-51C1-43E4-BC8A-9E2A16860876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142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49507" name="4 Altbilgi Yer Tutucusu">
            <a:extLst>
              <a:ext uri="{FF2B5EF4-FFF2-40B4-BE49-F238E27FC236}">
                <a16:creationId xmlns:a16="http://schemas.microsoft.com/office/drawing/2014/main" xmlns="" id="{6971525E-F253-863B-EAAA-B6498E99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0722" name="Rectangle 2">
            <a:extLst>
              <a:ext uri="{FF2B5EF4-FFF2-40B4-BE49-F238E27FC236}">
                <a16:creationId xmlns:a16="http://schemas.microsoft.com/office/drawing/2014/main" xmlns="" id="{720FC56D-717B-5412-F7CE-DFBD31FE023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tespitinin önemi</a:t>
            </a:r>
          </a:p>
        </p:txBody>
      </p:sp>
      <p:sp>
        <p:nvSpPr>
          <p:cNvPr id="149509" name="Rectangle 3">
            <a:extLst>
              <a:ext uri="{FF2B5EF4-FFF2-40B4-BE49-F238E27FC236}">
                <a16:creationId xmlns:a16="http://schemas.microsoft.com/office/drawing/2014/main" xmlns="" id="{C4D2E556-552C-44CC-D31E-C47C89A66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302" y="1700213"/>
            <a:ext cx="11321143" cy="302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 dirty="0"/>
              <a:t>İnek</a:t>
            </a:r>
          </a:p>
          <a:p>
            <a:pPr eaLnBrk="1" hangingPunct="1"/>
            <a:r>
              <a:rPr lang="tr-TR" altLang="tr-TR" sz="2800" dirty="0" err="1"/>
              <a:t>Östrüs</a:t>
            </a:r>
            <a:r>
              <a:rPr lang="tr-TR" altLang="tr-TR" sz="2800" dirty="0"/>
              <a:t> süresi ortalama 12–18 saat arasında değişmektedir. </a:t>
            </a:r>
          </a:p>
          <a:p>
            <a:pPr eaLnBrk="1" hangingPunct="1"/>
            <a:r>
              <a:rPr lang="tr-TR" altLang="tr-TR" sz="2800" dirty="0"/>
              <a:t>Ancak bazı düve veya ineklerde değişik faktörlerin etkisi altında 6 saatten az veya 24 saatten uzun sürebilmektedir. </a:t>
            </a:r>
          </a:p>
          <a:p>
            <a:pPr eaLnBrk="1" hangingPunct="1"/>
            <a:r>
              <a:rPr lang="tr-TR" altLang="tr-TR" sz="2800" dirty="0"/>
              <a:t>Post </a:t>
            </a:r>
            <a:r>
              <a:rPr lang="tr-TR" altLang="tr-TR" sz="2800" dirty="0" err="1"/>
              <a:t>partum</a:t>
            </a:r>
            <a:r>
              <a:rPr lang="tr-TR" altLang="tr-TR" sz="2800" dirty="0"/>
              <a:t> dönemde </a:t>
            </a:r>
            <a:r>
              <a:rPr lang="tr-TR" altLang="tr-TR" sz="2800" dirty="0" err="1"/>
              <a:t>östrüsün</a:t>
            </a:r>
            <a:r>
              <a:rPr lang="tr-TR" altLang="tr-TR" sz="2800" dirty="0"/>
              <a:t> belirlenmesi daha zordur.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tr-TR" altLang="tr-TR" sz="2800" dirty="0"/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FCFD2ACF-5F79-8C71-1A85-77375F7A6D5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619182E-E059-43B5-83BD-C0408856F300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2910618"/>
      </p:ext>
    </p:extLst>
  </p:cSld>
  <p:clrMapOvr>
    <a:masterClrMapping/>
  </p:clrMapOvr>
  <p:transition spd="slow">
    <p:push dir="r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3 Slayt Numarası Yer Tutucusu">
            <a:extLst>
              <a:ext uri="{FF2B5EF4-FFF2-40B4-BE49-F238E27FC236}">
                <a16:creationId xmlns:a16="http://schemas.microsoft.com/office/drawing/2014/main" xmlns="" id="{3A5E55A9-A79C-B408-6DB4-7FE7DA91CD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F9B9D7E-587B-46C3-957A-510549443EFF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143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50531" name="4 Altbilgi Yer Tutucusu">
            <a:extLst>
              <a:ext uri="{FF2B5EF4-FFF2-40B4-BE49-F238E27FC236}">
                <a16:creationId xmlns:a16="http://schemas.microsoft.com/office/drawing/2014/main" xmlns="" id="{8F1F1502-7222-363E-0F17-193AEF487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1746" name="Rectangle 2">
            <a:extLst>
              <a:ext uri="{FF2B5EF4-FFF2-40B4-BE49-F238E27FC236}">
                <a16:creationId xmlns:a16="http://schemas.microsoft.com/office/drawing/2014/main" xmlns="" id="{D59C8B96-6A12-8842-A128-8E8904C19AA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tespitinin önemi</a:t>
            </a:r>
          </a:p>
        </p:txBody>
      </p:sp>
      <p:sp>
        <p:nvSpPr>
          <p:cNvPr id="86021" name="Rectangle 3">
            <a:extLst>
              <a:ext uri="{FF2B5EF4-FFF2-40B4-BE49-F238E27FC236}">
                <a16:creationId xmlns:a16="http://schemas.microsoft.com/office/drawing/2014/main" xmlns="" id="{BBBDDBFA-A43D-14C3-DEFD-32F670DB6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700214"/>
            <a:ext cx="11591788" cy="35401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tr-TR" sz="2800" b="1" dirty="0">
                <a:latin typeface="Tahoma" pitchFamily="34" charset="0"/>
              </a:rPr>
              <a:t>İnek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tr-TR" sz="2800" dirty="0">
                <a:latin typeface="Tahoma" pitchFamily="34" charset="0"/>
              </a:rPr>
              <a:t>Doğum sonrası 15–34. günlerde görülen ilk </a:t>
            </a:r>
            <a:r>
              <a:rPr lang="tr-TR" sz="2800" dirty="0" err="1">
                <a:latin typeface="Tahoma" pitchFamily="34" charset="0"/>
              </a:rPr>
              <a:t>östrüsün</a:t>
            </a:r>
            <a:r>
              <a:rPr lang="tr-TR" sz="2800" dirty="0">
                <a:latin typeface="Tahoma" pitchFamily="34" charset="0"/>
              </a:rPr>
              <a:t> %60'dan fazlası </a:t>
            </a:r>
            <a:r>
              <a:rPr lang="tr-TR" sz="2800" dirty="0" err="1">
                <a:latin typeface="Tahoma" pitchFamily="34" charset="0"/>
              </a:rPr>
              <a:t>suböstrüs</a:t>
            </a:r>
            <a:r>
              <a:rPr lang="tr-TR" sz="2800" dirty="0">
                <a:latin typeface="Tahoma" pitchFamily="34" charset="0"/>
              </a:rPr>
              <a:t> şeklindedir.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tr-TR" sz="2800" dirty="0">
                <a:latin typeface="Tahoma" pitchFamily="34" charset="0"/>
              </a:rPr>
              <a:t>Bu oran; 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tr-TR" sz="2800" dirty="0">
                <a:latin typeface="Tahoma" pitchFamily="34" charset="0"/>
              </a:rPr>
              <a:t>ikinci </a:t>
            </a:r>
            <a:r>
              <a:rPr lang="tr-TR" sz="2800" dirty="0" err="1">
                <a:latin typeface="Tahoma" pitchFamily="34" charset="0"/>
              </a:rPr>
              <a:t>östrüste</a:t>
            </a:r>
            <a:r>
              <a:rPr lang="tr-TR" sz="2800" dirty="0">
                <a:latin typeface="Tahoma" pitchFamily="34" charset="0"/>
              </a:rPr>
              <a:t> %54, 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tr-TR" sz="2800" dirty="0">
                <a:latin typeface="Tahoma" pitchFamily="34" charset="0"/>
              </a:rPr>
              <a:t>üçüncü </a:t>
            </a:r>
            <a:r>
              <a:rPr lang="tr-TR" sz="2800" dirty="0" err="1">
                <a:latin typeface="Tahoma" pitchFamily="34" charset="0"/>
              </a:rPr>
              <a:t>östrüste</a:t>
            </a:r>
            <a:r>
              <a:rPr lang="tr-TR" sz="2800" dirty="0">
                <a:latin typeface="Tahoma" pitchFamily="34" charset="0"/>
              </a:rPr>
              <a:t> %36 </a:t>
            </a:r>
          </a:p>
          <a:p>
            <a:pPr lvl="1" eaLnBrk="1" hangingPunct="1">
              <a:spcBef>
                <a:spcPct val="20000"/>
              </a:spcBef>
              <a:buClr>
                <a:srgbClr val="FF0000"/>
              </a:buClr>
              <a:defRPr/>
            </a:pPr>
            <a:r>
              <a:rPr lang="tr-TR" sz="2800" dirty="0">
                <a:latin typeface="Tahoma" pitchFamily="34" charset="0"/>
              </a:rPr>
              <a:t>olarak tespit edilmiştir. 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CB85F75D-2ACC-A381-F45D-8C40C1E6895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5697D8F-AADE-4AEA-9F9A-0037BF3B2238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79654321"/>
      </p:ext>
    </p:extLst>
  </p:cSld>
  <p:clrMapOvr>
    <a:masterClrMapping/>
  </p:clrMapOvr>
  <p:transition spd="slow">
    <p:push dir="r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3 Slayt Numarası Yer Tutucusu">
            <a:extLst>
              <a:ext uri="{FF2B5EF4-FFF2-40B4-BE49-F238E27FC236}">
                <a16:creationId xmlns:a16="http://schemas.microsoft.com/office/drawing/2014/main" xmlns="" id="{C5093031-7F39-374F-BF2C-AC33B181D1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685EEC5-AED8-40AF-9D08-6FF49003374F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144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51555" name="4 Altbilgi Yer Tutucusu">
            <a:extLst>
              <a:ext uri="{FF2B5EF4-FFF2-40B4-BE49-F238E27FC236}">
                <a16:creationId xmlns:a16="http://schemas.microsoft.com/office/drawing/2014/main" xmlns="" id="{967182A7-A2C7-EAE2-91E7-668772F1B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9938" name="Rectangle 2">
            <a:extLst>
              <a:ext uri="{FF2B5EF4-FFF2-40B4-BE49-F238E27FC236}">
                <a16:creationId xmlns:a16="http://schemas.microsoft.com/office/drawing/2014/main" xmlns="" id="{B9DF0EC2-CB48-267D-1615-27EA4583913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tespitinin önemi</a:t>
            </a:r>
          </a:p>
        </p:txBody>
      </p:sp>
      <p:sp>
        <p:nvSpPr>
          <p:cNvPr id="90117" name="Rectangle 3">
            <a:extLst>
              <a:ext uri="{FF2B5EF4-FFF2-40B4-BE49-F238E27FC236}">
                <a16:creationId xmlns:a16="http://schemas.microsoft.com/office/drawing/2014/main" xmlns="" id="{AD430108-8A11-A34D-1076-4027AF2B6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971" y="1175929"/>
            <a:ext cx="11329851" cy="48482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  <a:buClr>
                <a:srgbClr val="FF0000"/>
              </a:buClr>
              <a:defRPr/>
            </a:pPr>
            <a:r>
              <a:rPr lang="tr-TR" sz="2800" b="1" dirty="0">
                <a:latin typeface="Tahoma" pitchFamily="34" charset="0"/>
              </a:rPr>
              <a:t>İneklerde </a:t>
            </a:r>
            <a:r>
              <a:rPr lang="tr-TR" sz="2800" b="1" dirty="0" err="1">
                <a:latin typeface="Tahoma" pitchFamily="34" charset="0"/>
              </a:rPr>
              <a:t>östrüs</a:t>
            </a:r>
            <a:r>
              <a:rPr lang="tr-TR" sz="2800" b="1" dirty="0">
                <a:latin typeface="Tahoma" pitchFamily="34" charset="0"/>
              </a:rPr>
              <a:t> oluşumunu etkileyen faktörler</a:t>
            </a:r>
          </a:p>
          <a:p>
            <a:pPr marL="342900" indent="-342900" eaLnBrk="1" hangingPunct="1"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tr-TR" sz="2800" dirty="0">
                <a:latin typeface="Tahoma" pitchFamily="34" charset="0"/>
              </a:rPr>
              <a:t>Barındırma sistemi /serbest-bağlı-kalabalık</a:t>
            </a:r>
          </a:p>
          <a:p>
            <a:pPr marL="342900" indent="-342900" eaLnBrk="1" hangingPunct="1"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tr-TR" sz="2800" dirty="0">
                <a:latin typeface="Tahoma" pitchFamily="34" charset="0"/>
              </a:rPr>
              <a:t>Zeminler/gezinti alanları</a:t>
            </a:r>
          </a:p>
          <a:p>
            <a:pPr marL="342900" indent="-342900" eaLnBrk="1" hangingPunct="1"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tr-TR" sz="2800" dirty="0">
                <a:latin typeface="Tahoma" pitchFamily="34" charset="0"/>
              </a:rPr>
              <a:t>Beslenme durumu, VKS</a:t>
            </a:r>
          </a:p>
          <a:p>
            <a:pPr marL="342900" indent="-342900" eaLnBrk="1" hangingPunct="1"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tr-TR" sz="2800" dirty="0">
                <a:latin typeface="Tahoma" pitchFamily="34" charset="0"/>
              </a:rPr>
              <a:t>Doğum sayısı, yaş ve vücut ağırlığı</a:t>
            </a:r>
          </a:p>
          <a:p>
            <a:pPr marL="342900" indent="-342900" eaLnBrk="1" hangingPunct="1"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tr-TR" sz="2800" dirty="0">
                <a:latin typeface="Tahoma" pitchFamily="34" charset="0"/>
              </a:rPr>
              <a:t>Hayvanın sağlık durumu/ Patolojik durumlar </a:t>
            </a:r>
          </a:p>
          <a:p>
            <a:pPr marL="800100" lvl="1" indent="-342900" eaLnBrk="1" hangingPunct="1"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tr-TR" sz="2400" dirty="0" err="1">
                <a:latin typeface="Tahoma" pitchFamily="34" charset="0"/>
              </a:rPr>
              <a:t>Periparturient</a:t>
            </a:r>
            <a:r>
              <a:rPr lang="tr-TR" sz="2400" dirty="0">
                <a:latin typeface="Tahoma" pitchFamily="34" charset="0"/>
              </a:rPr>
              <a:t> hastalıklar</a:t>
            </a:r>
          </a:p>
          <a:p>
            <a:pPr marL="800100" lvl="1" indent="-342900" eaLnBrk="1" hangingPunct="1"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tr-TR" sz="2400" dirty="0">
                <a:latin typeface="Tahoma" pitchFamily="34" charset="0"/>
              </a:rPr>
              <a:t>Üretimle ilişkili hastalıklar</a:t>
            </a:r>
          </a:p>
          <a:p>
            <a:pPr marL="800100" lvl="1" indent="-342900" eaLnBrk="1" hangingPunct="1"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tr-TR" sz="2400" dirty="0">
                <a:latin typeface="Tahoma" pitchFamily="34" charset="0"/>
              </a:rPr>
              <a:t>Topallıklar</a:t>
            </a:r>
          </a:p>
          <a:p>
            <a:pPr marL="800100" lvl="1" indent="-342900" eaLnBrk="1" hangingPunct="1"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tr-TR" sz="2400" dirty="0">
                <a:latin typeface="Tahoma" pitchFamily="34" charset="0"/>
              </a:rPr>
              <a:t>Stres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69D3E5B6-381D-81CB-4D29-88B44B5451A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3113E91-94D4-4678-B370-6C2F1E356D26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86540823"/>
      </p:ext>
    </p:extLst>
  </p:cSld>
  <p:clrMapOvr>
    <a:masterClrMapping/>
  </p:clrMapOvr>
  <p:transition spd="slow">
    <p:push dir="r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3 Slayt Numarası Yer Tutucusu">
            <a:extLst>
              <a:ext uri="{FF2B5EF4-FFF2-40B4-BE49-F238E27FC236}">
                <a16:creationId xmlns:a16="http://schemas.microsoft.com/office/drawing/2014/main" xmlns="" id="{CD2AC3EA-E005-217D-EE01-BAB316B580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1B0A81F-4C13-49E9-9391-63A18209F7EE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145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52579" name="4 Altbilgi Yer Tutucusu">
            <a:extLst>
              <a:ext uri="{FF2B5EF4-FFF2-40B4-BE49-F238E27FC236}">
                <a16:creationId xmlns:a16="http://schemas.microsoft.com/office/drawing/2014/main" xmlns="" id="{886867CC-E2AA-D268-11C1-8EFA567A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9938" name="Rectangle 2">
            <a:extLst>
              <a:ext uri="{FF2B5EF4-FFF2-40B4-BE49-F238E27FC236}">
                <a16:creationId xmlns:a16="http://schemas.microsoft.com/office/drawing/2014/main" xmlns="" id="{558C6410-E8FD-0D0F-0A51-0A079B429F2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tespitinin önemi</a:t>
            </a:r>
          </a:p>
        </p:txBody>
      </p:sp>
      <p:sp>
        <p:nvSpPr>
          <p:cNvPr id="90117" name="Rectangle 3">
            <a:extLst>
              <a:ext uri="{FF2B5EF4-FFF2-40B4-BE49-F238E27FC236}">
                <a16:creationId xmlns:a16="http://schemas.microsoft.com/office/drawing/2014/main" xmlns="" id="{A67C156B-C50F-494E-572E-BC58A99FD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137" y="1484313"/>
            <a:ext cx="11451772" cy="4908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  <a:buClr>
                <a:srgbClr val="FF0000"/>
              </a:buClr>
              <a:defRPr/>
            </a:pPr>
            <a:r>
              <a:rPr lang="tr-TR" sz="2800" b="1" dirty="0">
                <a:latin typeface="Tahoma" pitchFamily="34" charset="0"/>
              </a:rPr>
              <a:t>İneklerde </a:t>
            </a:r>
            <a:r>
              <a:rPr lang="tr-TR" sz="2800" b="1" dirty="0" err="1">
                <a:latin typeface="Tahoma" pitchFamily="34" charset="0"/>
              </a:rPr>
              <a:t>östrüs</a:t>
            </a:r>
            <a:r>
              <a:rPr lang="tr-TR" sz="2800" b="1" dirty="0">
                <a:latin typeface="Tahoma" pitchFamily="34" charset="0"/>
              </a:rPr>
              <a:t> oluşumunu etkileyen faktörler</a:t>
            </a:r>
          </a:p>
          <a:p>
            <a:pPr marL="342900" indent="-342900" eaLnBrk="1" hangingPunct="1"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tr-TR" sz="2800" dirty="0">
                <a:latin typeface="Tahoma" pitchFamily="34" charset="0"/>
              </a:rPr>
              <a:t>İklim-sıcaklık</a:t>
            </a:r>
          </a:p>
          <a:p>
            <a:pPr marL="342900" indent="-342900" eaLnBrk="1" hangingPunct="1"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tr-TR" sz="2800" dirty="0">
                <a:latin typeface="Tahoma" pitchFamily="34" charset="0"/>
              </a:rPr>
              <a:t>Süt verimi/yüksek</a:t>
            </a:r>
          </a:p>
          <a:p>
            <a:pPr marL="342900" indent="-342900" eaLnBrk="1" hangingPunct="1"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tr-TR" sz="2800" dirty="0">
                <a:latin typeface="Tahoma" pitchFamily="34" charset="0"/>
              </a:rPr>
              <a:t>Genetik faktörler</a:t>
            </a:r>
          </a:p>
          <a:p>
            <a:pPr marL="342900" indent="-342900" eaLnBrk="1" hangingPunct="1"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tr-TR" sz="2800" dirty="0">
                <a:latin typeface="Tahoma" pitchFamily="34" charset="0"/>
              </a:rPr>
              <a:t>Gözlem zamanı</a:t>
            </a:r>
          </a:p>
          <a:p>
            <a:pPr marL="342900" indent="-342900" eaLnBrk="1" hangingPunct="1"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tr-TR" sz="2800" dirty="0">
                <a:latin typeface="Tahoma" pitchFamily="34" charset="0"/>
              </a:rPr>
              <a:t>Sürü faktörleri</a:t>
            </a:r>
          </a:p>
          <a:p>
            <a:pPr marL="342900" indent="-342900" eaLnBrk="1" hangingPunct="1"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tr-TR" sz="2800" dirty="0">
                <a:latin typeface="Tahoma" pitchFamily="34" charset="0"/>
              </a:rPr>
              <a:t>İnek faktörleri</a:t>
            </a:r>
          </a:p>
          <a:p>
            <a:pPr marL="800100" lvl="1" indent="-342900" eaLnBrk="1" hangingPunct="1"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tr-TR" sz="2400" dirty="0" err="1">
                <a:latin typeface="Tahoma" pitchFamily="34" charset="0"/>
              </a:rPr>
              <a:t>Pubertas</a:t>
            </a:r>
            <a:endParaRPr lang="tr-TR" sz="2400" dirty="0">
              <a:latin typeface="Tahoma" pitchFamily="34" charset="0"/>
            </a:endParaRPr>
          </a:p>
          <a:p>
            <a:pPr marL="800100" lvl="1" indent="-342900" eaLnBrk="1" hangingPunct="1"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tr-TR" sz="2400" dirty="0">
                <a:latin typeface="Tahoma" pitchFamily="34" charset="0"/>
              </a:rPr>
              <a:t>Tür ve ırk</a:t>
            </a:r>
          </a:p>
          <a:p>
            <a:pPr marL="800100" lvl="1" indent="-342900" eaLnBrk="1" hangingPunct="1"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tr-TR" sz="2400" dirty="0">
                <a:latin typeface="Tahoma" pitchFamily="34" charset="0"/>
              </a:rPr>
              <a:t>Doğum sayısı /düvelerde daha kısa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93FE765A-DA0F-5DD6-813C-814EDA96FBD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674AC6-BEB2-4800-8C95-4498B7EACE7F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00546655"/>
      </p:ext>
    </p:extLst>
  </p:cSld>
  <p:clrMapOvr>
    <a:masterClrMapping/>
  </p:clrMapOvr>
  <p:transition spd="slow">
    <p:push dir="r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3 Slayt Numarası Yer Tutucusu">
            <a:extLst>
              <a:ext uri="{FF2B5EF4-FFF2-40B4-BE49-F238E27FC236}">
                <a16:creationId xmlns:a16="http://schemas.microsoft.com/office/drawing/2014/main" xmlns="" id="{D3449782-BA3E-134C-FB24-A750888A52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F2C5B5C-19D2-4C19-A32B-A32F93461310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146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53603" name="4 Altbilgi Yer Tutucusu">
            <a:extLst>
              <a:ext uri="{FF2B5EF4-FFF2-40B4-BE49-F238E27FC236}">
                <a16:creationId xmlns:a16="http://schemas.microsoft.com/office/drawing/2014/main" xmlns="" id="{C6509DB4-D303-F1E0-530F-2BCB54A20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9938" name="Rectangle 2">
            <a:extLst>
              <a:ext uri="{FF2B5EF4-FFF2-40B4-BE49-F238E27FC236}">
                <a16:creationId xmlns:a16="http://schemas.microsoft.com/office/drawing/2014/main" xmlns="" id="{60BC36D1-67DC-436C-EB3D-A415EBC098A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tespitinin önemi</a:t>
            </a:r>
          </a:p>
        </p:txBody>
      </p:sp>
      <p:sp>
        <p:nvSpPr>
          <p:cNvPr id="90117" name="Rectangle 3">
            <a:extLst>
              <a:ext uri="{FF2B5EF4-FFF2-40B4-BE49-F238E27FC236}">
                <a16:creationId xmlns:a16="http://schemas.microsoft.com/office/drawing/2014/main" xmlns="" id="{5FA3DB13-160F-0E80-9368-B4B98EFB7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484314"/>
            <a:ext cx="11478577" cy="20462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  <a:buClr>
                <a:srgbClr val="FF0000"/>
              </a:buClr>
              <a:defRPr/>
            </a:pPr>
            <a:r>
              <a:rPr lang="tr-TR" sz="2800" b="1" dirty="0">
                <a:latin typeface="Tahoma" pitchFamily="34" charset="0"/>
              </a:rPr>
              <a:t>İneklerde </a:t>
            </a:r>
            <a:r>
              <a:rPr lang="tr-TR" sz="2800" b="1" dirty="0" err="1">
                <a:latin typeface="Tahoma" pitchFamily="34" charset="0"/>
              </a:rPr>
              <a:t>östrüs</a:t>
            </a:r>
            <a:r>
              <a:rPr lang="tr-TR" sz="2800" b="1" dirty="0">
                <a:latin typeface="Tahoma" pitchFamily="34" charset="0"/>
              </a:rPr>
              <a:t> oluşumunu etkileyen faktörler</a:t>
            </a:r>
          </a:p>
          <a:p>
            <a:pPr marL="342900" indent="-342900" eaLnBrk="1" hangingPunct="1"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tr-TR" sz="2800" dirty="0" err="1">
                <a:latin typeface="Tahoma" pitchFamily="34" charset="0"/>
              </a:rPr>
              <a:t>Hormonal</a:t>
            </a:r>
            <a:r>
              <a:rPr lang="tr-TR" sz="2800" dirty="0">
                <a:latin typeface="Tahoma" pitchFamily="34" charset="0"/>
              </a:rPr>
              <a:t> denge</a:t>
            </a:r>
          </a:p>
          <a:p>
            <a:pPr marL="342900" indent="-342900" eaLnBrk="1" hangingPunct="1"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tr-TR" sz="2800" dirty="0" err="1">
                <a:latin typeface="Tahoma" pitchFamily="34" charset="0"/>
              </a:rPr>
              <a:t>Genital</a:t>
            </a:r>
            <a:r>
              <a:rPr lang="tr-TR" sz="2800" dirty="0">
                <a:latin typeface="Tahoma" pitchFamily="34" charset="0"/>
              </a:rPr>
              <a:t> organ skoru</a:t>
            </a:r>
          </a:p>
          <a:p>
            <a:pPr marL="342900" indent="-342900" eaLnBrk="1" hangingPunct="1"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tr-TR" sz="2800" dirty="0">
                <a:latin typeface="Tahoma" pitchFamily="34" charset="0"/>
              </a:rPr>
              <a:t>Management standartları</a:t>
            </a:r>
            <a:endParaRPr lang="tr-TR" sz="2400" dirty="0">
              <a:latin typeface="Tahoma" pitchFamily="34" charset="0"/>
            </a:endParaRP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1BDA48C5-3FF3-3E59-5368-A43E94A40B9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04A4718-BBB3-4AF8-8F82-4610CA72B47E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3491556"/>
      </p:ext>
    </p:extLst>
  </p:cSld>
  <p:clrMapOvr>
    <a:masterClrMapping/>
  </p:clrMapOvr>
  <p:transition spd="slow">
    <p:push dir="r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3 Slayt Numarası Yer Tutucusu">
            <a:extLst>
              <a:ext uri="{FF2B5EF4-FFF2-40B4-BE49-F238E27FC236}">
                <a16:creationId xmlns:a16="http://schemas.microsoft.com/office/drawing/2014/main" xmlns="" id="{B42AA35A-FC7B-D17E-C7C5-5A4F5F1DBB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08BE07C-8AED-44E8-A4CE-A71B11300A0C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147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54627" name="4 Altbilgi Yer Tutucusu">
            <a:extLst>
              <a:ext uri="{FF2B5EF4-FFF2-40B4-BE49-F238E27FC236}">
                <a16:creationId xmlns:a16="http://schemas.microsoft.com/office/drawing/2014/main" xmlns="" id="{AED9AC14-A218-781A-99C0-8271AAE4F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56386" name="Rectangle 2">
            <a:extLst>
              <a:ext uri="{FF2B5EF4-FFF2-40B4-BE49-F238E27FC236}">
                <a16:creationId xmlns:a16="http://schemas.microsoft.com/office/drawing/2014/main" xmlns="" id="{D70C1EBD-0875-9096-94EB-730B49A8D68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Östrüs tespitinin önemi</a:t>
            </a:r>
          </a:p>
        </p:txBody>
      </p:sp>
      <p:sp>
        <p:nvSpPr>
          <p:cNvPr id="154629" name="Rectangle 3">
            <a:extLst>
              <a:ext uri="{FF2B5EF4-FFF2-40B4-BE49-F238E27FC236}">
                <a16:creationId xmlns:a16="http://schemas.microsoft.com/office/drawing/2014/main" xmlns="" id="{0FFC0165-CE12-01D2-7DED-385D04402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" y="1700214"/>
            <a:ext cx="1145177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tr-TR" altLang="tr-TR" sz="2400" dirty="0"/>
              <a:t>Bütün ineklerde </a:t>
            </a:r>
            <a:r>
              <a:rPr lang="tr-TR" altLang="tr-TR" sz="2400" dirty="0" err="1"/>
              <a:t>östrüsün</a:t>
            </a:r>
            <a:r>
              <a:rPr lang="tr-TR" altLang="tr-TR" sz="2400" dirty="0"/>
              <a:t> doğum sonrası erken dönemde (post </a:t>
            </a:r>
            <a:r>
              <a:rPr lang="tr-TR" altLang="tr-TR" sz="2400" dirty="0" err="1"/>
              <a:t>partum</a:t>
            </a:r>
            <a:r>
              <a:rPr lang="tr-TR" altLang="tr-TR" sz="2400" dirty="0"/>
              <a:t> 50 günden evvel) tespit edilmesine büyük önem verilmelidir. </a:t>
            </a:r>
          </a:p>
          <a:p>
            <a:pPr eaLnBrk="1" hangingPunct="1"/>
            <a:r>
              <a:rPr lang="tr-TR" altLang="tr-TR" sz="2400" dirty="0"/>
              <a:t>Böylece sonraki </a:t>
            </a:r>
            <a:r>
              <a:rPr lang="tr-TR" altLang="tr-TR" sz="2400" dirty="0" err="1"/>
              <a:t>östrüsün</a:t>
            </a:r>
            <a:r>
              <a:rPr lang="tr-TR" altLang="tr-TR" sz="2400" dirty="0"/>
              <a:t> ne zaman oluşacağı bilinir.  GBS</a:t>
            </a:r>
          </a:p>
          <a:p>
            <a:pPr eaLnBrk="1" hangingPunct="1"/>
            <a:r>
              <a:rPr lang="tr-TR" altLang="tr-TR" sz="2400" dirty="0" err="1"/>
              <a:t>Östrüs</a:t>
            </a:r>
            <a:r>
              <a:rPr lang="tr-TR" altLang="tr-TR" sz="2400" dirty="0"/>
              <a:t> tespit oranı %80 ve yukarı olması arzu edilir. </a:t>
            </a:r>
          </a:p>
          <a:p>
            <a:pPr eaLnBrk="1" hangingPunct="1"/>
            <a:r>
              <a:rPr lang="tr-TR" altLang="tr-TR" sz="2400" dirty="0"/>
              <a:t>Fakat bu oranı yakalamak pek mümkün olmamaktadır.</a:t>
            </a:r>
          </a:p>
          <a:p>
            <a:pPr eaLnBrk="1" hangingPunct="1"/>
            <a:r>
              <a:rPr lang="tr-TR" altLang="tr-TR" sz="2400" dirty="0"/>
              <a:t>Hayvancılığı gelişmiş ülkelerde dahi %50-60 oranına ancak ulaşıldığı kaydedilmektedir. </a:t>
            </a:r>
          </a:p>
          <a:p>
            <a:pPr eaLnBrk="1" hangingPunct="1"/>
            <a:r>
              <a:rPr lang="tr-TR" altLang="tr-TR" sz="2400" dirty="0"/>
              <a:t>İngiltere’de nadiren %60’dan daha fazla olduğu bildirilmiştir 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67C1247E-2B8E-CAFB-FE5E-40934E19FFE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98CEABA-5633-4F19-A0B1-04DDFA1A5B6B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06809998"/>
      </p:ext>
    </p:extLst>
  </p:cSld>
  <p:clrMapOvr>
    <a:masterClrMapping/>
  </p:clrMapOvr>
  <p:transition spd="slow">
    <p:push dir="r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3 Slayt Numarası Yer Tutucusu">
            <a:extLst>
              <a:ext uri="{FF2B5EF4-FFF2-40B4-BE49-F238E27FC236}">
                <a16:creationId xmlns:a16="http://schemas.microsoft.com/office/drawing/2014/main" xmlns="" id="{A261E5C3-4175-4A7E-1647-DE5E417D1A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A46AF26-7D88-427C-96CE-C3BDD96237B7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148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55651" name="4 Altbilgi Yer Tutucusu">
            <a:extLst>
              <a:ext uri="{FF2B5EF4-FFF2-40B4-BE49-F238E27FC236}">
                <a16:creationId xmlns:a16="http://schemas.microsoft.com/office/drawing/2014/main" xmlns="" id="{FF144181-DBFE-A9DE-C0BA-526A31E4E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81986" name="Rectangle 2">
            <a:extLst>
              <a:ext uri="{FF2B5EF4-FFF2-40B4-BE49-F238E27FC236}">
                <a16:creationId xmlns:a16="http://schemas.microsoft.com/office/drawing/2014/main" xmlns="" id="{4BEC515E-6FC5-3D08-F082-BA197564174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Östrüs tespitinin önemi</a:t>
            </a:r>
          </a:p>
        </p:txBody>
      </p:sp>
      <p:sp>
        <p:nvSpPr>
          <p:cNvPr id="155653" name="Rectangle 3">
            <a:extLst>
              <a:ext uri="{FF2B5EF4-FFF2-40B4-BE49-F238E27FC236}">
                <a16:creationId xmlns:a16="http://schemas.microsoft.com/office/drawing/2014/main" xmlns="" id="{FD432E84-3906-4CB6-6F41-9DB0E99FA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" y="1700214"/>
            <a:ext cx="11234737" cy="344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tr-TR" altLang="tr-TR" sz="2400" dirty="0" err="1"/>
              <a:t>Östrüs</a:t>
            </a:r>
            <a:r>
              <a:rPr lang="tr-TR" altLang="tr-TR" sz="2400" dirty="0"/>
              <a:t> tespitinde iki önemli  olgu vardır.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tr-TR" altLang="tr-TR" sz="2400" dirty="0"/>
              <a:t>İlki </a:t>
            </a:r>
            <a:r>
              <a:rPr lang="tr-TR" altLang="tr-TR" sz="2400" b="1" dirty="0" err="1"/>
              <a:t>östrüs</a:t>
            </a:r>
            <a:r>
              <a:rPr lang="tr-TR" altLang="tr-TR" sz="2400" b="1" dirty="0"/>
              <a:t> yoğunluğu</a:t>
            </a:r>
            <a:r>
              <a:rPr lang="tr-TR" altLang="tr-TR" sz="2400" dirty="0"/>
              <a:t> diğeri ise </a:t>
            </a:r>
            <a:r>
              <a:rPr lang="tr-TR" altLang="tr-TR" sz="2400" b="1" dirty="0" err="1"/>
              <a:t>östrüs</a:t>
            </a:r>
            <a:r>
              <a:rPr lang="tr-TR" altLang="tr-TR" sz="2400" b="1" dirty="0"/>
              <a:t> tespit doğruluğudur.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tr-TR" altLang="tr-TR" sz="2400" dirty="0"/>
              <a:t>Yoğunluk </a:t>
            </a:r>
            <a:r>
              <a:rPr lang="tr-TR" altLang="tr-TR" sz="2400" dirty="0" err="1"/>
              <a:t>östrüs</a:t>
            </a:r>
            <a:r>
              <a:rPr lang="tr-TR" altLang="tr-TR" sz="2400" dirty="0"/>
              <a:t> görülen ineklerin oranı,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tr-TR" altLang="tr-TR" sz="2400" dirty="0"/>
              <a:t>Doğruluk ise </a:t>
            </a:r>
            <a:r>
              <a:rPr lang="tr-TR" altLang="tr-TR" sz="2400" dirty="0" err="1"/>
              <a:t>östrüste</a:t>
            </a:r>
            <a:r>
              <a:rPr lang="tr-TR" altLang="tr-TR" sz="2400" dirty="0"/>
              <a:t> diye ayrılanlardan gerçek </a:t>
            </a:r>
            <a:r>
              <a:rPr lang="tr-TR" altLang="tr-TR" sz="2400" dirty="0" err="1"/>
              <a:t>östrüste</a:t>
            </a:r>
            <a:r>
              <a:rPr lang="tr-TR" altLang="tr-TR" sz="2400" dirty="0"/>
              <a:t> olanlarının oranıdır.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tr-TR" altLang="tr-TR" sz="2400" dirty="0" err="1"/>
              <a:t>Östrüs</a:t>
            </a:r>
            <a:r>
              <a:rPr lang="tr-TR" altLang="tr-TR" sz="2400" dirty="0"/>
              <a:t> tespitini düzeltmek, gebelik oranından çok doğum gebe kalma aralığı üzerine etki gösterir.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tr-TR" altLang="tr-TR" sz="2400" dirty="0"/>
              <a:t>Gebelik oranı ise belirli bir oranda düzelir.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52AEBBCA-8A22-33E3-4878-7E8CA91C2B7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1650461-0F66-40CB-BD55-3FFB6849C989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59187864"/>
      </p:ext>
    </p:extLst>
  </p:cSld>
  <p:clrMapOvr>
    <a:masterClrMapping/>
  </p:clrMapOvr>
  <p:transition spd="slow">
    <p:push dir="r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3 Slayt Numarası Yer Tutucusu">
            <a:extLst>
              <a:ext uri="{FF2B5EF4-FFF2-40B4-BE49-F238E27FC236}">
                <a16:creationId xmlns:a16="http://schemas.microsoft.com/office/drawing/2014/main" xmlns="" id="{0086E616-E66F-7414-73A9-D54C47246F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6B3A6A7-FDBF-42CF-B330-01700DDD08C0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149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56675" name="4 Altbilgi Yer Tutucusu">
            <a:extLst>
              <a:ext uri="{FF2B5EF4-FFF2-40B4-BE49-F238E27FC236}">
                <a16:creationId xmlns:a16="http://schemas.microsoft.com/office/drawing/2014/main" xmlns="" id="{A895B556-A6BC-01E2-0137-BF2FFF0A8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83010" name="Rectangle 2">
            <a:extLst>
              <a:ext uri="{FF2B5EF4-FFF2-40B4-BE49-F238E27FC236}">
                <a16:creationId xmlns:a16="http://schemas.microsoft.com/office/drawing/2014/main" xmlns="" id="{764274AC-3D67-8504-AE9F-F4D2D45E96D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Östrüs tespitinin önemi</a:t>
            </a:r>
          </a:p>
        </p:txBody>
      </p:sp>
      <p:sp>
        <p:nvSpPr>
          <p:cNvPr id="156677" name="Rectangle 3">
            <a:extLst>
              <a:ext uri="{FF2B5EF4-FFF2-40B4-BE49-F238E27FC236}">
                <a16:creationId xmlns:a16="http://schemas.microsoft.com/office/drawing/2014/main" xmlns="" id="{7283EB29-9648-6053-A915-9D6FEF47A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136" y="1700214"/>
            <a:ext cx="11234737" cy="379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 dirty="0" err="1"/>
              <a:t>Östrüs</a:t>
            </a:r>
            <a:r>
              <a:rPr lang="tr-TR" altLang="tr-TR" sz="2800" b="1" dirty="0"/>
              <a:t> tespit oranını hesaplamak </a:t>
            </a:r>
          </a:p>
          <a:p>
            <a:pPr eaLnBrk="1" hangingPunct="1"/>
            <a:r>
              <a:rPr lang="tr-TR" altLang="tr-TR" sz="2800" dirty="0"/>
              <a:t>kaçırılan </a:t>
            </a:r>
            <a:r>
              <a:rPr lang="tr-TR" altLang="tr-TR" sz="2800" dirty="0" err="1"/>
              <a:t>östrüslere</a:t>
            </a:r>
            <a:r>
              <a:rPr lang="tr-TR" altLang="tr-TR" sz="2800" dirty="0"/>
              <a:t> dayanılarak hesaplama </a:t>
            </a:r>
          </a:p>
          <a:p>
            <a:pPr eaLnBrk="1" hangingPunct="1"/>
            <a:r>
              <a:rPr lang="tr-TR" altLang="tr-TR" sz="2800" dirty="0"/>
              <a:t>Tohumlamalar arası sürenin ortalama 16-28 gün olduğu ve </a:t>
            </a:r>
            <a:r>
              <a:rPr lang="tr-TR" altLang="tr-TR" sz="2800" dirty="0" err="1"/>
              <a:t>östrüslerin</a:t>
            </a:r>
            <a:r>
              <a:rPr lang="tr-TR" altLang="tr-TR" sz="2800" dirty="0"/>
              <a:t> %80’inin bu süre içerisinde geriye döndüğü bilinmektedir. </a:t>
            </a:r>
          </a:p>
          <a:p>
            <a:pPr eaLnBrk="1" hangingPunct="1"/>
            <a:r>
              <a:rPr lang="tr-TR" altLang="tr-TR" sz="2800" dirty="0"/>
              <a:t>38 gün içerisinde geriye dönen bir </a:t>
            </a:r>
            <a:r>
              <a:rPr lang="tr-TR" altLang="tr-TR" sz="2800" dirty="0" err="1"/>
              <a:t>östrüste</a:t>
            </a:r>
            <a:r>
              <a:rPr lang="tr-TR" altLang="tr-TR" sz="2800" dirty="0"/>
              <a:t> bir kızgınlığın, 63 günde geriye dönen bir </a:t>
            </a:r>
            <a:r>
              <a:rPr lang="tr-TR" altLang="tr-TR" sz="2800" dirty="0" err="1"/>
              <a:t>östrüste</a:t>
            </a:r>
            <a:r>
              <a:rPr lang="tr-TR" altLang="tr-TR" sz="2800" dirty="0"/>
              <a:t> ise 2 kızgınlığın kaçırıldığı düşünülerek </a:t>
            </a:r>
            <a:r>
              <a:rPr lang="tr-TR" altLang="tr-TR" sz="2800" dirty="0" err="1"/>
              <a:t>östrüs</a:t>
            </a:r>
            <a:r>
              <a:rPr lang="tr-TR" altLang="tr-TR" sz="2800" dirty="0"/>
              <a:t> tespit etkinliği pratik olarak hesaplanabilir. 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D72C49D5-9E46-C75B-BBC3-4977A277AE4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4AFAFBF-F9CA-4AE1-936B-05BB794D7CA6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17458742"/>
      </p:ext>
    </p:extLst>
  </p:cSld>
  <p:clrMapOvr>
    <a:masterClrMapping/>
  </p:clrMapOvr>
  <p:transition spd="slow"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4 Slayt Numarası Yer Tutucusu">
            <a:extLst>
              <a:ext uri="{FF2B5EF4-FFF2-40B4-BE49-F238E27FC236}">
                <a16:creationId xmlns:a16="http://schemas.microsoft.com/office/drawing/2014/main" xmlns="" id="{0503D250-63A7-2AAE-9462-8BE57DD177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343A24-B53E-4F16-B9E1-B6E8A2D165EF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3315" name="5 Altbilgi Yer Tutucusu">
            <a:extLst>
              <a:ext uri="{FF2B5EF4-FFF2-40B4-BE49-F238E27FC236}">
                <a16:creationId xmlns:a16="http://schemas.microsoft.com/office/drawing/2014/main" xmlns="" id="{FCDD6812-039A-1DF1-1AAF-B665DBFC9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04162" name="Rectangle 2">
            <a:extLst>
              <a:ext uri="{FF2B5EF4-FFF2-40B4-BE49-F238E27FC236}">
                <a16:creationId xmlns:a16="http://schemas.microsoft.com/office/drawing/2014/main" xmlns="" id="{06E38CF7-2A37-C556-8D75-F4D9C5F8E7A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9802751" cy="6658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Pubertas</a:t>
            </a:r>
            <a:r>
              <a:rPr lang="tr-TR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604163" name="Rectangle 3">
            <a:extLst>
              <a:ext uri="{FF2B5EF4-FFF2-40B4-BE49-F238E27FC236}">
                <a16:creationId xmlns:a16="http://schemas.microsoft.com/office/drawing/2014/main" xmlns="" id="{DAC6E0E9-9072-AD8B-1DAA-1F2737F10E0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10103" y="1140823"/>
            <a:ext cx="4511040" cy="4708435"/>
          </a:xfrm>
        </p:spPr>
        <p:txBody>
          <a:bodyPr anchor="t">
            <a:normAutofit/>
          </a:bodyPr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tr-TR" sz="2800" b="1" dirty="0" err="1">
                <a:effectLst/>
              </a:rPr>
              <a:t>Oogenezis</a:t>
            </a:r>
            <a:r>
              <a:rPr lang="tr-TR" sz="2800" b="1" dirty="0">
                <a:effectLst/>
              </a:rPr>
              <a:t>.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tr-TR" sz="2400" dirty="0">
                <a:effectLst/>
              </a:rPr>
              <a:t>2N		: diploit,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tr-TR" sz="2400" dirty="0">
                <a:effectLst/>
              </a:rPr>
              <a:t>1N		: haploit,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tr-TR" sz="2400" dirty="0">
                <a:effectLst/>
              </a:rPr>
              <a:t>PB1	: ilk polar cisim,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tr-TR" sz="2400" dirty="0">
                <a:effectLst/>
              </a:rPr>
              <a:t>PB2	: ikincil polar cisim,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tr-TR" sz="2400" dirty="0">
                <a:effectLst/>
              </a:rPr>
              <a:t>PN		: </a:t>
            </a:r>
            <a:r>
              <a:rPr lang="tr-TR" sz="2400" dirty="0" err="1">
                <a:effectLst/>
              </a:rPr>
              <a:t>pronükleus</a:t>
            </a:r>
            <a:endParaRPr lang="tr-TR" sz="2400" dirty="0"/>
          </a:p>
        </p:txBody>
      </p:sp>
      <p:pic>
        <p:nvPicPr>
          <p:cNvPr id="13318" name="Picture 3">
            <a:extLst>
              <a:ext uri="{FF2B5EF4-FFF2-40B4-BE49-F238E27FC236}">
                <a16:creationId xmlns:a16="http://schemas.microsoft.com/office/drawing/2014/main" xmlns="" id="{8D282FD6-B924-D6C6-8890-82E4101B1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 t="2351" r="2608"/>
          <a:stretch>
            <a:fillRect/>
          </a:stretch>
        </p:blipFill>
        <p:spPr bwMode="auto">
          <a:xfrm>
            <a:off x="557168" y="1208995"/>
            <a:ext cx="5326063" cy="464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19E1A586-6E83-57AC-4F62-76E3C706675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6147606-3B36-4A68-B60C-4728F0F75656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54666817"/>
      </p:ext>
    </p:extLst>
  </p:cSld>
  <p:clrMapOvr>
    <a:masterClrMapping/>
  </p:clrMapOvr>
  <p:transition spd="slow">
    <p:push dir="r"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3 Slayt Numarası Yer Tutucusu">
            <a:extLst>
              <a:ext uri="{FF2B5EF4-FFF2-40B4-BE49-F238E27FC236}">
                <a16:creationId xmlns:a16="http://schemas.microsoft.com/office/drawing/2014/main" xmlns="" id="{52FF5B7A-0B14-1D5C-C9DF-5D1B61BD37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CF2B23E-240A-491F-9D17-4203F34499C3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150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57699" name="4 Altbilgi Yer Tutucusu">
            <a:extLst>
              <a:ext uri="{FF2B5EF4-FFF2-40B4-BE49-F238E27FC236}">
                <a16:creationId xmlns:a16="http://schemas.microsoft.com/office/drawing/2014/main" xmlns="" id="{D465EA06-6DBF-6152-8960-D91B37C3B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84034" name="Rectangle 2">
            <a:extLst>
              <a:ext uri="{FF2B5EF4-FFF2-40B4-BE49-F238E27FC236}">
                <a16:creationId xmlns:a16="http://schemas.microsoft.com/office/drawing/2014/main" xmlns="" id="{78D12D8F-CDC8-A636-5CDE-3B30CAB8D91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Östrüs tespitinin önemi</a:t>
            </a:r>
          </a:p>
        </p:txBody>
      </p:sp>
      <p:sp>
        <p:nvSpPr>
          <p:cNvPr id="157701" name="Rectangle 3">
            <a:extLst>
              <a:ext uri="{FF2B5EF4-FFF2-40B4-BE49-F238E27FC236}">
                <a16:creationId xmlns:a16="http://schemas.microsoft.com/office/drawing/2014/main" xmlns="" id="{70161A3F-F406-4F4E-9111-169755C32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" y="1700213"/>
            <a:ext cx="11234737" cy="293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 dirty="0" err="1"/>
              <a:t>Östrüs</a:t>
            </a:r>
            <a:r>
              <a:rPr lang="tr-TR" altLang="tr-TR" sz="2800" b="1" dirty="0"/>
              <a:t> tespit oranını hesaplamak </a:t>
            </a:r>
          </a:p>
          <a:p>
            <a:pPr eaLnBrk="1" hangingPunct="1"/>
            <a:r>
              <a:rPr lang="tr-TR" altLang="tr-TR" sz="2800" dirty="0"/>
              <a:t>Diğer bir yöntemde, </a:t>
            </a:r>
            <a:r>
              <a:rPr lang="tr-TR" altLang="tr-TR" sz="2800" dirty="0" err="1"/>
              <a:t>östrüsler</a:t>
            </a:r>
            <a:r>
              <a:rPr lang="tr-TR" altLang="tr-TR" sz="2800" dirty="0"/>
              <a:t> arası sürenin 18-24 gün olduğu gerçeğine dayanılarak 2x18-24 = 36-48 günlük bir aralıkta bir </a:t>
            </a:r>
            <a:r>
              <a:rPr lang="tr-TR" altLang="tr-TR" sz="2800" dirty="0" err="1"/>
              <a:t>östrüs</a:t>
            </a:r>
            <a:r>
              <a:rPr lang="tr-TR" altLang="tr-TR" sz="2800" dirty="0"/>
              <a:t> kaçırılmış demektir. </a:t>
            </a:r>
          </a:p>
          <a:p>
            <a:pPr eaLnBrk="1" hangingPunct="1"/>
            <a:r>
              <a:rPr lang="tr-TR" altLang="tr-TR" sz="2800" dirty="0"/>
              <a:t>Aralık 54-72 gün ise 2 </a:t>
            </a:r>
            <a:r>
              <a:rPr lang="tr-TR" altLang="tr-TR" sz="2800" dirty="0" err="1"/>
              <a:t>östrüs</a:t>
            </a:r>
            <a:r>
              <a:rPr lang="tr-TR" altLang="tr-TR" sz="2800" dirty="0"/>
              <a:t> kaçırılmıştır. </a:t>
            </a:r>
          </a:p>
          <a:p>
            <a:pPr eaLnBrk="1" hangingPunct="1"/>
            <a:r>
              <a:rPr lang="tr-TR" altLang="tr-TR" sz="2800" dirty="0"/>
              <a:t>İkinci aralığın çok geniş olması hatalarla sonuçlanır.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4A51CA05-BABF-C165-B4E1-FA472980438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15D8160-E392-4BD6-AF6D-2A87D758DB26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42254439"/>
      </p:ext>
    </p:extLst>
  </p:cSld>
  <p:clrMapOvr>
    <a:masterClrMapping/>
  </p:clrMapOvr>
  <p:transition spd="slow">
    <p:push dir="r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3 Slayt Numarası Yer Tutucusu">
            <a:extLst>
              <a:ext uri="{FF2B5EF4-FFF2-40B4-BE49-F238E27FC236}">
                <a16:creationId xmlns:a16="http://schemas.microsoft.com/office/drawing/2014/main" xmlns="" id="{6A64478A-0A86-5025-10D4-D8499B77E9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4B71029-AF16-4219-8CFE-D828A547C700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151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58723" name="4 Altbilgi Yer Tutucusu">
            <a:extLst>
              <a:ext uri="{FF2B5EF4-FFF2-40B4-BE49-F238E27FC236}">
                <a16:creationId xmlns:a16="http://schemas.microsoft.com/office/drawing/2014/main" xmlns="" id="{04AE6A58-78B4-071C-99B8-B94D54F6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85058" name="Rectangle 2">
            <a:extLst>
              <a:ext uri="{FF2B5EF4-FFF2-40B4-BE49-F238E27FC236}">
                <a16:creationId xmlns:a16="http://schemas.microsoft.com/office/drawing/2014/main" xmlns="" id="{67C1462B-3DCE-0530-A96F-81D8323AF24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Östrüs tespitinin önemi</a:t>
            </a:r>
          </a:p>
        </p:txBody>
      </p:sp>
      <p:sp>
        <p:nvSpPr>
          <p:cNvPr id="158725" name="Rectangle 3">
            <a:extLst>
              <a:ext uri="{FF2B5EF4-FFF2-40B4-BE49-F238E27FC236}">
                <a16:creationId xmlns:a16="http://schemas.microsoft.com/office/drawing/2014/main" xmlns="" id="{6912A7D7-B092-364D-3C57-672530E53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28" y="1700213"/>
            <a:ext cx="11146971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 dirty="0" err="1"/>
              <a:t>Östrüs</a:t>
            </a:r>
            <a:r>
              <a:rPr lang="tr-TR" altLang="tr-TR" sz="2800" b="1" dirty="0"/>
              <a:t> tespit oranını hesaplamak</a:t>
            </a:r>
            <a:r>
              <a:rPr lang="tr-TR" altLang="tr-TR" sz="2800" dirty="0"/>
              <a:t> </a:t>
            </a:r>
          </a:p>
          <a:p>
            <a:pPr eaLnBrk="1" hangingPunct="1"/>
            <a:r>
              <a:rPr lang="tr-TR" altLang="tr-TR" sz="2800" dirty="0"/>
              <a:t>en yaygın kullanılan yöntemde tohumlamalar arası ortalama süre kullanılmaktadır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tr-TR" altLang="tr-TR" sz="28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dirty="0" err="1"/>
              <a:t>Östrus</a:t>
            </a:r>
            <a:r>
              <a:rPr lang="tr-TR" altLang="tr-TR" sz="2800" dirty="0"/>
              <a:t> Tespit Oranı = 21 gün/ Tohumlamalar arası ortalama süre X 100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tr-TR" altLang="tr-TR" sz="2800" dirty="0"/>
          </a:p>
          <a:p>
            <a:pPr eaLnBrk="1" hangingPunct="1"/>
            <a:r>
              <a:rPr lang="tr-TR" altLang="tr-TR" sz="2800" dirty="0"/>
              <a:t>Örnek= 21/36X100= 58.3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460007E1-DDFA-27EC-E2D4-F5A5623875D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C51F083-BFE9-46A4-B07F-73D8BDCE9C54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12620913"/>
      </p:ext>
    </p:extLst>
  </p:cSld>
  <p:clrMapOvr>
    <a:masterClrMapping/>
  </p:clrMapOvr>
  <p:transition spd="slow">
    <p:push dir="r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3 Slayt Numarası Yer Tutucusu">
            <a:extLst>
              <a:ext uri="{FF2B5EF4-FFF2-40B4-BE49-F238E27FC236}">
                <a16:creationId xmlns:a16="http://schemas.microsoft.com/office/drawing/2014/main" xmlns="" id="{44F4409A-0956-D4DF-BF59-4CEE0797C4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F82B891-1D32-4964-97D5-EBEA8E5A129A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152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59747" name="4 Altbilgi Yer Tutucusu">
            <a:extLst>
              <a:ext uri="{FF2B5EF4-FFF2-40B4-BE49-F238E27FC236}">
                <a16:creationId xmlns:a16="http://schemas.microsoft.com/office/drawing/2014/main" xmlns="" id="{5DD30E07-F4F5-28F4-9E13-0D17A9512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86082" name="Rectangle 2">
            <a:extLst>
              <a:ext uri="{FF2B5EF4-FFF2-40B4-BE49-F238E27FC236}">
                <a16:creationId xmlns:a16="http://schemas.microsoft.com/office/drawing/2014/main" xmlns="" id="{49EF8FC9-0DA2-FC07-AFC6-9A5CCEFA8C4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Östrüs tespitinin önemi</a:t>
            </a:r>
          </a:p>
        </p:txBody>
      </p:sp>
      <p:graphicFrame>
        <p:nvGraphicFramePr>
          <p:cNvPr id="686172" name="Group 92">
            <a:extLst>
              <a:ext uri="{FF2B5EF4-FFF2-40B4-BE49-F238E27FC236}">
                <a16:creationId xmlns:a16="http://schemas.microsoft.com/office/drawing/2014/main" xmlns="" id="{40C9737A-AE84-1CD8-A7B0-8639155EA2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9675417"/>
              </p:ext>
            </p:extLst>
          </p:nvPr>
        </p:nvGraphicFramePr>
        <p:xfrm>
          <a:off x="505097" y="1600201"/>
          <a:ext cx="11077303" cy="4221162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61569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203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229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1485900" algn="l"/>
                        </a:tabLst>
                      </a:pPr>
                      <a:r>
                        <a:rPr lang="tr-TR" sz="2400" kern="12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Östrüsler</a:t>
                      </a:r>
                      <a:r>
                        <a:rPr lang="tr-TR" sz="2400" kern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veya tohumlamalar arası süre</a:t>
                      </a:r>
                      <a:endParaRPr lang="tr-TR" sz="2400" b="0" kern="1200" dirty="0">
                        <a:solidFill>
                          <a:schemeClr val="lt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1485900" algn="l"/>
                        </a:tabLst>
                      </a:pPr>
                      <a:r>
                        <a:rPr lang="tr-TR" sz="2400" kern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Dağılım oranı (%)</a:t>
                      </a:r>
                      <a:endParaRPr lang="tr-TR" sz="2400" b="0" kern="1200">
                        <a:solidFill>
                          <a:schemeClr val="lt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93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1485900" algn="l"/>
                        </a:tabLst>
                      </a:pPr>
                      <a:r>
                        <a:rPr lang="tr-TR" sz="2400" kern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2-17 gün</a:t>
                      </a:r>
                      <a:endParaRPr lang="tr-TR" sz="2400" b="0" kern="1200" dirty="0">
                        <a:solidFill>
                          <a:schemeClr val="lt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1485900" algn="l"/>
                        </a:tabLst>
                      </a:pPr>
                      <a:r>
                        <a:rPr lang="tr-TR" sz="2400" kern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 12</a:t>
                      </a:r>
                      <a:endParaRPr lang="tr-TR" sz="2400" b="0" kern="1200">
                        <a:solidFill>
                          <a:schemeClr val="lt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09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1485900" algn="l"/>
                        </a:tabLst>
                      </a:pPr>
                      <a:r>
                        <a:rPr lang="tr-TR" sz="2400" kern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18-24 gün</a:t>
                      </a:r>
                      <a:endParaRPr lang="tr-TR" sz="2400" b="0" kern="1200" dirty="0">
                        <a:solidFill>
                          <a:schemeClr val="lt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1485900" algn="l"/>
                        </a:tabLst>
                      </a:pPr>
                      <a:r>
                        <a:rPr lang="tr-TR" sz="2400" kern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%65 (% 53)</a:t>
                      </a:r>
                      <a:endParaRPr lang="tr-TR" sz="2400" b="0" kern="1200" dirty="0">
                        <a:solidFill>
                          <a:schemeClr val="lt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793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1485900" algn="l"/>
                        </a:tabLst>
                      </a:pPr>
                      <a:r>
                        <a:rPr lang="tr-TR" sz="2400" kern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25-35 gün</a:t>
                      </a:r>
                      <a:endParaRPr lang="tr-TR" sz="2400" b="0" kern="1200">
                        <a:solidFill>
                          <a:schemeClr val="lt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1485900" algn="l"/>
                        </a:tabLst>
                      </a:pPr>
                      <a:r>
                        <a:rPr lang="tr-TR" sz="2400" kern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 15</a:t>
                      </a:r>
                      <a:endParaRPr lang="tr-TR" sz="2400" b="0" kern="1200" dirty="0">
                        <a:solidFill>
                          <a:schemeClr val="lt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793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1485900" algn="l"/>
                        </a:tabLst>
                      </a:pPr>
                      <a:r>
                        <a:rPr lang="tr-TR" sz="2400" kern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36-48 gün</a:t>
                      </a:r>
                      <a:endParaRPr lang="tr-TR" sz="2400" b="0" kern="1200" dirty="0">
                        <a:solidFill>
                          <a:schemeClr val="lt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1485900" algn="l"/>
                        </a:tabLst>
                      </a:pPr>
                      <a:r>
                        <a:rPr lang="tr-TR" sz="2400" kern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 10</a:t>
                      </a:r>
                      <a:endParaRPr lang="tr-TR" sz="2400" b="0" kern="1200" dirty="0">
                        <a:solidFill>
                          <a:schemeClr val="lt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793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1485900" algn="l"/>
                        </a:tabLst>
                      </a:pPr>
                      <a:r>
                        <a:rPr lang="tr-TR" sz="2400" kern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&gt;48 gün</a:t>
                      </a:r>
                      <a:endParaRPr lang="tr-TR" sz="2400" b="0" kern="1200">
                        <a:solidFill>
                          <a:schemeClr val="lt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1485900" algn="l"/>
                        </a:tabLst>
                      </a:pPr>
                      <a:r>
                        <a:rPr lang="tr-TR" sz="2400" kern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 10</a:t>
                      </a:r>
                      <a:endParaRPr lang="tr-TR" sz="2400" b="0" kern="1200" dirty="0">
                        <a:solidFill>
                          <a:schemeClr val="lt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669E7718-1329-272E-CFBD-33D7E8E560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5D08190-4E1D-4258-A2F5-9BDE9A5F65DC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25558766"/>
      </p:ext>
    </p:extLst>
  </p:cSld>
  <p:clrMapOvr>
    <a:masterClrMapping/>
  </p:clrMapOvr>
  <p:transition spd="slow">
    <p:push dir="r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3 Slayt Numarası Yer Tutucusu">
            <a:extLst>
              <a:ext uri="{FF2B5EF4-FFF2-40B4-BE49-F238E27FC236}">
                <a16:creationId xmlns:a16="http://schemas.microsoft.com/office/drawing/2014/main" xmlns="" id="{4D1C70C4-5469-EAE4-AD5E-3921BB0A76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2F98267-9749-40B7-BF65-659E36091ABA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153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60771" name="4 Altbilgi Yer Tutucusu">
            <a:extLst>
              <a:ext uri="{FF2B5EF4-FFF2-40B4-BE49-F238E27FC236}">
                <a16:creationId xmlns:a16="http://schemas.microsoft.com/office/drawing/2014/main" xmlns="" id="{8483EA43-DB80-EC70-12BE-FE4B37930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86082" name="Rectangle 2">
            <a:extLst>
              <a:ext uri="{FF2B5EF4-FFF2-40B4-BE49-F238E27FC236}">
                <a16:creationId xmlns:a16="http://schemas.microsoft.com/office/drawing/2014/main" xmlns="" id="{203D3E1C-18B7-337D-664C-0CD22E85E5D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tespitinin önemi</a:t>
            </a:r>
          </a:p>
        </p:txBody>
      </p:sp>
      <p:graphicFrame>
        <p:nvGraphicFramePr>
          <p:cNvPr id="3" name="Tablo Yer Tutucusu 2">
            <a:extLst>
              <a:ext uri="{FF2B5EF4-FFF2-40B4-BE49-F238E27FC236}">
                <a16:creationId xmlns:a16="http://schemas.microsoft.com/office/drawing/2014/main" xmlns="" id="{1226CA74-3E5A-6175-AD98-28CDDF6F1181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2063750" y="2276476"/>
          <a:ext cx="8229600" cy="374491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4465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830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241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2800" b="1" u="none" dirty="0">
                          <a:effectLst/>
                        </a:rPr>
                        <a:t>Aralık</a:t>
                      </a:r>
                      <a:endParaRPr lang="tr-TR" sz="2800" b="1" u="none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2800" b="1" u="none" dirty="0">
                          <a:effectLst/>
                        </a:rPr>
                        <a:t>Yorum</a:t>
                      </a:r>
                      <a:endParaRPr lang="tr-TR" sz="2800" b="1" u="none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41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2400" b="0" dirty="0">
                          <a:effectLst/>
                        </a:rPr>
                        <a:t>&gt;%71 </a:t>
                      </a:r>
                      <a:endParaRPr lang="tr-TR" sz="2400" b="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2400" b="0">
                          <a:effectLst/>
                        </a:rPr>
                        <a:t>Çok iyi/mükemmel</a:t>
                      </a:r>
                      <a:endParaRPr lang="tr-TR" sz="2400" b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41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2400" b="0">
                          <a:effectLst/>
                        </a:rPr>
                        <a:t>%61 – 70 </a:t>
                      </a:r>
                      <a:endParaRPr lang="tr-TR" sz="2400" b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2400" b="0">
                          <a:effectLst/>
                        </a:rPr>
                        <a:t>Yeterli etkinlikte</a:t>
                      </a:r>
                      <a:endParaRPr lang="tr-TR" sz="2400" b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41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2400" b="0">
                          <a:effectLst/>
                        </a:rPr>
                        <a:t>%51 – 60 </a:t>
                      </a:r>
                      <a:endParaRPr lang="tr-TR" sz="2400" b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2400" b="0">
                          <a:effectLst/>
                        </a:rPr>
                        <a:t>Hafif problem</a:t>
                      </a:r>
                      <a:endParaRPr lang="tr-TR" sz="2400" b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241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2400" b="0">
                          <a:effectLst/>
                        </a:rPr>
                        <a:t>%41 – 50 </a:t>
                      </a:r>
                      <a:endParaRPr lang="tr-TR" sz="2400" b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2400" b="0" dirty="0">
                          <a:effectLst/>
                        </a:rPr>
                        <a:t>Orta derecede problem</a:t>
                      </a:r>
                      <a:endParaRPr lang="tr-TR" sz="2400" b="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241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2400" b="0">
                          <a:effectLst/>
                        </a:rPr>
                        <a:t>&lt;%40 </a:t>
                      </a:r>
                      <a:endParaRPr lang="tr-TR" sz="2400" b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2400" b="0" dirty="0">
                          <a:effectLst/>
                        </a:rPr>
                        <a:t>Ciddi problem</a:t>
                      </a:r>
                      <a:endParaRPr lang="tr-TR" sz="2400" b="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60796" name="Rectangle 125">
            <a:extLst>
              <a:ext uri="{FF2B5EF4-FFF2-40B4-BE49-F238E27FC236}">
                <a16:creationId xmlns:a16="http://schemas.microsoft.com/office/drawing/2014/main" xmlns="" id="{1ED67725-D533-A0B5-4709-806ADED0B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1538289"/>
            <a:ext cx="82073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tr-TR" altLang="tr-TR" sz="2800"/>
              <a:t>Östrüs tespit etkinliğinin yorumu</a:t>
            </a:r>
            <a:endParaRPr lang="tr-TR" altLang="tr-TR" sz="2400" i="1"/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DAF14132-0E7D-6BB8-90B5-DB31CE2CC7D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A5EF6D2-609B-4030-8302-1405C481823B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80294238"/>
      </p:ext>
    </p:extLst>
  </p:cSld>
  <p:clrMapOvr>
    <a:masterClrMapping/>
  </p:clrMapOvr>
  <p:transition spd="slow">
    <p:push dir="r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3 Slayt Numarası Yer Tutucusu">
            <a:extLst>
              <a:ext uri="{FF2B5EF4-FFF2-40B4-BE49-F238E27FC236}">
                <a16:creationId xmlns:a16="http://schemas.microsoft.com/office/drawing/2014/main" xmlns="" id="{5653052D-8DE1-C606-5946-067884EC62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66191AC-3F1B-4326-A57D-7D962E2565A1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154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61795" name="4 Altbilgi Yer Tutucusu">
            <a:extLst>
              <a:ext uri="{FF2B5EF4-FFF2-40B4-BE49-F238E27FC236}">
                <a16:creationId xmlns:a16="http://schemas.microsoft.com/office/drawing/2014/main" xmlns="" id="{7D68C742-101B-870D-D620-90A56AD01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80962" name="Rectangle 2">
            <a:extLst>
              <a:ext uri="{FF2B5EF4-FFF2-40B4-BE49-F238E27FC236}">
                <a16:creationId xmlns:a16="http://schemas.microsoft.com/office/drawing/2014/main" xmlns="" id="{00DFBF58-1D39-9617-A878-2282FFC3555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4000" dirty="0" err="1">
                <a:solidFill>
                  <a:schemeClr val="tx1"/>
                </a:solidFill>
              </a:rPr>
              <a:t>Östrüs</a:t>
            </a:r>
            <a:r>
              <a:rPr lang="tr-TR" sz="4000" dirty="0">
                <a:solidFill>
                  <a:schemeClr val="tx1"/>
                </a:solidFill>
              </a:rPr>
              <a:t> tespitinin önemi</a:t>
            </a:r>
          </a:p>
        </p:txBody>
      </p:sp>
      <p:sp>
        <p:nvSpPr>
          <p:cNvPr id="161797" name="Rectangle 3">
            <a:extLst>
              <a:ext uri="{FF2B5EF4-FFF2-40B4-BE49-F238E27FC236}">
                <a16:creationId xmlns:a16="http://schemas.microsoft.com/office/drawing/2014/main" xmlns="" id="{A6AE184F-B098-D848-FCFC-7C7AB4419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" y="1700213"/>
            <a:ext cx="11391491" cy="35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tr-TR" altLang="tr-TR" sz="2800" dirty="0"/>
              <a:t>İyi bir </a:t>
            </a:r>
            <a:r>
              <a:rPr lang="tr-TR" altLang="tr-TR" sz="2800" dirty="0" err="1"/>
              <a:t>östrüs</a:t>
            </a:r>
            <a:r>
              <a:rPr lang="tr-TR" altLang="tr-TR" sz="2800" dirty="0"/>
              <a:t> tespiti yapılan sürülerde aralığın en az %45’i 18-24 güne yayılmalıdır. 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tr-TR" altLang="tr-TR" sz="2800" dirty="0"/>
              <a:t>Eğer 36-48 günlük aralığa yayılım oranı yüksek ve 18-24 günlük aralığa yayılım oranı düşükse bu dağılım </a:t>
            </a:r>
            <a:r>
              <a:rPr lang="tr-TR" altLang="tr-TR" sz="2800" dirty="0" err="1"/>
              <a:t>östrüs</a:t>
            </a:r>
            <a:r>
              <a:rPr lang="tr-TR" altLang="tr-TR" sz="2800" dirty="0"/>
              <a:t> tespit oranının çok düşük olduğunu ifade eder. 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tr-TR" altLang="tr-TR" sz="2800" dirty="0"/>
              <a:t>2-17 günlük ve 25-35 günlük aralıklara yayılım oranlarının yüksek olması </a:t>
            </a:r>
            <a:r>
              <a:rPr lang="tr-TR" altLang="tr-TR" sz="2800" dirty="0" err="1"/>
              <a:t>östrüslerin</a:t>
            </a:r>
            <a:r>
              <a:rPr lang="tr-TR" altLang="tr-TR" sz="2800" dirty="0"/>
              <a:t> yanlış tespit edildiğini ifade eder. 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12C99AAE-A85D-FDEA-E3BA-BFE2076469D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5ECF8C6-C8A8-4F4F-9DBA-56E751B3DAE0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15426605"/>
      </p:ext>
    </p:extLst>
  </p:cSld>
  <p:clrMapOvr>
    <a:masterClrMapping/>
  </p:clrMapOvr>
  <p:transition spd="slow">
    <p:push dir="r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3 Slayt Numarası Yer Tutucusu">
            <a:extLst>
              <a:ext uri="{FF2B5EF4-FFF2-40B4-BE49-F238E27FC236}">
                <a16:creationId xmlns:a16="http://schemas.microsoft.com/office/drawing/2014/main" xmlns="" id="{86601EA2-E034-AEB6-F353-211A7CEDE1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67D6ED2-AD80-45BC-B0D9-F80A5EB142D3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155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62819" name="4 Altbilgi Yer Tutucusu">
            <a:extLst>
              <a:ext uri="{FF2B5EF4-FFF2-40B4-BE49-F238E27FC236}">
                <a16:creationId xmlns:a16="http://schemas.microsoft.com/office/drawing/2014/main" xmlns="" id="{E2475E8C-6509-8461-E07A-99D0B0445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88130" name="Rectangle 2">
            <a:extLst>
              <a:ext uri="{FF2B5EF4-FFF2-40B4-BE49-F238E27FC236}">
                <a16:creationId xmlns:a16="http://schemas.microsoft.com/office/drawing/2014/main" xmlns="" id="{632D36DF-06A7-FF43-AF52-BDA19ADD70E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4000" dirty="0" err="1">
                <a:solidFill>
                  <a:schemeClr val="tx1"/>
                </a:solidFill>
              </a:rPr>
              <a:t>Östrüs</a:t>
            </a:r>
            <a:r>
              <a:rPr lang="tr-TR" sz="4000" dirty="0">
                <a:solidFill>
                  <a:schemeClr val="tx1"/>
                </a:solidFill>
              </a:rPr>
              <a:t> tespitinin önemi</a:t>
            </a:r>
          </a:p>
        </p:txBody>
      </p:sp>
      <p:sp>
        <p:nvSpPr>
          <p:cNvPr id="162821" name="Rectangle 3">
            <a:extLst>
              <a:ext uri="{FF2B5EF4-FFF2-40B4-BE49-F238E27FC236}">
                <a16:creationId xmlns:a16="http://schemas.microsoft.com/office/drawing/2014/main" xmlns="" id="{81FEC059-8004-38FB-D427-C232ACB55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" y="1700213"/>
            <a:ext cx="11330531" cy="247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tr-TR" altLang="tr-TR" sz="2800" dirty="0"/>
              <a:t>25-35 gün, 36-48 gün ve &gt;48 günlük aralıklara dağılım oranı yüksek ise geç embriyonik ölüm veya erken fötal ölüm problemi olduğunu akla getirmelidir. 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tr-TR" altLang="tr-TR" sz="2800" dirty="0"/>
              <a:t>Ancak bu bulgular bütün fertilite değerlendirmelerinde olduğu gibi diğer parametrelerle birlikte değerlendirilmelidir.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49276C56-ADC2-FC11-6250-C9A23CB5F3D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5EF80A1-C65A-4F58-B724-01E40E63D604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80254565"/>
      </p:ext>
    </p:extLst>
  </p:cSld>
  <p:clrMapOvr>
    <a:masterClrMapping/>
  </p:clrMapOvr>
  <p:transition spd="slow">
    <p:push dir="r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3 Slayt Numarası Yer Tutucusu">
            <a:extLst>
              <a:ext uri="{FF2B5EF4-FFF2-40B4-BE49-F238E27FC236}">
                <a16:creationId xmlns:a16="http://schemas.microsoft.com/office/drawing/2014/main" xmlns="" id="{66FF733C-5345-5CE5-0EE5-4148E53142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2641A70-BB2E-45CF-836A-BC36EF76C37A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156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63843" name="4 Altbilgi Yer Tutucusu">
            <a:extLst>
              <a:ext uri="{FF2B5EF4-FFF2-40B4-BE49-F238E27FC236}">
                <a16:creationId xmlns:a16="http://schemas.microsoft.com/office/drawing/2014/main" xmlns="" id="{1A079A69-C533-946C-58E1-7302EA683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9938" name="Rectangle 2">
            <a:extLst>
              <a:ext uri="{FF2B5EF4-FFF2-40B4-BE49-F238E27FC236}">
                <a16:creationId xmlns:a16="http://schemas.microsoft.com/office/drawing/2014/main" xmlns="" id="{B619AC4D-94A0-47A8-28CC-00ABCC859BA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tespitinin önemi</a:t>
            </a:r>
          </a:p>
        </p:txBody>
      </p:sp>
      <p:graphicFrame>
        <p:nvGraphicFramePr>
          <p:cNvPr id="163845" name="Nesne 1">
            <a:extLst>
              <a:ext uri="{FF2B5EF4-FFF2-40B4-BE49-F238E27FC236}">
                <a16:creationId xmlns:a16="http://schemas.microsoft.com/office/drawing/2014/main" xmlns="" id="{93F24892-E339-0AD0-9226-F8AAABEDE3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24113" y="1844675"/>
          <a:ext cx="5975350" cy="420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Bit Eşlem Resmi" r:id="rId3" imgW="6211167" imgH="4352381" progId="PBrush">
                  <p:embed/>
                </p:oleObj>
              </mc:Choice>
              <mc:Fallback>
                <p:oleObj name="Bit Eşlem Resmi" r:id="rId3" imgW="6211167" imgH="4352381" progId="PBrush">
                  <p:embed/>
                  <p:pic>
                    <p:nvPicPr>
                      <p:cNvPr id="163845" name="Nesne 1">
                        <a:extLst>
                          <a:ext uri="{FF2B5EF4-FFF2-40B4-BE49-F238E27FC236}">
                            <a16:creationId xmlns:a16="http://schemas.microsoft.com/office/drawing/2014/main" xmlns="" id="{93F24892-E339-0AD0-9226-F8AAABEDE3B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4113" y="1844675"/>
                        <a:ext cx="5975350" cy="420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71F57745-CD7E-2222-2EC5-89ABD33AA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1268413"/>
            <a:ext cx="764698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tr-TR" altLang="tr-TR" sz="2400" kern="0" dirty="0">
                <a:cs typeface="Tahoma" pitchFamily="34" charset="0"/>
              </a:rPr>
              <a:t>Süt verimi ile kızgınlık süresi arasındaki ilişki</a:t>
            </a:r>
          </a:p>
        </p:txBody>
      </p:sp>
      <p:sp>
        <p:nvSpPr>
          <p:cNvPr id="163847" name="Rectangle 3">
            <a:extLst>
              <a:ext uri="{FF2B5EF4-FFF2-40B4-BE49-F238E27FC236}">
                <a16:creationId xmlns:a16="http://schemas.microsoft.com/office/drawing/2014/main" xmlns="" id="{4E5D53F2-4377-6EE9-EB17-208F00428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8503" y="6048374"/>
            <a:ext cx="263869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None/>
            </a:pPr>
            <a:r>
              <a:rPr lang="tr-TR" altLang="tr-TR" sz="1600" i="1" dirty="0">
                <a:solidFill>
                  <a:srgbClr val="FFC000"/>
                </a:solidFill>
                <a:cs typeface="Tahoma" panose="020B0604030504040204" pitchFamily="34" charset="0"/>
              </a:rPr>
              <a:t>(</a:t>
            </a:r>
            <a:r>
              <a:rPr lang="tr-TR" altLang="tr-TR" sz="1600" i="1" dirty="0" err="1">
                <a:solidFill>
                  <a:srgbClr val="FFC000"/>
                </a:solidFill>
                <a:cs typeface="Tahoma" panose="020B0604030504040204" pitchFamily="34" charset="0"/>
              </a:rPr>
              <a:t>Wiltbank</a:t>
            </a:r>
            <a:r>
              <a:rPr lang="tr-TR" altLang="tr-TR" sz="1600" i="1" dirty="0">
                <a:solidFill>
                  <a:srgbClr val="FFC000"/>
                </a:solidFill>
                <a:cs typeface="Tahoma" panose="020B0604030504040204" pitchFamily="34" charset="0"/>
              </a:rPr>
              <a:t> et </a:t>
            </a:r>
            <a:r>
              <a:rPr lang="tr-TR" altLang="tr-TR" sz="1600" i="1" dirty="0" err="1">
                <a:solidFill>
                  <a:srgbClr val="FFC000"/>
                </a:solidFill>
                <a:cs typeface="Tahoma" panose="020B0604030504040204" pitchFamily="34" charset="0"/>
              </a:rPr>
              <a:t>all</a:t>
            </a:r>
            <a:r>
              <a:rPr lang="tr-TR" altLang="tr-TR" sz="1600" i="1" dirty="0">
                <a:solidFill>
                  <a:srgbClr val="FFC000"/>
                </a:solidFill>
                <a:cs typeface="Tahoma" panose="020B0604030504040204" pitchFamily="34" charset="0"/>
              </a:rPr>
              <a:t> 2007)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756510ED-11DB-08FE-CFCF-0FCCF1D3837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E816705-F044-44EF-8243-FB212FC0FF93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17704584"/>
      </p:ext>
    </p:extLst>
  </p:cSld>
  <p:clrMapOvr>
    <a:masterClrMapping/>
  </p:clrMapOvr>
  <p:transition spd="slow">
    <p:push dir="r"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3 Slayt Numarası Yer Tutucusu">
            <a:extLst>
              <a:ext uri="{FF2B5EF4-FFF2-40B4-BE49-F238E27FC236}">
                <a16:creationId xmlns:a16="http://schemas.microsoft.com/office/drawing/2014/main" xmlns="" id="{B64B02BA-3FEB-7514-C860-3C747FCBEC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4EADA4F-366D-4C09-A670-7D4E0E67C17E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157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64867" name="4 Altbilgi Yer Tutucusu">
            <a:extLst>
              <a:ext uri="{FF2B5EF4-FFF2-40B4-BE49-F238E27FC236}">
                <a16:creationId xmlns:a16="http://schemas.microsoft.com/office/drawing/2014/main" xmlns="" id="{77AE3C94-0698-BBD7-3B52-74351731F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9938" name="Rectangle 2">
            <a:extLst>
              <a:ext uri="{FF2B5EF4-FFF2-40B4-BE49-F238E27FC236}">
                <a16:creationId xmlns:a16="http://schemas.microsoft.com/office/drawing/2014/main" xmlns="" id="{DFC4A52D-10BB-1E19-E45B-E4BE52B6430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tespitinin önemi</a:t>
            </a:r>
          </a:p>
        </p:txBody>
      </p:sp>
      <p:graphicFrame>
        <p:nvGraphicFramePr>
          <p:cNvPr id="164869" name="Nesne 2">
            <a:extLst>
              <a:ext uri="{FF2B5EF4-FFF2-40B4-BE49-F238E27FC236}">
                <a16:creationId xmlns:a16="http://schemas.microsoft.com/office/drawing/2014/main" xmlns="" id="{6DF012C8-2658-99F5-7CB6-2D24BE3AEC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63751" y="1844676"/>
          <a:ext cx="6162675" cy="396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Bit Eşlem Resmi" r:id="rId3" imgW="6447619" imgH="4153480" progId="PBrush">
                  <p:embed/>
                </p:oleObj>
              </mc:Choice>
              <mc:Fallback>
                <p:oleObj name="Bit Eşlem Resmi" r:id="rId3" imgW="6447619" imgH="4153480" progId="PBrush">
                  <p:embed/>
                  <p:pic>
                    <p:nvPicPr>
                      <p:cNvPr id="164869" name="Nesne 2">
                        <a:extLst>
                          <a:ext uri="{FF2B5EF4-FFF2-40B4-BE49-F238E27FC236}">
                            <a16:creationId xmlns:a16="http://schemas.microsoft.com/office/drawing/2014/main" xmlns="" id="{6DF012C8-2658-99F5-7CB6-2D24BE3AEC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1" y="1844676"/>
                        <a:ext cx="6162675" cy="3960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094A0F36-12E6-18AB-EF73-D10E51C0A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1268413"/>
            <a:ext cx="764698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tr-TR" altLang="tr-TR" sz="2400" kern="0" dirty="0">
                <a:cs typeface="Tahoma" pitchFamily="34" charset="0"/>
              </a:rPr>
              <a:t>Süt verimi ile ikizlik arasındaki ilişki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210E0513-7B32-1ECB-48BF-5C874497271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5E29C7A-2BC4-4048-AEF4-4992FD235533}" type="datetime4">
              <a:rPr lang="tr-TR" smtClean="0"/>
              <a:t>4 Mart 2024</a:t>
            </a:fld>
            <a:endParaRPr lang="tr-TR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87BAB28A-0BBD-86E9-604E-1F8F29DD5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8503" y="6048374"/>
            <a:ext cx="263869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None/>
            </a:pPr>
            <a:r>
              <a:rPr lang="tr-TR" altLang="tr-TR" sz="1600" i="1" dirty="0">
                <a:solidFill>
                  <a:srgbClr val="FFC000"/>
                </a:solidFill>
                <a:cs typeface="Tahoma" panose="020B0604030504040204" pitchFamily="34" charset="0"/>
              </a:rPr>
              <a:t>(</a:t>
            </a:r>
            <a:r>
              <a:rPr lang="tr-TR" altLang="tr-TR" sz="1600" i="1" dirty="0" err="1">
                <a:solidFill>
                  <a:srgbClr val="FFC000"/>
                </a:solidFill>
                <a:cs typeface="Tahoma" panose="020B0604030504040204" pitchFamily="34" charset="0"/>
              </a:rPr>
              <a:t>Wiltbank</a:t>
            </a:r>
            <a:r>
              <a:rPr lang="tr-TR" altLang="tr-TR" sz="1600" i="1" dirty="0">
                <a:solidFill>
                  <a:srgbClr val="FFC000"/>
                </a:solidFill>
                <a:cs typeface="Tahoma" panose="020B0604030504040204" pitchFamily="34" charset="0"/>
              </a:rPr>
              <a:t> et </a:t>
            </a:r>
            <a:r>
              <a:rPr lang="tr-TR" altLang="tr-TR" sz="1600" i="1" dirty="0" err="1">
                <a:solidFill>
                  <a:srgbClr val="FFC000"/>
                </a:solidFill>
                <a:cs typeface="Tahoma" panose="020B0604030504040204" pitchFamily="34" charset="0"/>
              </a:rPr>
              <a:t>all</a:t>
            </a:r>
            <a:r>
              <a:rPr lang="tr-TR" altLang="tr-TR" sz="1600" i="1" dirty="0">
                <a:solidFill>
                  <a:srgbClr val="FFC000"/>
                </a:solidFill>
                <a:cs typeface="Tahoma" panose="020B0604030504040204" pitchFamily="34" charset="0"/>
              </a:rPr>
              <a:t> 2007)</a:t>
            </a:r>
          </a:p>
        </p:txBody>
      </p:sp>
    </p:spTree>
    <p:extLst>
      <p:ext uri="{BB962C8B-B14F-4D97-AF65-F5344CB8AC3E}">
        <p14:creationId xmlns:p14="http://schemas.microsoft.com/office/powerpoint/2010/main" val="1883830246"/>
      </p:ext>
    </p:extLst>
  </p:cSld>
  <p:clrMapOvr>
    <a:masterClrMapping/>
  </p:clrMapOvr>
  <p:transition spd="slow">
    <p:push dir="r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3 Slayt Numarası Yer Tutucusu">
            <a:extLst>
              <a:ext uri="{FF2B5EF4-FFF2-40B4-BE49-F238E27FC236}">
                <a16:creationId xmlns:a16="http://schemas.microsoft.com/office/drawing/2014/main" xmlns="" id="{B8E01FFA-DB67-7C97-4D2D-053E3D2F14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B89C883-8892-439A-B113-207EBA9CDDB0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158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65891" name="4 Altbilgi Yer Tutucusu">
            <a:extLst>
              <a:ext uri="{FF2B5EF4-FFF2-40B4-BE49-F238E27FC236}">
                <a16:creationId xmlns:a16="http://schemas.microsoft.com/office/drawing/2014/main" xmlns="" id="{D55FE844-72A0-CE6A-482E-B582FF6E8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9938" name="Rectangle 2">
            <a:extLst>
              <a:ext uri="{FF2B5EF4-FFF2-40B4-BE49-F238E27FC236}">
                <a16:creationId xmlns:a16="http://schemas.microsoft.com/office/drawing/2014/main" xmlns="" id="{0B0D5FCB-2EFC-741A-203F-CC51549EA4D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tespitinin önemi</a:t>
            </a:r>
          </a:p>
        </p:txBody>
      </p:sp>
      <p:pic>
        <p:nvPicPr>
          <p:cNvPr id="165893" name="Picture 2">
            <a:extLst>
              <a:ext uri="{FF2B5EF4-FFF2-40B4-BE49-F238E27FC236}">
                <a16:creationId xmlns:a16="http://schemas.microsoft.com/office/drawing/2014/main" xmlns="" id="{409E5B30-B82E-84D3-4A56-6FE7AC6FE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844675"/>
            <a:ext cx="6646862" cy="391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4E7EB460-5D8C-6BF7-6071-E3B32B44F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1268413"/>
            <a:ext cx="764698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tr-TR" altLang="tr-TR" sz="2400" kern="0" dirty="0">
                <a:cs typeface="Tahoma" pitchFamily="34" charset="0"/>
              </a:rPr>
              <a:t>Süt verimi ile </a:t>
            </a:r>
            <a:r>
              <a:rPr lang="tr-TR" altLang="tr-TR" sz="2400" kern="0" dirty="0" err="1">
                <a:cs typeface="Tahoma" pitchFamily="34" charset="0"/>
              </a:rPr>
              <a:t>anovulasyon</a:t>
            </a:r>
            <a:r>
              <a:rPr lang="tr-TR" altLang="tr-TR" sz="2400" kern="0" dirty="0">
                <a:cs typeface="Tahoma" pitchFamily="34" charset="0"/>
              </a:rPr>
              <a:t> arasındaki ilişki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9003A7E3-C444-1788-9575-17F25636CA4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F2D78F-BF1C-4095-94DD-E7EC71324D6E}" type="datetime4">
              <a:rPr lang="tr-TR" smtClean="0"/>
              <a:t>4 Mart 2024</a:t>
            </a:fld>
            <a:endParaRPr lang="tr-TR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3EED15C0-3CF1-CBEF-B4B8-228FE2BF0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8503" y="6048374"/>
            <a:ext cx="263869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None/>
            </a:pPr>
            <a:r>
              <a:rPr lang="tr-TR" altLang="tr-TR" sz="1600" i="1" dirty="0">
                <a:solidFill>
                  <a:srgbClr val="FFC000"/>
                </a:solidFill>
                <a:cs typeface="Tahoma" panose="020B0604030504040204" pitchFamily="34" charset="0"/>
              </a:rPr>
              <a:t>(</a:t>
            </a:r>
            <a:r>
              <a:rPr lang="tr-TR" altLang="tr-TR" sz="1600" i="1" dirty="0" err="1">
                <a:solidFill>
                  <a:srgbClr val="FFC000"/>
                </a:solidFill>
                <a:cs typeface="Tahoma" panose="020B0604030504040204" pitchFamily="34" charset="0"/>
              </a:rPr>
              <a:t>Wiltbank</a:t>
            </a:r>
            <a:r>
              <a:rPr lang="tr-TR" altLang="tr-TR" sz="1600" i="1" dirty="0">
                <a:solidFill>
                  <a:srgbClr val="FFC000"/>
                </a:solidFill>
                <a:cs typeface="Tahoma" panose="020B0604030504040204" pitchFamily="34" charset="0"/>
              </a:rPr>
              <a:t> et </a:t>
            </a:r>
            <a:r>
              <a:rPr lang="tr-TR" altLang="tr-TR" sz="1600" i="1" dirty="0" err="1">
                <a:solidFill>
                  <a:srgbClr val="FFC000"/>
                </a:solidFill>
                <a:cs typeface="Tahoma" panose="020B0604030504040204" pitchFamily="34" charset="0"/>
              </a:rPr>
              <a:t>all</a:t>
            </a:r>
            <a:r>
              <a:rPr lang="tr-TR" altLang="tr-TR" sz="1600" i="1" dirty="0">
                <a:solidFill>
                  <a:srgbClr val="FFC000"/>
                </a:solidFill>
                <a:cs typeface="Tahoma" panose="020B0604030504040204" pitchFamily="34" charset="0"/>
              </a:rPr>
              <a:t> 2007)</a:t>
            </a:r>
          </a:p>
        </p:txBody>
      </p:sp>
    </p:spTree>
    <p:extLst>
      <p:ext uri="{BB962C8B-B14F-4D97-AF65-F5344CB8AC3E}">
        <p14:creationId xmlns:p14="http://schemas.microsoft.com/office/powerpoint/2010/main" val="1054836716"/>
      </p:ext>
    </p:extLst>
  </p:cSld>
  <p:clrMapOvr>
    <a:masterClrMapping/>
  </p:clrMapOvr>
  <p:transition spd="slow">
    <p:push dir="r"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3 Slayt Numarası Yer Tutucusu">
            <a:extLst>
              <a:ext uri="{FF2B5EF4-FFF2-40B4-BE49-F238E27FC236}">
                <a16:creationId xmlns:a16="http://schemas.microsoft.com/office/drawing/2014/main" xmlns="" id="{F7778F04-2A8B-EC1D-B0B5-A9A4842950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58BC173-4508-424B-8223-D44287E37D5A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159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66915" name="4 Altbilgi Yer Tutucusu">
            <a:extLst>
              <a:ext uri="{FF2B5EF4-FFF2-40B4-BE49-F238E27FC236}">
                <a16:creationId xmlns:a16="http://schemas.microsoft.com/office/drawing/2014/main" xmlns="" id="{823F9795-CA99-B81E-9069-615B16A32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9938" name="Rectangle 2">
            <a:extLst>
              <a:ext uri="{FF2B5EF4-FFF2-40B4-BE49-F238E27FC236}">
                <a16:creationId xmlns:a16="http://schemas.microsoft.com/office/drawing/2014/main" xmlns="" id="{A51ED176-596A-BF46-71F8-834E5A89D47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tespitinin önemi</a:t>
            </a:r>
          </a:p>
        </p:txBody>
      </p:sp>
      <p:pic>
        <p:nvPicPr>
          <p:cNvPr id="166917" name="Picture 2">
            <a:extLst>
              <a:ext uri="{FF2B5EF4-FFF2-40B4-BE49-F238E27FC236}">
                <a16:creationId xmlns:a16="http://schemas.microsoft.com/office/drawing/2014/main" xmlns="" id="{D9DC8A76-CC25-684C-DE16-5BE3725D6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717676"/>
            <a:ext cx="6388100" cy="451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xmlns="" id="{C58C0EE1-1460-FDD6-26C2-8B757807D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1268413"/>
            <a:ext cx="82804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tr-TR" altLang="tr-TR" sz="2400" kern="0" dirty="0">
                <a:cs typeface="Tahoma" pitchFamily="34" charset="0"/>
              </a:rPr>
              <a:t>VKS ile </a:t>
            </a:r>
            <a:r>
              <a:rPr lang="tr-TR" altLang="tr-TR" sz="2400" kern="0" dirty="0" err="1">
                <a:cs typeface="Tahoma" pitchFamily="34" charset="0"/>
              </a:rPr>
              <a:t>anovulator</a:t>
            </a:r>
            <a:r>
              <a:rPr lang="tr-TR" altLang="tr-TR" sz="2400" kern="0" dirty="0">
                <a:cs typeface="Tahoma" pitchFamily="34" charset="0"/>
              </a:rPr>
              <a:t> ineklerin oranı  arasındaki ilişki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C01E245C-5C29-D101-222D-7E67CB4F0EC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F899F81-EBFB-4B7C-9E02-29A569CB1C03}" type="datetime4">
              <a:rPr lang="tr-TR" smtClean="0"/>
              <a:t>4 Mart 2024</a:t>
            </a:fld>
            <a:endParaRPr lang="tr-TR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3F2FFDFA-B47B-B937-6A4D-0B2349B24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8503" y="6048374"/>
            <a:ext cx="263869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None/>
            </a:pPr>
            <a:r>
              <a:rPr lang="tr-TR" altLang="tr-TR" sz="1600" i="1" dirty="0">
                <a:solidFill>
                  <a:srgbClr val="FFC000"/>
                </a:solidFill>
                <a:cs typeface="Tahoma" panose="020B0604030504040204" pitchFamily="34" charset="0"/>
              </a:rPr>
              <a:t>(</a:t>
            </a:r>
            <a:r>
              <a:rPr lang="tr-TR" altLang="tr-TR" sz="1600" i="1" dirty="0" err="1">
                <a:solidFill>
                  <a:srgbClr val="FFC000"/>
                </a:solidFill>
                <a:cs typeface="Tahoma" panose="020B0604030504040204" pitchFamily="34" charset="0"/>
              </a:rPr>
              <a:t>Wiltbank</a:t>
            </a:r>
            <a:r>
              <a:rPr lang="tr-TR" altLang="tr-TR" sz="1600" i="1" dirty="0">
                <a:solidFill>
                  <a:srgbClr val="FFC000"/>
                </a:solidFill>
                <a:cs typeface="Tahoma" panose="020B0604030504040204" pitchFamily="34" charset="0"/>
              </a:rPr>
              <a:t> et </a:t>
            </a:r>
            <a:r>
              <a:rPr lang="tr-TR" altLang="tr-TR" sz="1600" i="1" dirty="0" err="1">
                <a:solidFill>
                  <a:srgbClr val="FFC000"/>
                </a:solidFill>
                <a:cs typeface="Tahoma" panose="020B0604030504040204" pitchFamily="34" charset="0"/>
              </a:rPr>
              <a:t>all</a:t>
            </a:r>
            <a:r>
              <a:rPr lang="tr-TR" altLang="tr-TR" sz="1600" i="1" dirty="0">
                <a:solidFill>
                  <a:srgbClr val="FFC000"/>
                </a:solidFill>
                <a:cs typeface="Tahoma" panose="020B0604030504040204" pitchFamily="34" charset="0"/>
              </a:rPr>
              <a:t> 2007)</a:t>
            </a:r>
          </a:p>
        </p:txBody>
      </p:sp>
    </p:spTree>
    <p:extLst>
      <p:ext uri="{BB962C8B-B14F-4D97-AF65-F5344CB8AC3E}">
        <p14:creationId xmlns:p14="http://schemas.microsoft.com/office/powerpoint/2010/main" val="3025503002"/>
      </p:ext>
    </p:extLst>
  </p:cSld>
  <p:clrMapOvr>
    <a:masterClrMapping/>
  </p:clrMapOvr>
  <p:transition spd="slow"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4 Slayt Numarası Yer Tutucusu">
            <a:extLst>
              <a:ext uri="{FF2B5EF4-FFF2-40B4-BE49-F238E27FC236}">
                <a16:creationId xmlns:a16="http://schemas.microsoft.com/office/drawing/2014/main" xmlns="" id="{F49BDA2C-C4FA-028A-F0DC-B3DCDDE0E9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9146DC0-95E3-47F3-A9CD-DB309711B5DC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4339" name="5 Altbilgi Yer Tutucusu">
            <a:extLst>
              <a:ext uri="{FF2B5EF4-FFF2-40B4-BE49-F238E27FC236}">
                <a16:creationId xmlns:a16="http://schemas.microsoft.com/office/drawing/2014/main" xmlns="" id="{A4339F86-6B2A-DD86-1D90-04E3D026C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598018" name="Rectangle 2">
            <a:extLst>
              <a:ext uri="{FF2B5EF4-FFF2-40B4-BE49-F238E27FC236}">
                <a16:creationId xmlns:a16="http://schemas.microsoft.com/office/drawing/2014/main" xmlns="" id="{B95185A0-63D0-7476-8B0D-5C2BBA2349F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22217" y="274639"/>
            <a:ext cx="9888583" cy="63105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Pubertas</a:t>
            </a:r>
            <a:r>
              <a:rPr lang="tr-TR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598019" name="Rectangle 3">
            <a:extLst>
              <a:ext uri="{FF2B5EF4-FFF2-40B4-BE49-F238E27FC236}">
                <a16:creationId xmlns:a16="http://schemas.microsoft.com/office/drawing/2014/main" xmlns="" id="{75300C2A-1FE7-0FFB-737D-A5B79F9BA9C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84130" y="1288869"/>
            <a:ext cx="11485653" cy="4732519"/>
          </a:xfrm>
        </p:spPr>
        <p:txBody>
          <a:bodyPr anchor="t">
            <a:normAutofit/>
          </a:bodyPr>
          <a:lstStyle/>
          <a:p>
            <a:pPr marL="360000" indent="-360000" eaLnBrk="1" hangingPunct="1">
              <a:spcBef>
                <a:spcPts val="600"/>
              </a:spcBef>
              <a:buFont typeface="Wingdings" panose="05000000000000000000" pitchFamily="2" charset="2"/>
              <a:buNone/>
              <a:defRPr/>
            </a:pPr>
            <a:r>
              <a:rPr lang="tr-TR" b="1" dirty="0" err="1">
                <a:effectLst/>
              </a:rPr>
              <a:t>Pubertas</a:t>
            </a:r>
            <a:endParaRPr lang="tr-TR" dirty="0">
              <a:effectLst/>
            </a:endParaRPr>
          </a:p>
          <a:p>
            <a:pPr>
              <a:defRPr/>
            </a:pPr>
            <a:r>
              <a:rPr lang="tr-TR" sz="2800" dirty="0">
                <a:effectLst/>
              </a:rPr>
              <a:t>Dişilerde </a:t>
            </a:r>
            <a:r>
              <a:rPr lang="tr-TR" sz="2800" dirty="0" err="1">
                <a:effectLst/>
              </a:rPr>
              <a:t>pubertas</a:t>
            </a:r>
            <a:r>
              <a:rPr lang="tr-TR" sz="2800" dirty="0">
                <a:effectLst/>
              </a:rPr>
              <a:t>, </a:t>
            </a:r>
            <a:r>
              <a:rPr lang="tr-TR" sz="2800" dirty="0" err="1">
                <a:effectLst/>
              </a:rPr>
              <a:t>hipotalamus</a:t>
            </a:r>
            <a:r>
              <a:rPr lang="tr-TR" sz="2800" dirty="0">
                <a:effectLst/>
              </a:rPr>
              <a:t>, hipofiz ve </a:t>
            </a:r>
            <a:r>
              <a:rPr lang="tr-TR" sz="2800" dirty="0" err="1">
                <a:effectLst/>
              </a:rPr>
              <a:t>ovaryum</a:t>
            </a:r>
            <a:r>
              <a:rPr lang="tr-TR" sz="2800" dirty="0">
                <a:effectLst/>
              </a:rPr>
              <a:t> tarafından salgılanan hormon­lar tarafından kontrol edilir. </a:t>
            </a:r>
          </a:p>
          <a:p>
            <a:pPr>
              <a:defRPr/>
            </a:pPr>
            <a:r>
              <a:rPr lang="tr-TR" sz="2800" dirty="0">
                <a:effectLst/>
              </a:rPr>
              <a:t>Dişi buzağıda iki haftalıkken hormonların kontrolüyle </a:t>
            </a:r>
            <a:r>
              <a:rPr lang="tr-TR" sz="2800" dirty="0" err="1">
                <a:effectLst/>
              </a:rPr>
              <a:t>folliküler</a:t>
            </a:r>
            <a:r>
              <a:rPr lang="tr-TR" sz="2800" dirty="0">
                <a:effectLst/>
              </a:rPr>
              <a:t> gelişmeler başlar. </a:t>
            </a:r>
          </a:p>
          <a:p>
            <a:pPr>
              <a:defRPr/>
            </a:pPr>
            <a:r>
              <a:rPr lang="tr-TR" sz="2800" dirty="0" err="1">
                <a:effectLst/>
              </a:rPr>
              <a:t>Folliküler</a:t>
            </a:r>
            <a:r>
              <a:rPr lang="tr-TR" sz="2800" dirty="0">
                <a:effectLst/>
              </a:rPr>
              <a:t> gelişmeler, </a:t>
            </a:r>
            <a:r>
              <a:rPr lang="tr-TR" sz="2800" dirty="0" err="1">
                <a:effectLst/>
              </a:rPr>
              <a:t>pu­bertas</a:t>
            </a:r>
            <a:r>
              <a:rPr lang="tr-TR" sz="2800" dirty="0">
                <a:effectLst/>
              </a:rPr>
              <a:t> öncesi süreçte artarak devam eder ve nihayet </a:t>
            </a:r>
            <a:r>
              <a:rPr lang="tr-TR" sz="2800" dirty="0" err="1">
                <a:effectLst/>
              </a:rPr>
              <a:t>ovulasyonlu</a:t>
            </a:r>
            <a:r>
              <a:rPr lang="tr-TR" sz="2800" dirty="0">
                <a:effectLst/>
              </a:rPr>
              <a:t> kızgınlıkla </a:t>
            </a:r>
            <a:r>
              <a:rPr lang="tr-TR" sz="2800" dirty="0" err="1">
                <a:effectLst/>
              </a:rPr>
              <a:t>pu­bertas</a:t>
            </a:r>
            <a:r>
              <a:rPr lang="tr-TR" sz="2800" dirty="0">
                <a:effectLst/>
              </a:rPr>
              <a:t> başlar</a:t>
            </a:r>
            <a:r>
              <a:rPr lang="tr-TR" dirty="0">
                <a:effectLst/>
              </a:rPr>
              <a:t>. 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982D5059-9DFD-5DF5-C52D-3E08E961609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F5A5FBF-77D1-4A0F-9981-1F3EB44BADD4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1383447"/>
      </p:ext>
    </p:extLst>
  </p:cSld>
  <p:clrMapOvr>
    <a:masterClrMapping/>
  </p:clrMapOvr>
  <p:transition spd="slow">
    <p:push dir="r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3 Slayt Numarası Yer Tutucusu">
            <a:extLst>
              <a:ext uri="{FF2B5EF4-FFF2-40B4-BE49-F238E27FC236}">
                <a16:creationId xmlns:a16="http://schemas.microsoft.com/office/drawing/2014/main" xmlns="" id="{FDA01F82-9E54-B4A3-941C-834382DE77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4861AB0-73BB-4F54-B8F7-EFE0CDF95E85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160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67939" name="4 Altbilgi Yer Tutucusu">
            <a:extLst>
              <a:ext uri="{FF2B5EF4-FFF2-40B4-BE49-F238E27FC236}">
                <a16:creationId xmlns:a16="http://schemas.microsoft.com/office/drawing/2014/main" xmlns="" id="{9314C936-70B0-A1D2-9831-DB2F4858F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9938" name="Rectangle 2">
            <a:extLst>
              <a:ext uri="{FF2B5EF4-FFF2-40B4-BE49-F238E27FC236}">
                <a16:creationId xmlns:a16="http://schemas.microsoft.com/office/drawing/2014/main" xmlns="" id="{723AD3E0-C1F9-BA9A-4360-246F2E7C4EC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tespitinin önemi</a:t>
            </a:r>
          </a:p>
        </p:txBody>
      </p:sp>
      <p:pic>
        <p:nvPicPr>
          <p:cNvPr id="167941" name="Picture 2">
            <a:extLst>
              <a:ext uri="{FF2B5EF4-FFF2-40B4-BE49-F238E27FC236}">
                <a16:creationId xmlns:a16="http://schemas.microsoft.com/office/drawing/2014/main" xmlns="" id="{1FA9A2AA-9926-5C1D-D57F-A1050B05A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389" y="1916113"/>
            <a:ext cx="5883275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2A58E74A-B288-CA35-368A-28DB2C727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4" y="1449389"/>
            <a:ext cx="840263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tr-TR" altLang="tr-TR" sz="2000" kern="0" dirty="0">
                <a:cs typeface="Tahoma" pitchFamily="34" charset="0"/>
              </a:rPr>
              <a:t>Süt verimi ile </a:t>
            </a:r>
            <a:r>
              <a:rPr lang="tr-TR" altLang="tr-TR" sz="2000" kern="0" dirty="0" err="1">
                <a:cs typeface="Tahoma" pitchFamily="34" charset="0"/>
              </a:rPr>
              <a:t>östrüs</a:t>
            </a:r>
            <a:r>
              <a:rPr lang="tr-TR" altLang="tr-TR" sz="2000" kern="0" dirty="0">
                <a:cs typeface="Tahoma" pitchFamily="34" charset="0"/>
              </a:rPr>
              <a:t> gözleme sıklığının </a:t>
            </a:r>
            <a:r>
              <a:rPr lang="tr-TR" altLang="tr-TR" sz="2000" kern="0" dirty="0" err="1">
                <a:cs typeface="Tahoma" pitchFamily="34" charset="0"/>
              </a:rPr>
              <a:t>östrüs</a:t>
            </a:r>
            <a:r>
              <a:rPr lang="tr-TR" altLang="tr-TR" sz="2000" kern="0" dirty="0">
                <a:cs typeface="Tahoma" pitchFamily="34" charset="0"/>
              </a:rPr>
              <a:t> tespit oranına etkisi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2EFF8758-10CD-C442-3302-325DC1A46D7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7DEE060-4B32-40DC-A0E4-1100C4C7B8AE}" type="datetime4">
              <a:rPr lang="tr-TR" smtClean="0"/>
              <a:t>4 Mart 2024</a:t>
            </a:fld>
            <a:endParaRPr lang="tr-TR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0523D16D-9474-E597-A5AE-A9078498E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8503" y="6048374"/>
            <a:ext cx="263869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None/>
            </a:pPr>
            <a:r>
              <a:rPr lang="tr-TR" altLang="tr-TR" sz="1600" i="1" dirty="0">
                <a:solidFill>
                  <a:srgbClr val="FFC000"/>
                </a:solidFill>
                <a:cs typeface="Tahoma" panose="020B0604030504040204" pitchFamily="34" charset="0"/>
              </a:rPr>
              <a:t>(</a:t>
            </a:r>
            <a:r>
              <a:rPr lang="tr-TR" altLang="tr-TR" sz="1600" i="1" dirty="0" err="1">
                <a:solidFill>
                  <a:srgbClr val="FFC000"/>
                </a:solidFill>
                <a:cs typeface="Tahoma" panose="020B0604030504040204" pitchFamily="34" charset="0"/>
              </a:rPr>
              <a:t>Wiltbank</a:t>
            </a:r>
            <a:r>
              <a:rPr lang="tr-TR" altLang="tr-TR" sz="1600" i="1" dirty="0">
                <a:solidFill>
                  <a:srgbClr val="FFC000"/>
                </a:solidFill>
                <a:cs typeface="Tahoma" panose="020B0604030504040204" pitchFamily="34" charset="0"/>
              </a:rPr>
              <a:t> et </a:t>
            </a:r>
            <a:r>
              <a:rPr lang="tr-TR" altLang="tr-TR" sz="1600" i="1" dirty="0" err="1">
                <a:solidFill>
                  <a:srgbClr val="FFC000"/>
                </a:solidFill>
                <a:cs typeface="Tahoma" panose="020B0604030504040204" pitchFamily="34" charset="0"/>
              </a:rPr>
              <a:t>all</a:t>
            </a:r>
            <a:r>
              <a:rPr lang="tr-TR" altLang="tr-TR" sz="1600" i="1" dirty="0">
                <a:solidFill>
                  <a:srgbClr val="FFC000"/>
                </a:solidFill>
                <a:cs typeface="Tahoma" panose="020B0604030504040204" pitchFamily="34" charset="0"/>
              </a:rPr>
              <a:t> 2007)</a:t>
            </a:r>
          </a:p>
        </p:txBody>
      </p:sp>
    </p:spTree>
    <p:extLst>
      <p:ext uri="{BB962C8B-B14F-4D97-AF65-F5344CB8AC3E}">
        <p14:creationId xmlns:p14="http://schemas.microsoft.com/office/powerpoint/2010/main" val="685988638"/>
      </p:ext>
    </p:extLst>
  </p:cSld>
  <p:clrMapOvr>
    <a:masterClrMapping/>
  </p:clrMapOvr>
  <p:transition spd="slow">
    <p:push dir="r"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3 Slayt Numarası Yer Tutucusu">
            <a:extLst>
              <a:ext uri="{FF2B5EF4-FFF2-40B4-BE49-F238E27FC236}">
                <a16:creationId xmlns:a16="http://schemas.microsoft.com/office/drawing/2014/main" xmlns="" id="{6D500B30-7317-E37B-0523-08BC2E3FFD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0D63E3F-5533-41C9-B6F3-4BCEEDD8E920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161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68963" name="4 Altbilgi Yer Tutucusu">
            <a:extLst>
              <a:ext uri="{FF2B5EF4-FFF2-40B4-BE49-F238E27FC236}">
                <a16:creationId xmlns:a16="http://schemas.microsoft.com/office/drawing/2014/main" xmlns="" id="{D6F3FCBF-0795-BB8D-BD0D-2FD3CA030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9938" name="Rectangle 2">
            <a:extLst>
              <a:ext uri="{FF2B5EF4-FFF2-40B4-BE49-F238E27FC236}">
                <a16:creationId xmlns:a16="http://schemas.microsoft.com/office/drawing/2014/main" xmlns="" id="{FC319912-C71E-003A-ACF9-814BFA7ECF5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tespit yöntemleri</a:t>
            </a:r>
          </a:p>
        </p:txBody>
      </p:sp>
      <p:sp>
        <p:nvSpPr>
          <p:cNvPr id="90117" name="Rectangle 3">
            <a:extLst>
              <a:ext uri="{FF2B5EF4-FFF2-40B4-BE49-F238E27FC236}">
                <a16:creationId xmlns:a16="http://schemas.microsoft.com/office/drawing/2014/main" xmlns="" id="{C59210BE-C4B6-E1C0-E800-CA41D480B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349" y="1484313"/>
            <a:ext cx="9967776" cy="30623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  <a:defRPr/>
            </a:pPr>
            <a:r>
              <a:rPr lang="tr-T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Görsel tespit yöntemleri</a:t>
            </a:r>
          </a:p>
          <a:p>
            <a:pPr marL="457200" indent="-457200" eaLnBrk="1" hangingPunct="1">
              <a:spcBef>
                <a:spcPts val="600"/>
              </a:spcBef>
              <a:buClr>
                <a:srgbClr val="FF0000"/>
              </a:buClr>
              <a:buFont typeface="Tahoma" pitchFamily="34" charset="0"/>
              <a:buChar char="●"/>
              <a:defRPr/>
            </a:pP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Davranış skorlarının belirlenmesi </a:t>
            </a:r>
            <a:r>
              <a:rPr lang="tr-TR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(Van </a:t>
            </a:r>
            <a:r>
              <a:rPr lang="tr-TR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Eerdenburg</a:t>
            </a:r>
            <a:r>
              <a:rPr lang="tr-TR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1996) </a:t>
            </a:r>
          </a:p>
          <a:p>
            <a:pPr marL="457200" indent="-457200" eaLnBrk="1" hangingPunct="1">
              <a:spcBef>
                <a:spcPts val="600"/>
              </a:spcBef>
              <a:buClr>
                <a:srgbClr val="FF0000"/>
              </a:buClr>
              <a:buFont typeface="Tahoma" pitchFamily="34" charset="0"/>
              <a:buChar char="●"/>
              <a:defRPr/>
            </a:pPr>
            <a:r>
              <a:rPr lang="tr-TR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Fertilite</a:t>
            </a: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kayıtları</a:t>
            </a:r>
          </a:p>
          <a:p>
            <a:pPr marL="457200" indent="-457200" eaLnBrk="1" hangingPunct="1">
              <a:spcBef>
                <a:spcPts val="600"/>
              </a:spcBef>
              <a:buClr>
                <a:srgbClr val="FF0000"/>
              </a:buClr>
              <a:buFont typeface="Tahoma" pitchFamily="34" charset="0"/>
              <a:buChar char="●"/>
              <a:defRPr/>
            </a:pP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Senkronizasyon</a:t>
            </a:r>
          </a:p>
          <a:p>
            <a:pPr marL="457200" indent="-457200" eaLnBrk="1" hangingPunct="1">
              <a:spcBef>
                <a:spcPts val="600"/>
              </a:spcBef>
              <a:buClr>
                <a:srgbClr val="FF0000"/>
              </a:buClr>
              <a:buFont typeface="Tahoma" pitchFamily="34" charset="0"/>
              <a:buChar char="●"/>
              <a:defRPr/>
            </a:pPr>
            <a:r>
              <a:rPr lang="tr-TR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Teaser</a:t>
            </a: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hayvanların kullanılması</a:t>
            </a:r>
          </a:p>
          <a:p>
            <a:pPr marL="457200" indent="-457200" eaLnBrk="1" hangingPunct="1">
              <a:spcBef>
                <a:spcPts val="600"/>
              </a:spcBef>
              <a:buClr>
                <a:srgbClr val="FF0000"/>
              </a:buClr>
              <a:buFont typeface="Tahoma" pitchFamily="34" charset="0"/>
              <a:buChar char="●"/>
              <a:defRPr/>
            </a:pPr>
            <a:r>
              <a:rPr lang="tr-TR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Heat</a:t>
            </a: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Mount</a:t>
            </a: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Dedektörler</a:t>
            </a: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218245A8-CF93-A69F-42D1-9DA2BCB0DD3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0B978FF-A60C-40B9-A4F1-35047EA8358F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53495455"/>
      </p:ext>
    </p:extLst>
  </p:cSld>
  <p:clrMapOvr>
    <a:masterClrMapping/>
  </p:clrMapOvr>
  <p:transition spd="slow">
    <p:push dir="r"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3 Slayt Numarası Yer Tutucusu">
            <a:extLst>
              <a:ext uri="{FF2B5EF4-FFF2-40B4-BE49-F238E27FC236}">
                <a16:creationId xmlns:a16="http://schemas.microsoft.com/office/drawing/2014/main" xmlns="" id="{60477AAE-2E88-4565-95D0-479F55BBDD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428BEBE-B47F-430A-9A52-0768F5DB1CC7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162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69987" name="4 Altbilgi Yer Tutucusu">
            <a:extLst>
              <a:ext uri="{FF2B5EF4-FFF2-40B4-BE49-F238E27FC236}">
                <a16:creationId xmlns:a16="http://schemas.microsoft.com/office/drawing/2014/main" xmlns="" id="{9BE21824-C122-4486-C9DC-621CD8740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9938" name="Rectangle 2">
            <a:extLst>
              <a:ext uri="{FF2B5EF4-FFF2-40B4-BE49-F238E27FC236}">
                <a16:creationId xmlns:a16="http://schemas.microsoft.com/office/drawing/2014/main" xmlns="" id="{B90BACA9-D6BF-3673-52E5-43F0393EA28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tespit yöntemleri</a:t>
            </a:r>
          </a:p>
        </p:txBody>
      </p:sp>
      <p:sp>
        <p:nvSpPr>
          <p:cNvPr id="90117" name="Rectangle 3">
            <a:extLst>
              <a:ext uri="{FF2B5EF4-FFF2-40B4-BE49-F238E27FC236}">
                <a16:creationId xmlns:a16="http://schemas.microsoft.com/office/drawing/2014/main" xmlns="" id="{03B9748A-30D3-9421-65C7-FE16731A2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971" y="1484313"/>
            <a:ext cx="10046154" cy="3124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  <a:defRPr/>
            </a:pPr>
            <a:r>
              <a:rPr lang="tr-TR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Fizyolojik değişiklikler </a:t>
            </a:r>
          </a:p>
          <a:p>
            <a:pPr lvl="1" indent="-457200" eaLnBrk="1" hangingPunct="1">
              <a:spcBef>
                <a:spcPts val="600"/>
              </a:spcBef>
              <a:buClr>
                <a:srgbClr val="FF0000"/>
              </a:buClr>
              <a:buFont typeface="Tahoma" pitchFamily="34" charset="0"/>
              <a:buChar char="●"/>
              <a:defRPr/>
            </a:pPr>
            <a:r>
              <a:rPr lang="tr-TR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Hormone</a:t>
            </a: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konsantrasyonları  </a:t>
            </a:r>
          </a:p>
          <a:p>
            <a:pPr lvl="1" indent="-457200" eaLnBrk="1" hangingPunct="1">
              <a:spcBef>
                <a:spcPts val="600"/>
              </a:spcBef>
              <a:buClr>
                <a:srgbClr val="FF0000"/>
              </a:buClr>
              <a:buFont typeface="Tahoma" pitchFamily="34" charset="0"/>
              <a:buChar char="●"/>
              <a:defRPr/>
            </a:pP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Süt verimi</a:t>
            </a:r>
          </a:p>
          <a:p>
            <a:pPr lvl="1" indent="-457200" eaLnBrk="1" hangingPunct="1">
              <a:spcBef>
                <a:spcPts val="600"/>
              </a:spcBef>
              <a:buClr>
                <a:srgbClr val="FF0000"/>
              </a:buClr>
              <a:buFont typeface="Tahoma" pitchFamily="34" charset="0"/>
              <a:buChar char="●"/>
              <a:defRPr/>
            </a:pP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Vücut ve süt ısısı </a:t>
            </a:r>
          </a:p>
          <a:p>
            <a:pPr lvl="1" indent="-457200" eaLnBrk="1" hangingPunct="1">
              <a:spcBef>
                <a:spcPts val="600"/>
              </a:spcBef>
              <a:buClr>
                <a:srgbClr val="FF0000"/>
              </a:buClr>
              <a:buFont typeface="Tahoma" pitchFamily="34" charset="0"/>
              <a:buChar char="●"/>
              <a:defRPr/>
            </a:pPr>
            <a:r>
              <a:rPr lang="tr-TR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Vaginal</a:t>
            </a: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mukus direnci</a:t>
            </a:r>
          </a:p>
          <a:p>
            <a:pPr lvl="1" indent="-457200" eaLnBrk="1" hangingPunct="1">
              <a:spcBef>
                <a:spcPts val="600"/>
              </a:spcBef>
              <a:buClr>
                <a:srgbClr val="FF0000"/>
              </a:buClr>
              <a:buFont typeface="Tahoma" pitchFamily="34" charset="0"/>
              <a:buChar char="●"/>
              <a:defRPr/>
            </a:pPr>
            <a:r>
              <a:rPr lang="tr-TR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Rektal</a:t>
            </a: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palpasyon</a:t>
            </a: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ve ultrasonografi  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35269179-C146-FA40-3217-6B52D81FA95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015188C-3C5C-4370-AC4F-B8C5166AFD25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42264665"/>
      </p:ext>
    </p:extLst>
  </p:cSld>
  <p:clrMapOvr>
    <a:masterClrMapping/>
  </p:clrMapOvr>
  <p:transition spd="slow">
    <p:push dir="r"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3 Slayt Numarası Yer Tutucusu">
            <a:extLst>
              <a:ext uri="{FF2B5EF4-FFF2-40B4-BE49-F238E27FC236}">
                <a16:creationId xmlns:a16="http://schemas.microsoft.com/office/drawing/2014/main" xmlns="" id="{BAE0807B-C1E8-A0BF-18DF-30E9BFE794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3F3380B-BA7C-41A8-9DC5-54B739D5D3DE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163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71011" name="4 Altbilgi Yer Tutucusu">
            <a:extLst>
              <a:ext uri="{FF2B5EF4-FFF2-40B4-BE49-F238E27FC236}">
                <a16:creationId xmlns:a16="http://schemas.microsoft.com/office/drawing/2014/main" xmlns="" id="{38AB61FB-8DFB-A04A-7B19-7ACABCD86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9938" name="Rectangle 2">
            <a:extLst>
              <a:ext uri="{FF2B5EF4-FFF2-40B4-BE49-F238E27FC236}">
                <a16:creationId xmlns:a16="http://schemas.microsoft.com/office/drawing/2014/main" xmlns="" id="{E9F9BFAB-16DF-1D31-54CB-C035C528012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tespit yöntemleri</a:t>
            </a:r>
          </a:p>
        </p:txBody>
      </p:sp>
      <p:sp>
        <p:nvSpPr>
          <p:cNvPr id="90117" name="Rectangle 3">
            <a:extLst>
              <a:ext uri="{FF2B5EF4-FFF2-40B4-BE49-F238E27FC236}">
                <a16:creationId xmlns:a16="http://schemas.microsoft.com/office/drawing/2014/main" xmlns="" id="{6F903EAB-F842-3CA7-6F6F-22FAD5A57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303" y="1484313"/>
            <a:ext cx="11382103" cy="49398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  <a:defRPr/>
            </a:pPr>
            <a:r>
              <a:rPr lang="tr-TR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Otomatize</a:t>
            </a:r>
            <a:r>
              <a:rPr lang="tr-TR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teknoloji ve yöntemler </a:t>
            </a:r>
            <a:endParaRPr lang="tr-TR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indent="-457200" eaLnBrk="1" hangingPunct="1">
              <a:spcBef>
                <a:spcPts val="600"/>
              </a:spcBef>
              <a:buClr>
                <a:srgbClr val="FF0000"/>
              </a:buClr>
              <a:buFont typeface="Tahoma" pitchFamily="34" charset="0"/>
              <a:buChar char="●"/>
              <a:defRPr/>
            </a:pP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Pedometre ve Aktivite Monitörleri</a:t>
            </a:r>
          </a:p>
          <a:p>
            <a:pPr lvl="1" indent="-457200" eaLnBrk="1" hangingPunct="1">
              <a:spcBef>
                <a:spcPts val="600"/>
              </a:spcBef>
              <a:buClr>
                <a:srgbClr val="FF0000"/>
              </a:buClr>
              <a:buFont typeface="Tahoma" pitchFamily="34" charset="0"/>
              <a:buChar char="●"/>
              <a:defRPr/>
            </a:pP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Elektronik </a:t>
            </a:r>
            <a:r>
              <a:rPr lang="tr-TR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Heat</a:t>
            </a: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Mount</a:t>
            </a: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Dedektörleri</a:t>
            </a: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1" indent="-457200" eaLnBrk="1" hangingPunct="1">
              <a:spcBef>
                <a:spcPts val="600"/>
              </a:spcBef>
              <a:buClr>
                <a:srgbClr val="FF0000"/>
              </a:buClr>
              <a:buFont typeface="Tahoma" pitchFamily="34" charset="0"/>
              <a:buChar char="●"/>
              <a:defRPr/>
            </a:pP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Süt </a:t>
            </a:r>
            <a:r>
              <a:rPr lang="tr-TR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progesteron</a:t>
            </a: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(P4) </a:t>
            </a:r>
            <a:r>
              <a:rPr lang="tr-TR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biosensörleri</a:t>
            </a: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tr-TR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HerdNavigatör</a:t>
            </a:r>
            <a:r>
              <a:rPr lang="tr-TR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tr-TR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Delaval</a:t>
            </a:r>
            <a:endParaRPr lang="tr-TR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indent="-457200" eaLnBrk="1" hangingPunct="1">
              <a:spcBef>
                <a:spcPts val="600"/>
              </a:spcBef>
              <a:buClr>
                <a:srgbClr val="FF0000"/>
              </a:buClr>
              <a:buFont typeface="Tahoma" pitchFamily="34" charset="0"/>
              <a:buChar char="●"/>
              <a:defRPr/>
            </a:pP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yönlü gözlem (4sight)</a:t>
            </a:r>
          </a:p>
          <a:p>
            <a:pPr lvl="1" eaLnBrk="1" hangingPunct="1">
              <a:spcBef>
                <a:spcPts val="600"/>
              </a:spcBef>
              <a:defRPr/>
            </a:pP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tr-TR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Optik elektronik yöntemdir.</a:t>
            </a:r>
          </a:p>
          <a:p>
            <a:pPr lvl="1" eaLnBrk="1" hangingPunct="1">
              <a:spcBef>
                <a:spcPts val="600"/>
              </a:spcBef>
              <a:defRPr/>
            </a:pPr>
            <a:r>
              <a:rPr lang="tr-TR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İzleme verileri sayısal hale dönüştürülüp daha önce her inek için 4 taraftan alınan görüntülerin yüklendiği 	sistemle kombine çalışıp hayvanın primer ve </a:t>
            </a:r>
            <a:r>
              <a:rPr lang="tr-TR" sz="24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sekunder</a:t>
            </a:r>
            <a:r>
              <a:rPr lang="tr-TR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	</a:t>
            </a:r>
            <a:r>
              <a:rPr lang="tr-TR" sz="24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östrüs</a:t>
            </a:r>
            <a:r>
              <a:rPr lang="tr-TR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davranışlarını belirler </a:t>
            </a:r>
            <a:endParaRPr lang="tr-TR" sz="2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ts val="600"/>
              </a:spcBef>
              <a:buClr>
                <a:srgbClr val="FF0000"/>
              </a:buClr>
              <a:defRPr/>
            </a:pPr>
            <a:endParaRPr lang="tr-TR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041A86CE-0C5B-F752-60D2-70AC0813BCA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9614C26-C3E4-4659-889D-9B4C83DC4C9F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2045106"/>
      </p:ext>
    </p:extLst>
  </p:cSld>
  <p:clrMapOvr>
    <a:masterClrMapping/>
  </p:clrMapOvr>
  <p:transition spd="slow">
    <p:push dir="r"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3 Slayt Numarası Yer Tutucusu">
            <a:extLst>
              <a:ext uri="{FF2B5EF4-FFF2-40B4-BE49-F238E27FC236}">
                <a16:creationId xmlns:a16="http://schemas.microsoft.com/office/drawing/2014/main" xmlns="" id="{471F28CA-0C66-AA3A-6583-30DA3AD829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42DA4F6-8741-4E0C-A436-4056B24C0E0B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164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72035" name="4 Altbilgi Yer Tutucusu">
            <a:extLst>
              <a:ext uri="{FF2B5EF4-FFF2-40B4-BE49-F238E27FC236}">
                <a16:creationId xmlns:a16="http://schemas.microsoft.com/office/drawing/2014/main" xmlns="" id="{9B11BAB8-4307-E9DE-1A07-044DF3A2B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9938" name="Rectangle 2">
            <a:extLst>
              <a:ext uri="{FF2B5EF4-FFF2-40B4-BE49-F238E27FC236}">
                <a16:creationId xmlns:a16="http://schemas.microsoft.com/office/drawing/2014/main" xmlns="" id="{65526275-2F4A-53E0-8337-67127F43045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47663" y="274638"/>
            <a:ext cx="9863138" cy="68330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tespit yöntemleri</a:t>
            </a:r>
          </a:p>
        </p:txBody>
      </p:sp>
      <p:sp>
        <p:nvSpPr>
          <p:cNvPr id="90117" name="Rectangle 3">
            <a:extLst>
              <a:ext uri="{FF2B5EF4-FFF2-40B4-BE49-F238E27FC236}">
                <a16:creationId xmlns:a16="http://schemas.microsoft.com/office/drawing/2014/main" xmlns="" id="{63972BFA-C982-F778-BF72-364A85C10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484313"/>
            <a:ext cx="11548246" cy="31700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  <a:defRPr/>
            </a:pPr>
            <a:r>
              <a:rPr lang="tr-TR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Genetik Seleksiyon </a:t>
            </a:r>
          </a:p>
          <a:p>
            <a:pPr marL="914400" lvl="1" indent="-457200" eaLnBrk="1" hangingPunct="1">
              <a:spcBef>
                <a:spcPts val="600"/>
              </a:spcBef>
              <a:buClr>
                <a:srgbClr val="FF0000"/>
              </a:buClr>
              <a:buFont typeface="Tahoma" pitchFamily="34" charset="0"/>
              <a:buChar char="●"/>
              <a:defRPr/>
            </a:pP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Konu üzerinde çalışma çok azdır </a:t>
            </a:r>
          </a:p>
          <a:p>
            <a:pPr marL="914400" lvl="1" indent="-457200" eaLnBrk="1" hangingPunct="1">
              <a:spcBef>
                <a:spcPts val="600"/>
              </a:spcBef>
              <a:buClr>
                <a:srgbClr val="FF0000"/>
              </a:buClr>
              <a:buFont typeface="Tahoma" pitchFamily="34" charset="0"/>
              <a:buChar char="●"/>
              <a:defRPr/>
            </a:pPr>
            <a:r>
              <a:rPr lang="tr-TR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Östrüs</a:t>
            </a: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belirtilerinden en belirgin, güçlü ve şiddetli olanlarının kalıtsallık düzeyleri belirlenerek seçim yapılması…..</a:t>
            </a:r>
          </a:p>
          <a:p>
            <a:pPr lvl="1" eaLnBrk="1" hangingPunct="1">
              <a:spcBef>
                <a:spcPts val="600"/>
              </a:spcBef>
              <a:defRPr/>
            </a:pP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tr-TR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PP ilk </a:t>
            </a:r>
            <a:r>
              <a:rPr lang="tr-TR" sz="24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östrüs</a:t>
            </a:r>
            <a:r>
              <a:rPr lang="tr-TR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aktivitesinin artışının belirlenmesi</a:t>
            </a:r>
            <a:r>
              <a:rPr lang="tr-T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gibi</a:t>
            </a:r>
          </a:p>
          <a:p>
            <a:pPr eaLnBrk="1" hangingPunct="1">
              <a:spcBef>
                <a:spcPts val="600"/>
              </a:spcBef>
              <a:buClr>
                <a:srgbClr val="FF0000"/>
              </a:buClr>
              <a:defRPr/>
            </a:pPr>
            <a:endParaRPr lang="tr-TR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4DD3C3A8-4570-7437-1D47-F4A65750D80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B961EE7-63B8-4697-B575-4FCD7DE09CD1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93431681"/>
      </p:ext>
    </p:extLst>
  </p:cSld>
  <p:clrMapOvr>
    <a:masterClrMapping/>
  </p:clrMapOvr>
  <p:transition spd="slow">
    <p:push dir="r"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3 Slayt Numarası Yer Tutucusu">
            <a:extLst>
              <a:ext uri="{FF2B5EF4-FFF2-40B4-BE49-F238E27FC236}">
                <a16:creationId xmlns:a16="http://schemas.microsoft.com/office/drawing/2014/main" xmlns="" id="{BEB2F41D-7978-40E4-E728-609D012D6D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360D9F-5E93-42D4-BE93-A88290011F24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165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73059" name="4 Altbilgi Yer Tutucusu">
            <a:extLst>
              <a:ext uri="{FF2B5EF4-FFF2-40B4-BE49-F238E27FC236}">
                <a16:creationId xmlns:a16="http://schemas.microsoft.com/office/drawing/2014/main" xmlns="" id="{5805F5E5-9EDD-848F-86A0-76C96AB64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6866" name="Rectangle 2">
            <a:extLst>
              <a:ext uri="{FF2B5EF4-FFF2-40B4-BE49-F238E27FC236}">
                <a16:creationId xmlns:a16="http://schemas.microsoft.com/office/drawing/2014/main" xmlns="" id="{DFD5E023-C273-CF80-FFB5-4C4BA0E62C3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tespit yöntemleri/</a:t>
            </a:r>
            <a:r>
              <a:rPr lang="tr-TR" sz="3200" i="1" dirty="0">
                <a:solidFill>
                  <a:srgbClr val="FF0000"/>
                </a:solidFill>
              </a:rPr>
              <a:t>inek</a:t>
            </a:r>
            <a:endParaRPr lang="tr-TR" i="1" dirty="0">
              <a:solidFill>
                <a:srgbClr val="FF0000"/>
              </a:solidFill>
            </a:endParaRPr>
          </a:p>
        </p:txBody>
      </p:sp>
      <p:sp>
        <p:nvSpPr>
          <p:cNvPr id="173061" name="Rectangle 3">
            <a:extLst>
              <a:ext uri="{FF2B5EF4-FFF2-40B4-BE49-F238E27FC236}">
                <a16:creationId xmlns:a16="http://schemas.microsoft.com/office/drawing/2014/main" xmlns="" id="{D34B3B19-3B3E-D177-1DA0-039EF9E66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554" y="1318893"/>
            <a:ext cx="11234737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001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tr-TR" altLang="tr-TR" sz="2800" dirty="0" err="1"/>
              <a:t>Vaginal</a:t>
            </a:r>
            <a:r>
              <a:rPr lang="tr-TR" altLang="tr-TR" sz="2800" dirty="0"/>
              <a:t> pH </a:t>
            </a:r>
          </a:p>
          <a:p>
            <a:pPr lvl="1" eaLnBrk="1" hangingPunct="1">
              <a:spcBef>
                <a:spcPts val="600"/>
              </a:spcBef>
            </a:pPr>
            <a:r>
              <a:rPr lang="tr-TR" altLang="tr-TR" sz="2000" dirty="0" err="1"/>
              <a:t>östrüsten</a:t>
            </a:r>
            <a:r>
              <a:rPr lang="tr-TR" altLang="tr-TR" sz="2000" dirty="0"/>
              <a:t> 1 gün önce 7’den 6.72’ye düşer/ ovulasyonda 6.45</a:t>
            </a:r>
          </a:p>
          <a:p>
            <a:pPr eaLnBrk="1" hangingPunct="1">
              <a:spcBef>
                <a:spcPts val="600"/>
              </a:spcBef>
            </a:pPr>
            <a:r>
              <a:rPr lang="tr-TR" altLang="tr-TR" sz="2800" dirty="0" err="1"/>
              <a:t>Vaginal</a:t>
            </a:r>
            <a:r>
              <a:rPr lang="tr-TR" altLang="tr-TR" sz="2800" dirty="0"/>
              <a:t> </a:t>
            </a:r>
            <a:r>
              <a:rPr lang="tr-TR" altLang="tr-TR" sz="2800" dirty="0" err="1"/>
              <a:t>smear</a:t>
            </a:r>
            <a:endParaRPr lang="tr-TR" altLang="tr-TR" sz="2800" dirty="0"/>
          </a:p>
          <a:p>
            <a:pPr lvl="1" eaLnBrk="1" hangingPunct="1">
              <a:spcBef>
                <a:spcPts val="600"/>
              </a:spcBef>
            </a:pPr>
            <a:r>
              <a:rPr lang="tr-TR" altLang="tr-TR" sz="2400" dirty="0"/>
              <a:t>Sitoplazmik lipidler ve </a:t>
            </a:r>
            <a:r>
              <a:rPr lang="tr-TR" altLang="tr-TR" sz="2400" dirty="0" err="1"/>
              <a:t>kornifiye</a:t>
            </a:r>
            <a:r>
              <a:rPr lang="tr-TR" altLang="tr-TR" sz="2400" dirty="0"/>
              <a:t> asidofilik hücreler gör</a:t>
            </a:r>
          </a:p>
          <a:p>
            <a:pPr eaLnBrk="1" hangingPunct="1">
              <a:spcBef>
                <a:spcPts val="600"/>
              </a:spcBef>
            </a:pPr>
            <a:r>
              <a:rPr lang="tr-TR" altLang="tr-TR" sz="2800" dirty="0" err="1"/>
              <a:t>Vaginanın</a:t>
            </a:r>
            <a:r>
              <a:rPr lang="tr-TR" altLang="tr-TR" sz="2800" dirty="0"/>
              <a:t> elektriksel iletkenliği</a:t>
            </a:r>
          </a:p>
          <a:p>
            <a:pPr lvl="1" eaLnBrk="1" hangingPunct="1">
              <a:spcBef>
                <a:spcPts val="600"/>
              </a:spcBef>
            </a:pPr>
            <a:r>
              <a:rPr lang="tr-TR" altLang="tr-TR" sz="2400" dirty="0" err="1"/>
              <a:t>Östrüs</a:t>
            </a:r>
            <a:r>
              <a:rPr lang="tr-TR" altLang="tr-TR" sz="2400" dirty="0"/>
              <a:t> esnasında düşer</a:t>
            </a:r>
          </a:p>
          <a:p>
            <a:pPr eaLnBrk="1" hangingPunct="1">
              <a:spcBef>
                <a:spcPts val="600"/>
              </a:spcBef>
            </a:pPr>
            <a:r>
              <a:rPr lang="tr-TR" altLang="tr-TR" sz="2800" dirty="0" err="1"/>
              <a:t>Cervikal</a:t>
            </a:r>
            <a:r>
              <a:rPr lang="tr-TR" altLang="tr-TR" sz="2800" dirty="0"/>
              <a:t> mukusun </a:t>
            </a:r>
            <a:r>
              <a:rPr lang="tr-TR" altLang="tr-TR" sz="2800" dirty="0" err="1"/>
              <a:t>arborizasyon</a:t>
            </a:r>
            <a:r>
              <a:rPr lang="tr-TR" altLang="tr-TR" sz="2800" dirty="0"/>
              <a:t> testi (eğrelti otu)</a:t>
            </a:r>
          </a:p>
          <a:p>
            <a:pPr lvl="1" eaLnBrk="1" hangingPunct="1">
              <a:spcBef>
                <a:spcPts val="600"/>
              </a:spcBef>
            </a:pPr>
            <a:r>
              <a:rPr lang="tr-TR" altLang="tr-TR" sz="2400" dirty="0" err="1"/>
              <a:t>Östrogen</a:t>
            </a:r>
            <a:r>
              <a:rPr lang="tr-TR" altLang="tr-TR" sz="2400" dirty="0"/>
              <a:t> düzeyini belirlemeye yardımcıdır</a:t>
            </a:r>
          </a:p>
          <a:p>
            <a:pPr lvl="1" eaLnBrk="1" hangingPunct="1">
              <a:spcBef>
                <a:spcPts val="600"/>
              </a:spcBef>
            </a:pPr>
            <a:r>
              <a:rPr lang="tr-TR" altLang="tr-TR" sz="2400" dirty="0" err="1"/>
              <a:t>Östrüsten</a:t>
            </a:r>
            <a:r>
              <a:rPr lang="tr-TR" altLang="tr-TR" sz="2400" dirty="0"/>
              <a:t> 84 saat önce görülür. </a:t>
            </a:r>
          </a:p>
          <a:p>
            <a:pPr lvl="1" eaLnBrk="1" hangingPunct="1">
              <a:spcBef>
                <a:spcPts val="600"/>
              </a:spcBef>
            </a:pPr>
            <a:r>
              <a:rPr lang="tr-TR" altLang="tr-TR" sz="2400" dirty="0"/>
              <a:t>Ovulasyondan önce düşmeye başlar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38C58ECF-8F39-EF90-1924-948D457C796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3E917E5-D2DC-4C53-978D-1469E9AFBDC2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29289653"/>
      </p:ext>
    </p:extLst>
  </p:cSld>
  <p:clrMapOvr>
    <a:masterClrMapping/>
  </p:clrMapOvr>
  <p:transition spd="slow">
    <p:push dir="r"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3 Slayt Numarası Yer Tutucusu">
            <a:extLst>
              <a:ext uri="{FF2B5EF4-FFF2-40B4-BE49-F238E27FC236}">
                <a16:creationId xmlns:a16="http://schemas.microsoft.com/office/drawing/2014/main" xmlns="" id="{56E9FD5F-866E-4AB4-A34C-803338CC7B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F86EBB7-FBCC-462A-B682-C2E409A5EF18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166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74083" name="4 Altbilgi Yer Tutucusu">
            <a:extLst>
              <a:ext uri="{FF2B5EF4-FFF2-40B4-BE49-F238E27FC236}">
                <a16:creationId xmlns:a16="http://schemas.microsoft.com/office/drawing/2014/main" xmlns="" id="{1F1BA63E-D269-DBDA-3093-6C2001BBA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6866" name="Rectangle 2">
            <a:extLst>
              <a:ext uri="{FF2B5EF4-FFF2-40B4-BE49-F238E27FC236}">
                <a16:creationId xmlns:a16="http://schemas.microsoft.com/office/drawing/2014/main" xmlns="" id="{AA7E49E0-B106-794B-4EC3-27B199D9B67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tespit yöntemleri/</a:t>
            </a:r>
            <a:r>
              <a:rPr lang="tr-TR" sz="3200" i="1" dirty="0">
                <a:solidFill>
                  <a:srgbClr val="FF0000"/>
                </a:solidFill>
              </a:rPr>
              <a:t>inek</a:t>
            </a:r>
            <a:endParaRPr lang="tr-TR" i="1" dirty="0">
              <a:solidFill>
                <a:srgbClr val="FF0000"/>
              </a:solidFill>
            </a:endParaRPr>
          </a:p>
        </p:txBody>
      </p:sp>
      <p:pic>
        <p:nvPicPr>
          <p:cNvPr id="174085" name="Picture 2">
            <a:extLst>
              <a:ext uri="{FF2B5EF4-FFF2-40B4-BE49-F238E27FC236}">
                <a16:creationId xmlns:a16="http://schemas.microsoft.com/office/drawing/2014/main" xmlns="" id="{414B0849-732B-A1A2-01DF-336703CE8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341438"/>
            <a:ext cx="287655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6" name="Picture 3">
            <a:extLst>
              <a:ext uri="{FF2B5EF4-FFF2-40B4-BE49-F238E27FC236}">
                <a16:creationId xmlns:a16="http://schemas.microsoft.com/office/drawing/2014/main" xmlns="" id="{9EED875B-BC88-1A9B-A2BD-089943873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341438"/>
            <a:ext cx="287813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7" name="Picture 5">
            <a:extLst>
              <a:ext uri="{FF2B5EF4-FFF2-40B4-BE49-F238E27FC236}">
                <a16:creationId xmlns:a16="http://schemas.microsoft.com/office/drawing/2014/main" xmlns="" id="{D5363D30-2F92-F395-37E7-E74AFA280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3705226"/>
            <a:ext cx="2873375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8" name="Picture 6">
            <a:extLst>
              <a:ext uri="{FF2B5EF4-FFF2-40B4-BE49-F238E27FC236}">
                <a16:creationId xmlns:a16="http://schemas.microsoft.com/office/drawing/2014/main" xmlns="" id="{698C269A-824A-AA34-BC23-07D69136B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0" y="3705226"/>
            <a:ext cx="2863850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BDE2343B-0799-5CB9-E0A6-CA33F6466130}"/>
              </a:ext>
            </a:extLst>
          </p:cNvPr>
          <p:cNvSpPr txBox="1"/>
          <p:nvPr/>
        </p:nvSpPr>
        <p:spPr>
          <a:xfrm>
            <a:off x="1970088" y="5876925"/>
            <a:ext cx="8374062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r-TR" sz="2000" dirty="0">
                <a:latin typeface="+mn-lt"/>
              </a:rPr>
              <a:t>Üst solda </a:t>
            </a:r>
            <a:r>
              <a:rPr lang="tr-TR" sz="2000" dirty="0" err="1">
                <a:latin typeface="+mn-lt"/>
              </a:rPr>
              <a:t>fertil</a:t>
            </a:r>
            <a:r>
              <a:rPr lang="tr-TR" sz="2000" dirty="0">
                <a:latin typeface="+mn-lt"/>
              </a:rPr>
              <a:t> </a:t>
            </a:r>
            <a:r>
              <a:rPr lang="tr-TR" sz="2000" dirty="0" err="1">
                <a:latin typeface="+mn-lt"/>
              </a:rPr>
              <a:t>östrüs</a:t>
            </a:r>
            <a:r>
              <a:rPr lang="tr-TR" sz="2000" dirty="0">
                <a:latin typeface="+mn-lt"/>
              </a:rPr>
              <a:t>, sağda </a:t>
            </a:r>
            <a:r>
              <a:rPr lang="tr-TR" sz="2000" dirty="0" err="1">
                <a:latin typeface="+mn-lt"/>
              </a:rPr>
              <a:t>anovulasyon</a:t>
            </a:r>
            <a:r>
              <a:rPr lang="tr-TR" sz="2000" dirty="0">
                <a:latin typeface="+mn-lt"/>
              </a:rPr>
              <a:t>. </a:t>
            </a:r>
            <a:r>
              <a:rPr lang="tr-TR" sz="2000" dirty="0" err="1">
                <a:latin typeface="+mn-lt"/>
              </a:rPr>
              <a:t>Alttakile</a:t>
            </a:r>
            <a:r>
              <a:rPr lang="tr-TR" sz="2000" dirty="0">
                <a:latin typeface="+mn-lt"/>
              </a:rPr>
              <a:t> </a:t>
            </a:r>
            <a:r>
              <a:rPr lang="tr-TR" sz="2000" dirty="0" err="1">
                <a:latin typeface="+mn-lt"/>
              </a:rPr>
              <a:t>fonsiyonel</a:t>
            </a:r>
            <a:r>
              <a:rPr lang="tr-TR" sz="2000" dirty="0">
                <a:latin typeface="+mn-lt"/>
              </a:rPr>
              <a:t> durumları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BFCA1220-300B-3C04-1E82-088ACB78234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1D2CD2-91A8-45C2-93BF-98A92F07B802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03974014"/>
      </p:ext>
    </p:extLst>
  </p:cSld>
  <p:clrMapOvr>
    <a:masterClrMapping/>
  </p:clrMapOvr>
  <p:transition spd="slow">
    <p:push dir="r"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3 Slayt Numarası Yer Tutucusu">
            <a:extLst>
              <a:ext uri="{FF2B5EF4-FFF2-40B4-BE49-F238E27FC236}">
                <a16:creationId xmlns:a16="http://schemas.microsoft.com/office/drawing/2014/main" xmlns="" id="{73678386-524E-A113-CF3B-830B4672C8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1F34B45-3814-4290-9F98-5F73CB28B3BF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167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75107" name="4 Altbilgi Yer Tutucusu">
            <a:extLst>
              <a:ext uri="{FF2B5EF4-FFF2-40B4-BE49-F238E27FC236}">
                <a16:creationId xmlns:a16="http://schemas.microsoft.com/office/drawing/2014/main" xmlns="" id="{9E7DC40F-DF37-D2DF-1EE5-BF6D50143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6866" name="Rectangle 2">
            <a:extLst>
              <a:ext uri="{FF2B5EF4-FFF2-40B4-BE49-F238E27FC236}">
                <a16:creationId xmlns:a16="http://schemas.microsoft.com/office/drawing/2014/main" xmlns="" id="{62D6C32B-6F90-0961-CC9E-AB011B288AF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tespit yöntemleri/</a:t>
            </a:r>
            <a:r>
              <a:rPr lang="tr-TR" sz="3200" i="1" dirty="0">
                <a:solidFill>
                  <a:srgbClr val="FF0000"/>
                </a:solidFill>
              </a:rPr>
              <a:t>inek</a:t>
            </a:r>
            <a:endParaRPr lang="tr-TR" i="1" dirty="0">
              <a:solidFill>
                <a:srgbClr val="FF0000"/>
              </a:solidFill>
            </a:endParaRPr>
          </a:p>
        </p:txBody>
      </p:sp>
      <p:sp>
        <p:nvSpPr>
          <p:cNvPr id="175109" name="Rectangle 3">
            <a:extLst>
              <a:ext uri="{FF2B5EF4-FFF2-40B4-BE49-F238E27FC236}">
                <a16:creationId xmlns:a16="http://schemas.microsoft.com/office/drawing/2014/main" xmlns="" id="{ACF9AB32-CC08-D86D-73F6-AD479850D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547814"/>
            <a:ext cx="11234737" cy="440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001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tr-TR" altLang="tr-TR" sz="2800" dirty="0" err="1"/>
              <a:t>Cervikal</a:t>
            </a:r>
            <a:r>
              <a:rPr lang="tr-TR" altLang="tr-TR" sz="2800" dirty="0"/>
              <a:t> mukus glikoz içeriği</a:t>
            </a:r>
          </a:p>
          <a:p>
            <a:pPr lvl="1" eaLnBrk="1" hangingPunct="1">
              <a:spcBef>
                <a:spcPts val="600"/>
              </a:spcBef>
            </a:pPr>
            <a:r>
              <a:rPr lang="tr-TR" altLang="tr-TR" sz="2400" dirty="0" err="1"/>
              <a:t>Östrüste</a:t>
            </a:r>
            <a:r>
              <a:rPr lang="tr-TR" altLang="tr-TR" sz="2400" dirty="0"/>
              <a:t> glikoz testi pozitif sonuç verir</a:t>
            </a:r>
          </a:p>
          <a:p>
            <a:pPr eaLnBrk="1" hangingPunct="1">
              <a:spcBef>
                <a:spcPts val="600"/>
              </a:spcBef>
            </a:pPr>
            <a:r>
              <a:rPr lang="tr-TR" altLang="tr-TR" sz="2800" dirty="0"/>
              <a:t>Endometriyal biyopsi</a:t>
            </a:r>
          </a:p>
          <a:p>
            <a:pPr lvl="1" eaLnBrk="1" hangingPunct="1">
              <a:spcBef>
                <a:spcPts val="600"/>
              </a:spcBef>
            </a:pPr>
            <a:r>
              <a:rPr lang="tr-TR" altLang="tr-TR" sz="2400" dirty="0"/>
              <a:t>Fosfat aktivitesinde yükselme vardır</a:t>
            </a:r>
          </a:p>
          <a:p>
            <a:pPr eaLnBrk="1" hangingPunct="1">
              <a:spcBef>
                <a:spcPts val="600"/>
              </a:spcBef>
            </a:pPr>
            <a:r>
              <a:rPr lang="tr-TR" altLang="tr-TR" sz="2800" dirty="0"/>
              <a:t>Uterus tonusu</a:t>
            </a:r>
          </a:p>
          <a:p>
            <a:pPr eaLnBrk="1" hangingPunct="1">
              <a:spcBef>
                <a:spcPts val="600"/>
              </a:spcBef>
            </a:pPr>
            <a:r>
              <a:rPr lang="tr-TR" altLang="tr-TR" sz="2800" dirty="0"/>
              <a:t>Davranışlardaki değişiklikler</a:t>
            </a:r>
          </a:p>
          <a:p>
            <a:pPr eaLnBrk="1" hangingPunct="1">
              <a:spcBef>
                <a:spcPts val="600"/>
              </a:spcBef>
            </a:pPr>
            <a:r>
              <a:rPr lang="tr-TR" altLang="tr-TR" sz="2800" dirty="0"/>
              <a:t>Süt verimindeki dalgalanma-düşüş</a:t>
            </a:r>
          </a:p>
          <a:p>
            <a:pPr eaLnBrk="1" hangingPunct="1">
              <a:spcBef>
                <a:spcPts val="600"/>
              </a:spcBef>
            </a:pPr>
            <a:r>
              <a:rPr lang="tr-TR" altLang="tr-TR" sz="2800" dirty="0"/>
              <a:t>Isı değişimleri</a:t>
            </a:r>
          </a:p>
          <a:p>
            <a:pPr lvl="1" eaLnBrk="1" hangingPunct="1">
              <a:spcBef>
                <a:spcPts val="600"/>
              </a:spcBef>
            </a:pPr>
            <a:r>
              <a:rPr lang="tr-TR" altLang="tr-TR" sz="2400" dirty="0"/>
              <a:t>Deri, rektal, </a:t>
            </a:r>
            <a:r>
              <a:rPr lang="tr-TR" altLang="tr-TR" sz="2400" dirty="0" err="1"/>
              <a:t>vaginal</a:t>
            </a:r>
            <a:r>
              <a:rPr lang="tr-TR" altLang="tr-TR" sz="2400" dirty="0"/>
              <a:t> ve süt ısısı 0.1-0.5 C artar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6AC3B7EF-D15C-2247-6728-80E54CF359C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CDC0119-B4DE-4B64-9113-23FD31EF39FD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13411510"/>
      </p:ext>
    </p:extLst>
  </p:cSld>
  <p:clrMapOvr>
    <a:masterClrMapping/>
  </p:clrMapOvr>
  <p:transition spd="slow">
    <p:push dir="r"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3 Slayt Numarası Yer Tutucusu">
            <a:extLst>
              <a:ext uri="{FF2B5EF4-FFF2-40B4-BE49-F238E27FC236}">
                <a16:creationId xmlns:a16="http://schemas.microsoft.com/office/drawing/2014/main" xmlns="" id="{B7A8B975-C06E-D090-8A41-6E871BC11B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FB89D71-2D5F-4EF4-B84C-5F4EFE0967EB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168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76131" name="4 Altbilgi Yer Tutucusu">
            <a:extLst>
              <a:ext uri="{FF2B5EF4-FFF2-40B4-BE49-F238E27FC236}">
                <a16:creationId xmlns:a16="http://schemas.microsoft.com/office/drawing/2014/main" xmlns="" id="{F8183E58-712B-A422-EE0A-1658BD447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6866" name="Rectangle 2">
            <a:extLst>
              <a:ext uri="{FF2B5EF4-FFF2-40B4-BE49-F238E27FC236}">
                <a16:creationId xmlns:a16="http://schemas.microsoft.com/office/drawing/2014/main" xmlns="" id="{F4DC02BB-8021-CC2E-C496-703C3379B97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tespit yöntemleri/</a:t>
            </a:r>
            <a:r>
              <a:rPr lang="tr-TR" sz="3200" i="1" dirty="0">
                <a:solidFill>
                  <a:srgbClr val="FF0000"/>
                </a:solidFill>
              </a:rPr>
              <a:t>inek</a:t>
            </a:r>
            <a:endParaRPr lang="tr-TR" i="1" dirty="0">
              <a:solidFill>
                <a:srgbClr val="FF0000"/>
              </a:solidFill>
            </a:endParaRPr>
          </a:p>
        </p:txBody>
      </p:sp>
      <p:sp>
        <p:nvSpPr>
          <p:cNvPr id="176133" name="Rectangle 3">
            <a:extLst>
              <a:ext uri="{FF2B5EF4-FFF2-40B4-BE49-F238E27FC236}">
                <a16:creationId xmlns:a16="http://schemas.microsoft.com/office/drawing/2014/main" xmlns="" id="{32C607EB-6661-6347-AEC6-00DC9F21C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547814"/>
            <a:ext cx="11234737" cy="407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tr-TR" altLang="tr-TR" sz="2800" dirty="0"/>
              <a:t>Kayıtların incelenmesi</a:t>
            </a:r>
          </a:p>
          <a:p>
            <a:pPr eaLnBrk="1" hangingPunct="1">
              <a:spcBef>
                <a:spcPts val="600"/>
              </a:spcBef>
            </a:pPr>
            <a:r>
              <a:rPr lang="tr-TR" altLang="tr-TR" sz="2800" dirty="0"/>
              <a:t>Kuyruk boyaları/</a:t>
            </a:r>
            <a:r>
              <a:rPr lang="tr-TR" altLang="tr-TR" sz="2800" dirty="0" err="1"/>
              <a:t>florasan</a:t>
            </a:r>
            <a:r>
              <a:rPr lang="tr-TR" altLang="tr-TR" sz="2800" dirty="0"/>
              <a:t>-gece</a:t>
            </a:r>
          </a:p>
          <a:p>
            <a:pPr eaLnBrk="1" hangingPunct="1">
              <a:spcBef>
                <a:spcPts val="600"/>
              </a:spcBef>
            </a:pPr>
            <a:r>
              <a:rPr lang="tr-TR" altLang="tr-TR" sz="2800" dirty="0" err="1"/>
              <a:t>Androjenize</a:t>
            </a:r>
            <a:r>
              <a:rPr lang="tr-TR" altLang="tr-TR" sz="2800" dirty="0"/>
              <a:t> inek kullanılması</a:t>
            </a:r>
          </a:p>
          <a:p>
            <a:pPr eaLnBrk="1" hangingPunct="1">
              <a:spcBef>
                <a:spcPts val="600"/>
              </a:spcBef>
            </a:pPr>
            <a:r>
              <a:rPr lang="tr-TR" altLang="tr-TR" sz="2800" dirty="0"/>
              <a:t>Arayıcı/</a:t>
            </a:r>
            <a:r>
              <a:rPr lang="tr-TR" altLang="tr-TR" sz="2800" dirty="0" err="1"/>
              <a:t>teaser</a:t>
            </a:r>
            <a:r>
              <a:rPr lang="tr-TR" altLang="tr-TR" sz="2800" dirty="0"/>
              <a:t> boğa kullanılması</a:t>
            </a:r>
          </a:p>
          <a:p>
            <a:pPr eaLnBrk="1" hangingPunct="1">
              <a:spcBef>
                <a:spcPts val="600"/>
              </a:spcBef>
            </a:pPr>
            <a:r>
              <a:rPr lang="tr-TR" altLang="tr-TR" sz="2800" dirty="0"/>
              <a:t>Çene altı aleti takılmış boğa kullanmak</a:t>
            </a:r>
          </a:p>
          <a:p>
            <a:pPr eaLnBrk="1" hangingPunct="1">
              <a:spcBef>
                <a:spcPts val="600"/>
              </a:spcBef>
            </a:pPr>
            <a:r>
              <a:rPr lang="tr-TR" altLang="tr-TR" sz="2800" dirty="0" err="1"/>
              <a:t>Bio-stimulator</a:t>
            </a:r>
            <a:r>
              <a:rPr lang="tr-TR" altLang="tr-TR" sz="2800" dirty="0"/>
              <a:t> boğa (gezinti alanı civarında)</a:t>
            </a:r>
          </a:p>
          <a:p>
            <a:pPr eaLnBrk="1" hangingPunct="1">
              <a:spcBef>
                <a:spcPts val="600"/>
              </a:spcBef>
            </a:pPr>
            <a:r>
              <a:rPr lang="tr-TR" altLang="tr-TR" sz="2800" dirty="0"/>
              <a:t>Basınca duyarlı dedektörler (</a:t>
            </a:r>
            <a:r>
              <a:rPr lang="tr-TR" altLang="tr-TR" sz="2800" dirty="0" err="1"/>
              <a:t>KaMaR</a:t>
            </a:r>
            <a:r>
              <a:rPr lang="tr-TR" altLang="tr-TR" sz="2800" dirty="0"/>
              <a:t>, </a:t>
            </a:r>
            <a:r>
              <a:rPr lang="tr-TR" altLang="tr-TR" sz="2800" dirty="0" err="1"/>
              <a:t>BeaCon</a:t>
            </a:r>
            <a:r>
              <a:rPr lang="tr-TR" altLang="tr-TR" sz="2800" dirty="0"/>
              <a:t>)</a:t>
            </a:r>
          </a:p>
          <a:p>
            <a:pPr eaLnBrk="1" hangingPunct="1">
              <a:spcBef>
                <a:spcPts val="600"/>
              </a:spcBef>
            </a:pPr>
            <a:r>
              <a:rPr lang="tr-TR" altLang="tr-TR" sz="2800" dirty="0"/>
              <a:t>Elektronik dedektörler </a:t>
            </a:r>
            <a:r>
              <a:rPr lang="tr-TR" altLang="tr-TR" sz="2000" i="1" dirty="0"/>
              <a:t>(</a:t>
            </a:r>
            <a:r>
              <a:rPr lang="tr-TR" altLang="tr-TR" sz="2000" i="1" dirty="0" err="1"/>
              <a:t>HeatWatch</a:t>
            </a:r>
            <a:r>
              <a:rPr lang="tr-TR" altLang="tr-TR" sz="2000" i="1" dirty="0"/>
              <a:t>, </a:t>
            </a:r>
            <a:r>
              <a:rPr lang="tr-TR" altLang="tr-TR" sz="2000" i="1" dirty="0" err="1"/>
              <a:t>Radiotelemetrik</a:t>
            </a:r>
            <a:r>
              <a:rPr lang="tr-TR" altLang="tr-TR" sz="2000" i="1" dirty="0"/>
              <a:t> sistem)</a:t>
            </a:r>
            <a:endParaRPr lang="tr-TR" altLang="tr-TR" sz="2800" i="1" dirty="0"/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82AAB5B0-22B4-2230-FBA4-9826F80B415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35CC491-1E81-42C0-96A0-C10C37B7D211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30481675"/>
      </p:ext>
    </p:extLst>
  </p:cSld>
  <p:clrMapOvr>
    <a:masterClrMapping/>
  </p:clrMapOvr>
  <p:transition spd="slow">
    <p:push dir="r"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3 Slayt Numarası Yer Tutucusu">
            <a:extLst>
              <a:ext uri="{FF2B5EF4-FFF2-40B4-BE49-F238E27FC236}">
                <a16:creationId xmlns:a16="http://schemas.microsoft.com/office/drawing/2014/main" xmlns="" id="{AD26BEA1-1E4D-446E-194F-CF6084598A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3FA19D8-5E96-4880-B2BC-5030F440C7CA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169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77155" name="4 Altbilgi Yer Tutucusu">
            <a:extLst>
              <a:ext uri="{FF2B5EF4-FFF2-40B4-BE49-F238E27FC236}">
                <a16:creationId xmlns:a16="http://schemas.microsoft.com/office/drawing/2014/main" xmlns="" id="{B55B9528-6546-DAA9-AA72-6DB1C4E0C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6866" name="Rectangle 2">
            <a:extLst>
              <a:ext uri="{FF2B5EF4-FFF2-40B4-BE49-F238E27FC236}">
                <a16:creationId xmlns:a16="http://schemas.microsoft.com/office/drawing/2014/main" xmlns="" id="{4369365C-6200-8596-284D-0AD7D525D44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tespit yöntemleri/</a:t>
            </a:r>
            <a:r>
              <a:rPr lang="tr-TR" sz="3200" i="1" dirty="0">
                <a:solidFill>
                  <a:srgbClr val="FF0000"/>
                </a:solidFill>
              </a:rPr>
              <a:t>inek</a:t>
            </a:r>
            <a:endParaRPr lang="tr-TR" i="1" dirty="0">
              <a:solidFill>
                <a:srgbClr val="FF0000"/>
              </a:solidFill>
            </a:endParaRPr>
          </a:p>
        </p:txBody>
      </p:sp>
      <p:sp>
        <p:nvSpPr>
          <p:cNvPr id="177157" name="Rectangle 3">
            <a:extLst>
              <a:ext uri="{FF2B5EF4-FFF2-40B4-BE49-F238E27FC236}">
                <a16:creationId xmlns:a16="http://schemas.microsoft.com/office/drawing/2014/main" xmlns="" id="{D0ADCA33-8EA7-F71D-95A9-0478C5D10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097" y="1547814"/>
            <a:ext cx="11077303" cy="383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001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tr-TR" altLang="tr-TR" sz="2800" dirty="0"/>
              <a:t>Boya salan flasterler (</a:t>
            </a:r>
            <a:r>
              <a:rPr lang="tr-TR" altLang="tr-TR" sz="2800" dirty="0" err="1"/>
              <a:t>Heat</a:t>
            </a:r>
            <a:r>
              <a:rPr lang="tr-TR" altLang="tr-TR" sz="2800" dirty="0"/>
              <a:t> </a:t>
            </a:r>
            <a:r>
              <a:rPr lang="tr-TR" altLang="tr-TR" sz="2800" dirty="0" err="1"/>
              <a:t>patch</a:t>
            </a:r>
            <a:r>
              <a:rPr lang="tr-TR" altLang="tr-TR" sz="2800" dirty="0"/>
              <a:t>)/kuyruk kökü</a:t>
            </a:r>
          </a:p>
          <a:p>
            <a:pPr eaLnBrk="1" hangingPunct="1">
              <a:spcBef>
                <a:spcPts val="600"/>
              </a:spcBef>
            </a:pPr>
            <a:r>
              <a:rPr lang="tr-TR" altLang="tr-TR" sz="2800" dirty="0" err="1"/>
              <a:t>Podometre</a:t>
            </a:r>
            <a:endParaRPr lang="tr-TR" altLang="tr-TR" sz="2800" dirty="0"/>
          </a:p>
          <a:p>
            <a:pPr eaLnBrk="1" hangingPunct="1">
              <a:spcBef>
                <a:spcPts val="600"/>
              </a:spcBef>
            </a:pPr>
            <a:r>
              <a:rPr lang="tr-TR" altLang="tr-TR" sz="2800" dirty="0" err="1"/>
              <a:t>Aktivitemetre</a:t>
            </a:r>
            <a:r>
              <a:rPr lang="tr-TR" altLang="tr-TR" sz="2800" dirty="0"/>
              <a:t>/akselerometre</a:t>
            </a:r>
          </a:p>
          <a:p>
            <a:pPr eaLnBrk="1" hangingPunct="1">
              <a:spcBef>
                <a:spcPts val="600"/>
              </a:spcBef>
            </a:pPr>
            <a:r>
              <a:rPr lang="tr-TR" altLang="tr-TR" sz="2800" dirty="0"/>
              <a:t>Video kamera ve kayıt sistemi (CCTV)</a:t>
            </a:r>
          </a:p>
          <a:p>
            <a:pPr eaLnBrk="1" hangingPunct="1">
              <a:spcBef>
                <a:spcPts val="600"/>
              </a:spcBef>
            </a:pPr>
            <a:r>
              <a:rPr lang="tr-TR" altLang="tr-TR" sz="2800" dirty="0"/>
              <a:t>Elektronik koku dedektörleri /</a:t>
            </a:r>
            <a:r>
              <a:rPr lang="tr-TR" altLang="tr-TR" sz="2800" dirty="0" err="1"/>
              <a:t>feromen</a:t>
            </a:r>
            <a:endParaRPr lang="tr-TR" altLang="tr-TR" sz="2800" dirty="0"/>
          </a:p>
          <a:p>
            <a:pPr lvl="1" eaLnBrk="1" hangingPunct="1">
              <a:spcBef>
                <a:spcPts val="600"/>
              </a:spcBef>
            </a:pPr>
            <a:r>
              <a:rPr lang="tr-TR" altLang="tr-TR" sz="2400" dirty="0"/>
              <a:t>Köpeklerin kullanılması (%80)</a:t>
            </a:r>
          </a:p>
          <a:p>
            <a:pPr lvl="1" eaLnBrk="1" hangingPunct="1">
              <a:spcBef>
                <a:spcPts val="600"/>
              </a:spcBef>
            </a:pPr>
            <a:r>
              <a:rPr lang="tr-TR" altLang="tr-TR" sz="2400" dirty="0"/>
              <a:t>BOVİNOSE /</a:t>
            </a:r>
            <a:r>
              <a:rPr lang="tr-TR" altLang="tr-TR" sz="2400" dirty="0" err="1"/>
              <a:t>feromene</a:t>
            </a:r>
            <a:r>
              <a:rPr lang="tr-TR" altLang="tr-TR" sz="2400" dirty="0"/>
              <a:t> dayalı sensör sistemi)</a:t>
            </a:r>
          </a:p>
          <a:p>
            <a:pPr lvl="2" eaLnBrk="1" hangingPunct="1">
              <a:spcBef>
                <a:spcPts val="600"/>
              </a:spcBef>
            </a:pPr>
            <a:r>
              <a:rPr lang="tr-TR" altLang="tr-TR" sz="2000" dirty="0"/>
              <a:t>Uçucu yağ asitleri/asetik asit-</a:t>
            </a:r>
            <a:r>
              <a:rPr lang="tr-TR" altLang="tr-TR" sz="2000" dirty="0" err="1"/>
              <a:t>parasetik</a:t>
            </a:r>
            <a:r>
              <a:rPr lang="tr-TR" altLang="tr-TR" sz="2000" dirty="0"/>
              <a:t> asit ve 1- </a:t>
            </a:r>
            <a:r>
              <a:rPr lang="tr-TR" altLang="tr-TR" sz="2000" dirty="0" err="1"/>
              <a:t>iodo</a:t>
            </a:r>
            <a:r>
              <a:rPr lang="tr-TR" altLang="tr-TR" sz="2000" dirty="0"/>
              <a:t> </a:t>
            </a:r>
            <a:r>
              <a:rPr lang="tr-TR" altLang="tr-TR" sz="2000" dirty="0" err="1"/>
              <a:t>undecane</a:t>
            </a:r>
            <a:endParaRPr lang="tr-TR" altLang="tr-TR" sz="2000" dirty="0"/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E09960C8-14D9-3196-F9E0-AD0EE3DE13F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3A21019-9A31-4D1B-A17B-D799EE1EDCA6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6838033"/>
      </p:ext>
    </p:extLst>
  </p:cSld>
  <p:clrMapOvr>
    <a:masterClrMapping/>
  </p:clrMapOvr>
  <p:transition spd="slow">
    <p:push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4 Slayt Numarası Yer Tutucusu">
            <a:extLst>
              <a:ext uri="{FF2B5EF4-FFF2-40B4-BE49-F238E27FC236}">
                <a16:creationId xmlns:a16="http://schemas.microsoft.com/office/drawing/2014/main" xmlns="" id="{357D6AAC-3DEA-8362-1BF6-0B215447E0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3B7A1F8-E2FA-4F55-A257-958C00383ECD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5363" name="5 Altbilgi Yer Tutucusu">
            <a:extLst>
              <a:ext uri="{FF2B5EF4-FFF2-40B4-BE49-F238E27FC236}">
                <a16:creationId xmlns:a16="http://schemas.microsoft.com/office/drawing/2014/main" xmlns="" id="{64D7BA81-8521-E7EB-A331-DCB7F68C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04162" name="Rectangle 2">
            <a:extLst>
              <a:ext uri="{FF2B5EF4-FFF2-40B4-BE49-F238E27FC236}">
                <a16:creationId xmlns:a16="http://schemas.microsoft.com/office/drawing/2014/main" xmlns="" id="{0F50E499-0CCE-9C23-9C47-DA64E65F938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9802751" cy="6658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Pubertas</a:t>
            </a:r>
            <a:r>
              <a:rPr lang="tr-TR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604163" name="Rectangle 3">
            <a:extLst>
              <a:ext uri="{FF2B5EF4-FFF2-40B4-BE49-F238E27FC236}">
                <a16:creationId xmlns:a16="http://schemas.microsoft.com/office/drawing/2014/main" xmlns="" id="{59ECFFE1-C967-A0F7-1AE9-03277AB7813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474020" y="1753173"/>
            <a:ext cx="6204173" cy="3656285"/>
          </a:xfrm>
        </p:spPr>
        <p:txBody>
          <a:bodyPr anchor="t"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tr-TR" sz="2400" dirty="0">
                <a:effectLst/>
              </a:rPr>
              <a:t>Düvelerde </a:t>
            </a:r>
            <a:r>
              <a:rPr lang="tr-TR" sz="2400" dirty="0" err="1">
                <a:effectLst/>
              </a:rPr>
              <a:t>pubertas</a:t>
            </a:r>
            <a:r>
              <a:rPr lang="tr-TR" sz="2400" dirty="0">
                <a:effectLst/>
              </a:rPr>
              <a:t> boyunca olan </a:t>
            </a:r>
            <a:r>
              <a:rPr lang="tr-TR" sz="2400" dirty="0" err="1">
                <a:effectLst/>
              </a:rPr>
              <a:t>hormonal</a:t>
            </a:r>
            <a:r>
              <a:rPr lang="tr-TR" sz="2400" dirty="0">
                <a:effectLst/>
              </a:rPr>
              <a:t> olaylar ve buna bağlı değişiklikler. </a:t>
            </a:r>
            <a:endParaRPr lang="tr-TR" sz="2400" dirty="0"/>
          </a:p>
        </p:txBody>
      </p:sp>
      <p:pic>
        <p:nvPicPr>
          <p:cNvPr id="15366" name="Picture 8">
            <a:extLst>
              <a:ext uri="{FF2B5EF4-FFF2-40B4-BE49-F238E27FC236}">
                <a16:creationId xmlns:a16="http://schemas.microsoft.com/office/drawing/2014/main" xmlns="" id="{781E001E-048E-DDB5-B3AD-A5B5FE44C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41" y="1123866"/>
            <a:ext cx="4371975" cy="4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56B85894-D919-4FEA-4772-1AE7334139B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25F7B09-6358-403B-B2B5-50C19E13AE6B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67967559"/>
      </p:ext>
    </p:extLst>
  </p:cSld>
  <p:clrMapOvr>
    <a:masterClrMapping/>
  </p:clrMapOvr>
  <p:transition spd="slow">
    <p:push dir="r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3 Slayt Numarası Yer Tutucusu">
            <a:extLst>
              <a:ext uri="{FF2B5EF4-FFF2-40B4-BE49-F238E27FC236}">
                <a16:creationId xmlns:a16="http://schemas.microsoft.com/office/drawing/2014/main" xmlns="" id="{B6B99B87-33F5-7154-672A-FAC57E0545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F32A960-8E85-4561-B685-97CA0E099E4E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170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78179" name="4 Altbilgi Yer Tutucusu">
            <a:extLst>
              <a:ext uri="{FF2B5EF4-FFF2-40B4-BE49-F238E27FC236}">
                <a16:creationId xmlns:a16="http://schemas.microsoft.com/office/drawing/2014/main" xmlns="" id="{0E3E46D5-EF11-48A8-AFDD-55C709C3D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6866" name="Rectangle 2">
            <a:extLst>
              <a:ext uri="{FF2B5EF4-FFF2-40B4-BE49-F238E27FC236}">
                <a16:creationId xmlns:a16="http://schemas.microsoft.com/office/drawing/2014/main" xmlns="" id="{C46FBE8F-2ADA-F1CA-2F41-57675B6B63C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tespit yöntemleri/</a:t>
            </a:r>
            <a:r>
              <a:rPr lang="tr-TR" sz="3200" i="1" dirty="0">
                <a:solidFill>
                  <a:srgbClr val="FF0000"/>
                </a:solidFill>
              </a:rPr>
              <a:t>inek</a:t>
            </a:r>
            <a:endParaRPr lang="tr-TR" i="1" dirty="0">
              <a:solidFill>
                <a:srgbClr val="FF0000"/>
              </a:solidFill>
            </a:endParaRPr>
          </a:p>
        </p:txBody>
      </p:sp>
      <p:sp>
        <p:nvSpPr>
          <p:cNvPr id="112645" name="Rectangle 3">
            <a:extLst>
              <a:ext uri="{FF2B5EF4-FFF2-40B4-BE49-F238E27FC236}">
                <a16:creationId xmlns:a16="http://schemas.microsoft.com/office/drawing/2014/main" xmlns="" id="{C2E5C3AC-784A-530E-2CF9-6611F09C4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547814"/>
            <a:ext cx="11234737" cy="40782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800100" indent="-3429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indent="0" eaLnBrk="1" hangingPunct="1">
              <a:spcBef>
                <a:spcPts val="600"/>
              </a:spcBef>
              <a:buFont typeface="Wingdings" pitchFamily="2" charset="2"/>
              <a:buNone/>
              <a:defRPr/>
            </a:pPr>
            <a:r>
              <a:rPr lang="tr-TR" altLang="tr-TR" sz="2800" b="1" dirty="0" err="1"/>
              <a:t>Hormonal</a:t>
            </a:r>
            <a:r>
              <a:rPr lang="tr-TR" altLang="tr-TR" sz="2800" b="1" dirty="0"/>
              <a:t> testler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tr-TR" altLang="tr-TR" sz="2800" dirty="0"/>
              <a:t>Süt </a:t>
            </a:r>
            <a:r>
              <a:rPr lang="tr-TR" altLang="tr-TR" sz="2800" dirty="0" err="1"/>
              <a:t>progesteron</a:t>
            </a:r>
            <a:r>
              <a:rPr lang="tr-TR" altLang="tr-TR" sz="2800" dirty="0"/>
              <a:t> testi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tr-TR" altLang="tr-TR" sz="2800" dirty="0"/>
              <a:t>Sütte </a:t>
            </a:r>
            <a:r>
              <a:rPr lang="en-US" sz="2800" dirty="0"/>
              <a:t>17</a:t>
            </a:r>
            <a:r>
              <a:rPr lang="tr-TR" sz="2800" dirty="0">
                <a:latin typeface="Symbol" panose="05050102010706020507" pitchFamily="18" charset="2"/>
              </a:rPr>
              <a:t>b</a:t>
            </a:r>
            <a:r>
              <a:rPr lang="en-US" sz="2800" dirty="0"/>
              <a:t>-estradiol </a:t>
            </a:r>
            <a:r>
              <a:rPr lang="tr-TR" sz="2800" dirty="0"/>
              <a:t>ve </a:t>
            </a:r>
            <a:r>
              <a:rPr lang="en-US" sz="2800" dirty="0"/>
              <a:t>P4</a:t>
            </a:r>
            <a:endParaRPr lang="tr-TR" sz="2800" dirty="0"/>
          </a:p>
          <a:p>
            <a:pPr eaLnBrk="1" hangingPunct="1">
              <a:spcBef>
                <a:spcPts val="600"/>
              </a:spcBef>
              <a:defRPr/>
            </a:pPr>
            <a:r>
              <a:rPr lang="tr-TR" sz="2800" dirty="0" err="1"/>
              <a:t>Östrüs</a:t>
            </a:r>
            <a:r>
              <a:rPr lang="tr-TR" sz="2800" dirty="0"/>
              <a:t> senkronizasyonu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en-US" sz="2800" dirty="0"/>
              <a:t>Infra red spectroscopy </a:t>
            </a:r>
            <a:r>
              <a:rPr lang="tr-TR" sz="2800" dirty="0"/>
              <a:t>ve</a:t>
            </a:r>
            <a:r>
              <a:rPr lang="en-US" sz="2800" dirty="0"/>
              <a:t> magnetic resonance</a:t>
            </a:r>
            <a:endParaRPr lang="tr-TR" sz="2800" dirty="0"/>
          </a:p>
          <a:p>
            <a:pPr eaLnBrk="1" hangingPunct="1">
              <a:spcBef>
                <a:spcPts val="600"/>
              </a:spcBef>
              <a:defRPr/>
            </a:pPr>
            <a:r>
              <a:rPr lang="tr-TR" altLang="tr-TR" sz="2800" dirty="0" err="1"/>
              <a:t>Rektal</a:t>
            </a:r>
            <a:r>
              <a:rPr lang="tr-TR" altLang="tr-TR" sz="2800" dirty="0"/>
              <a:t> muayene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tr-TR" altLang="tr-TR" sz="2800" dirty="0" err="1"/>
              <a:t>Vaginoskopi</a:t>
            </a:r>
            <a:endParaRPr lang="tr-TR" altLang="tr-TR" sz="2800" dirty="0"/>
          </a:p>
          <a:p>
            <a:pPr eaLnBrk="1" hangingPunct="1">
              <a:spcBef>
                <a:spcPts val="600"/>
              </a:spcBef>
              <a:defRPr/>
            </a:pPr>
            <a:r>
              <a:rPr lang="tr-TR" altLang="tr-TR" sz="2800" dirty="0"/>
              <a:t>Ultrasonografi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34F18473-36C6-5332-4A0F-DA398D61BA8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D5B579-1B72-49F8-A896-1679722BE3BA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94669048"/>
      </p:ext>
    </p:extLst>
  </p:cSld>
  <p:clrMapOvr>
    <a:masterClrMapping/>
  </p:clrMapOvr>
  <p:transition spd="slow">
    <p:push dir="r"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3 Slayt Numarası Yer Tutucusu">
            <a:extLst>
              <a:ext uri="{FF2B5EF4-FFF2-40B4-BE49-F238E27FC236}">
                <a16:creationId xmlns:a16="http://schemas.microsoft.com/office/drawing/2014/main" xmlns="" id="{6D77FA7C-6B60-AC31-23A5-19919FC4BA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49E7B0B-BBDC-425F-924C-CA29C864FA7F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171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79203" name="4 Altbilgi Yer Tutucusu">
            <a:extLst>
              <a:ext uri="{FF2B5EF4-FFF2-40B4-BE49-F238E27FC236}">
                <a16:creationId xmlns:a16="http://schemas.microsoft.com/office/drawing/2014/main" xmlns="" id="{3363968D-DDBD-B79B-BC89-3C0A4E6B4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6866" name="Rectangle 2">
            <a:extLst>
              <a:ext uri="{FF2B5EF4-FFF2-40B4-BE49-F238E27FC236}">
                <a16:creationId xmlns:a16="http://schemas.microsoft.com/office/drawing/2014/main" xmlns="" id="{D79AFF82-4BDC-9774-3485-283B6BE475F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tespit yöntemleri/</a:t>
            </a:r>
            <a:r>
              <a:rPr lang="tr-TR" sz="3200" i="1" dirty="0">
                <a:solidFill>
                  <a:srgbClr val="FF0000"/>
                </a:solidFill>
              </a:rPr>
              <a:t>inek</a:t>
            </a:r>
            <a:endParaRPr lang="tr-TR" i="1" dirty="0">
              <a:solidFill>
                <a:srgbClr val="FF0000"/>
              </a:solidFill>
            </a:endParaRPr>
          </a:p>
        </p:txBody>
      </p:sp>
      <p:sp>
        <p:nvSpPr>
          <p:cNvPr id="179205" name="Rectangle 3">
            <a:extLst>
              <a:ext uri="{FF2B5EF4-FFF2-40B4-BE49-F238E27FC236}">
                <a16:creationId xmlns:a16="http://schemas.microsoft.com/office/drawing/2014/main" xmlns="" id="{0C5A1A74-1EE5-8424-CA45-F8D7A2714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547814"/>
            <a:ext cx="11234737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001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tr-TR" altLang="tr-TR" sz="2800" dirty="0" err="1"/>
              <a:t>Sensore</a:t>
            </a:r>
            <a:r>
              <a:rPr lang="tr-TR" altLang="tr-TR" sz="2800" dirty="0"/>
              <a:t> dayalı analiz sistemleri</a:t>
            </a:r>
          </a:p>
          <a:p>
            <a:pPr lvl="1" eaLnBrk="1" hangingPunct="1">
              <a:spcBef>
                <a:spcPts val="600"/>
              </a:spcBef>
            </a:pPr>
            <a:r>
              <a:rPr lang="tr-TR" altLang="tr-TR" sz="2400" dirty="0" err="1"/>
              <a:t>Podometre</a:t>
            </a:r>
            <a:r>
              <a:rPr lang="tr-TR" altLang="tr-TR" sz="2400" dirty="0"/>
              <a:t> verilerinin analizi (</a:t>
            </a:r>
            <a:r>
              <a:rPr lang="tr-TR" altLang="tr-TR" sz="2400" dirty="0" err="1"/>
              <a:t>fuzzy</a:t>
            </a:r>
            <a:r>
              <a:rPr lang="tr-TR" altLang="tr-TR" sz="2400" dirty="0"/>
              <a:t> </a:t>
            </a:r>
            <a:r>
              <a:rPr lang="tr-TR" altLang="tr-TR" sz="2400" dirty="0" err="1"/>
              <a:t>logic</a:t>
            </a:r>
            <a:r>
              <a:rPr lang="tr-TR" altLang="tr-TR" sz="2400" dirty="0"/>
              <a:t> sistem)</a:t>
            </a:r>
          </a:p>
          <a:p>
            <a:pPr lvl="1" eaLnBrk="1" hangingPunct="1">
              <a:spcBef>
                <a:spcPts val="600"/>
              </a:spcBef>
            </a:pPr>
            <a:r>
              <a:rPr lang="tr-TR" altLang="tr-TR" sz="2400" dirty="0"/>
              <a:t>Harekete duyarlı nanoteknolojilerinin kullanılması</a:t>
            </a:r>
          </a:p>
          <a:p>
            <a:pPr lvl="2" eaLnBrk="1" hangingPunct="1">
              <a:spcBef>
                <a:spcPts val="600"/>
              </a:spcBef>
            </a:pPr>
            <a:r>
              <a:rPr lang="tr-TR" altLang="tr-TR" sz="2400" dirty="0"/>
              <a:t>Select </a:t>
            </a:r>
            <a:r>
              <a:rPr lang="tr-TR" altLang="tr-TR" sz="2400" dirty="0" err="1"/>
              <a:t>Detect</a:t>
            </a:r>
            <a:r>
              <a:rPr lang="tr-TR" altLang="tr-TR" sz="2400" dirty="0"/>
              <a:t> Technologies</a:t>
            </a:r>
          </a:p>
          <a:p>
            <a:pPr lvl="2" eaLnBrk="1" hangingPunct="1">
              <a:spcBef>
                <a:spcPts val="600"/>
              </a:spcBef>
            </a:pPr>
            <a:r>
              <a:rPr lang="tr-TR" altLang="tr-TR" sz="2400" dirty="0" err="1"/>
              <a:t>Moo</a:t>
            </a:r>
            <a:r>
              <a:rPr lang="tr-TR" altLang="tr-TR" sz="2400" dirty="0"/>
              <a:t> </a:t>
            </a:r>
            <a:r>
              <a:rPr lang="tr-TR" altLang="tr-TR" sz="2400" dirty="0" err="1"/>
              <a:t>Monitoring</a:t>
            </a:r>
            <a:r>
              <a:rPr lang="tr-TR" altLang="tr-TR" sz="2400" dirty="0"/>
              <a:t> </a:t>
            </a:r>
            <a:r>
              <a:rPr lang="tr-TR" altLang="tr-TR" sz="2400" dirty="0" err="1"/>
              <a:t>system</a:t>
            </a:r>
            <a:endParaRPr lang="tr-TR" altLang="tr-TR" sz="2400" dirty="0"/>
          </a:p>
          <a:p>
            <a:pPr eaLnBrk="1" hangingPunct="1">
              <a:spcBef>
                <a:spcPts val="600"/>
              </a:spcBef>
            </a:pPr>
            <a:endParaRPr lang="tr-TR" altLang="tr-TR" sz="2800" dirty="0"/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6A5B650C-EF03-E84E-9649-1128FE111FE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84705CC-49FE-4F29-B96D-95992A42C011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35921013"/>
      </p:ext>
    </p:extLst>
  </p:cSld>
  <p:clrMapOvr>
    <a:masterClrMapping/>
  </p:clrMapOvr>
  <p:transition spd="slow">
    <p:push dir="r"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3 Slayt Numarası Yer Tutucusu">
            <a:extLst>
              <a:ext uri="{FF2B5EF4-FFF2-40B4-BE49-F238E27FC236}">
                <a16:creationId xmlns:a16="http://schemas.microsoft.com/office/drawing/2014/main" xmlns="" id="{BCC086B7-2757-C6E1-559C-14E95D5D0B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245C20E-1B66-4CAA-B275-762BCA15434F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172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80227" name="4 Altbilgi Yer Tutucusu">
            <a:extLst>
              <a:ext uri="{FF2B5EF4-FFF2-40B4-BE49-F238E27FC236}">
                <a16:creationId xmlns:a16="http://schemas.microsoft.com/office/drawing/2014/main" xmlns="" id="{7E4E6296-DDEF-42E4-1378-3A6F90582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6866" name="Rectangle 2">
            <a:extLst>
              <a:ext uri="{FF2B5EF4-FFF2-40B4-BE49-F238E27FC236}">
                <a16:creationId xmlns:a16="http://schemas.microsoft.com/office/drawing/2014/main" xmlns="" id="{6844A26E-C2F4-2AA3-1841-FA2F2650BB0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tespit yöntemleri/</a:t>
            </a:r>
            <a:r>
              <a:rPr lang="tr-TR" sz="3200" i="1" dirty="0">
                <a:solidFill>
                  <a:srgbClr val="FF0000"/>
                </a:solidFill>
              </a:rPr>
              <a:t>inek</a:t>
            </a:r>
            <a:endParaRPr lang="tr-TR" i="1" dirty="0">
              <a:solidFill>
                <a:srgbClr val="FF0000"/>
              </a:solidFill>
            </a:endParaRPr>
          </a:p>
        </p:txBody>
      </p:sp>
      <p:sp>
        <p:nvSpPr>
          <p:cNvPr id="180229" name="Rectangle 3">
            <a:extLst>
              <a:ext uri="{FF2B5EF4-FFF2-40B4-BE49-F238E27FC236}">
                <a16:creationId xmlns:a16="http://schemas.microsoft.com/office/drawing/2014/main" xmlns="" id="{B3E03380-90CE-8DF4-E0A2-F91BE9AD5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4" y="1543050"/>
            <a:ext cx="11234736" cy="312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001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tr-TR" altLang="tr-TR" sz="2800" b="1" u="sng" dirty="0"/>
              <a:t>İnek</a:t>
            </a:r>
          </a:p>
          <a:p>
            <a:pPr eaLnBrk="1" hangingPunct="1">
              <a:spcBef>
                <a:spcPts val="600"/>
              </a:spcBef>
            </a:pPr>
            <a:r>
              <a:rPr lang="tr-TR" altLang="tr-TR" sz="2400" b="1" dirty="0"/>
              <a:t>Puanlama</a:t>
            </a:r>
          </a:p>
          <a:p>
            <a:pPr lvl="1" eaLnBrk="1" hangingPunct="1">
              <a:spcBef>
                <a:spcPts val="600"/>
              </a:spcBef>
            </a:pPr>
            <a:r>
              <a:rPr lang="tr-TR" altLang="tr-TR" sz="2400" dirty="0"/>
              <a:t>İnek 24 saat içinde günde 2-3 saat aralıklarla gözlenip  her bir belirti …skalasına göre puanlanır</a:t>
            </a:r>
          </a:p>
          <a:p>
            <a:pPr lvl="1" eaLnBrk="1" hangingPunct="1">
              <a:spcBef>
                <a:spcPts val="600"/>
              </a:spcBef>
            </a:pPr>
            <a:r>
              <a:rPr lang="tr-TR" altLang="tr-TR" sz="2400" dirty="0"/>
              <a:t>&gt;100 puan </a:t>
            </a:r>
            <a:r>
              <a:rPr lang="tr-TR" altLang="tr-TR" sz="2400" dirty="0" err="1"/>
              <a:t>östrüste</a:t>
            </a:r>
            <a:r>
              <a:rPr lang="tr-TR" altLang="tr-TR" sz="2400" dirty="0"/>
              <a:t> olduğunun göstergesidir.</a:t>
            </a:r>
          </a:p>
          <a:p>
            <a:pPr eaLnBrk="1" hangingPunct="1">
              <a:spcBef>
                <a:spcPts val="600"/>
              </a:spcBef>
            </a:pPr>
            <a:r>
              <a:rPr lang="tr-TR" altLang="tr-TR" sz="2400" b="1" dirty="0"/>
              <a:t>Kayıtların incelenmesi</a:t>
            </a:r>
          </a:p>
          <a:p>
            <a:pPr lvl="1" eaLnBrk="1" hangingPunct="1">
              <a:spcBef>
                <a:spcPts val="600"/>
              </a:spcBef>
            </a:pPr>
            <a:r>
              <a:rPr lang="tr-TR" altLang="tr-TR" sz="2400" dirty="0"/>
              <a:t>Sürü yönetim sistemi olan işletmelerde çok iyi sonuç alınır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45AE73B4-220F-AE2B-A428-0BB8FF9C7F0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16C15F-3FC6-4DA9-AD38-83D14E81479B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75377074"/>
      </p:ext>
    </p:extLst>
  </p:cSld>
  <p:clrMapOvr>
    <a:masterClrMapping/>
  </p:clrMapOvr>
  <p:transition spd="slow">
    <p:push dir="r"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3 Slayt Numarası Yer Tutucusu">
            <a:extLst>
              <a:ext uri="{FF2B5EF4-FFF2-40B4-BE49-F238E27FC236}">
                <a16:creationId xmlns:a16="http://schemas.microsoft.com/office/drawing/2014/main" xmlns="" id="{4E872651-113F-B06A-1088-30D9057BEE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0534D4B-1211-4B86-8440-39E01634C305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173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81251" name="4 Altbilgi Yer Tutucusu">
            <a:extLst>
              <a:ext uri="{FF2B5EF4-FFF2-40B4-BE49-F238E27FC236}">
                <a16:creationId xmlns:a16="http://schemas.microsoft.com/office/drawing/2014/main" xmlns="" id="{BECA5016-141D-1EF8-EB5A-C67C59C15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7890" name="Rectangle 2">
            <a:extLst>
              <a:ext uri="{FF2B5EF4-FFF2-40B4-BE49-F238E27FC236}">
                <a16:creationId xmlns:a16="http://schemas.microsoft.com/office/drawing/2014/main" xmlns="" id="{A9CF08EA-11F2-8CA4-C9EE-4FBEBD84683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Östrüs tespit yöntemleri</a:t>
            </a:r>
          </a:p>
        </p:txBody>
      </p:sp>
      <p:sp>
        <p:nvSpPr>
          <p:cNvPr id="181253" name="Rectangle 3">
            <a:extLst>
              <a:ext uri="{FF2B5EF4-FFF2-40B4-BE49-F238E27FC236}">
                <a16:creationId xmlns:a16="http://schemas.microsoft.com/office/drawing/2014/main" xmlns="" id="{88EB3595-DB65-0A73-2147-388F18B3C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266594"/>
            <a:ext cx="11234737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001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tr-TR" altLang="tr-TR" sz="2800" b="1" dirty="0"/>
              <a:t>İnek (devam….)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400" dirty="0" err="1"/>
              <a:t>Östrüs</a:t>
            </a:r>
            <a:r>
              <a:rPr lang="tr-TR" altLang="tr-TR" sz="2400" dirty="0"/>
              <a:t> ile ilişkili fizyolojik değişikliklerin belirlenmesi</a:t>
            </a:r>
          </a:p>
          <a:p>
            <a:pPr lvl="1" eaLnBrk="1" hangingPunct="1">
              <a:lnSpc>
                <a:spcPct val="90000"/>
              </a:lnSpc>
            </a:pPr>
            <a:r>
              <a:rPr lang="tr-TR" altLang="tr-TR" sz="2400" dirty="0"/>
              <a:t>Progesteron analizi</a:t>
            </a:r>
          </a:p>
          <a:p>
            <a:pPr lvl="1" eaLnBrk="1" hangingPunct="1">
              <a:lnSpc>
                <a:spcPct val="90000"/>
              </a:lnSpc>
            </a:pPr>
            <a:r>
              <a:rPr lang="tr-TR" altLang="tr-TR" sz="2400" dirty="0" err="1"/>
              <a:t>Cervikal</a:t>
            </a:r>
            <a:r>
              <a:rPr lang="tr-TR" altLang="tr-TR" sz="2400" dirty="0"/>
              <a:t> mukus testi</a:t>
            </a:r>
          </a:p>
          <a:p>
            <a:pPr lvl="1" eaLnBrk="1" hangingPunct="1">
              <a:lnSpc>
                <a:spcPct val="90000"/>
              </a:lnSpc>
            </a:pPr>
            <a:r>
              <a:rPr lang="tr-TR" altLang="tr-TR" sz="2400" dirty="0"/>
              <a:t>Viskozite</a:t>
            </a:r>
          </a:p>
          <a:p>
            <a:pPr lvl="1" eaLnBrk="1" hangingPunct="1">
              <a:lnSpc>
                <a:spcPct val="90000"/>
              </a:lnSpc>
            </a:pPr>
            <a:r>
              <a:rPr lang="tr-TR" altLang="tr-TR" sz="2400" dirty="0" err="1"/>
              <a:t>Elektiriksel</a:t>
            </a:r>
            <a:r>
              <a:rPr lang="tr-TR" altLang="tr-TR" sz="2400" dirty="0"/>
              <a:t> direnç-</a:t>
            </a:r>
            <a:r>
              <a:rPr lang="tr-TR" altLang="tr-TR" sz="2400" dirty="0" err="1"/>
              <a:t>vaginal</a:t>
            </a:r>
            <a:r>
              <a:rPr lang="tr-TR" altLang="tr-TR" sz="2400" dirty="0"/>
              <a:t> mukus / düşer</a:t>
            </a:r>
          </a:p>
          <a:p>
            <a:pPr lvl="1" eaLnBrk="1" hangingPunct="1">
              <a:lnSpc>
                <a:spcPct val="90000"/>
              </a:lnSpc>
            </a:pPr>
            <a:r>
              <a:rPr lang="tr-TR" altLang="tr-TR" sz="2400" dirty="0" err="1"/>
              <a:t>Vaginal</a:t>
            </a:r>
            <a:r>
              <a:rPr lang="tr-TR" altLang="tr-TR" sz="2400" dirty="0"/>
              <a:t>  pH / düşer</a:t>
            </a:r>
          </a:p>
          <a:p>
            <a:pPr lvl="1" eaLnBrk="1" hangingPunct="1">
              <a:lnSpc>
                <a:spcPct val="90000"/>
              </a:lnSpc>
            </a:pPr>
            <a:r>
              <a:rPr lang="tr-TR" altLang="tr-TR" sz="2400" dirty="0"/>
              <a:t>Uterus Tonusu / artar</a:t>
            </a:r>
          </a:p>
          <a:p>
            <a:pPr lvl="1" eaLnBrk="1" hangingPunct="1">
              <a:lnSpc>
                <a:spcPct val="90000"/>
              </a:lnSpc>
            </a:pPr>
            <a:r>
              <a:rPr lang="tr-TR" altLang="tr-TR" sz="2400" dirty="0" err="1"/>
              <a:t>Östrüsle</a:t>
            </a:r>
            <a:r>
              <a:rPr lang="tr-TR" altLang="tr-TR" sz="2400" dirty="0"/>
              <a:t> ilişkili koku (</a:t>
            </a:r>
            <a:r>
              <a:rPr lang="tr-TR" altLang="tr-TR" sz="2400" dirty="0" err="1"/>
              <a:t>Feromen</a:t>
            </a:r>
            <a:r>
              <a:rPr lang="tr-TR" altLang="tr-TR" sz="2400" dirty="0"/>
              <a:t>/köpek)</a:t>
            </a:r>
          </a:p>
          <a:p>
            <a:pPr lvl="1" eaLnBrk="1" hangingPunct="1">
              <a:lnSpc>
                <a:spcPct val="90000"/>
              </a:lnSpc>
            </a:pPr>
            <a:r>
              <a:rPr lang="tr-TR" altLang="tr-TR" sz="2400" dirty="0"/>
              <a:t>Vücut ısısı-süt </a:t>
            </a:r>
            <a:r>
              <a:rPr lang="tr-TR" altLang="tr-TR" sz="2400" dirty="0" err="1"/>
              <a:t>ısıs</a:t>
            </a:r>
            <a:r>
              <a:rPr lang="tr-TR" altLang="tr-TR" sz="2400" dirty="0"/>
              <a:t>/ 0.1-0.5 artar ºC</a:t>
            </a:r>
          </a:p>
          <a:p>
            <a:pPr lvl="1" eaLnBrk="1" hangingPunct="1">
              <a:lnSpc>
                <a:spcPct val="90000"/>
              </a:lnSpc>
            </a:pPr>
            <a:r>
              <a:rPr lang="tr-TR" altLang="tr-TR" sz="2400" dirty="0"/>
              <a:t>Fiziksel aktivite / artar</a:t>
            </a:r>
          </a:p>
          <a:p>
            <a:pPr lvl="1" eaLnBrk="1" hangingPunct="1">
              <a:lnSpc>
                <a:spcPct val="90000"/>
              </a:lnSpc>
            </a:pPr>
            <a:r>
              <a:rPr lang="tr-TR" altLang="tr-TR" sz="2400" dirty="0"/>
              <a:t>Süt verimi / inek-%2-8 oranında düşer-1/3  oranında?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F607111C-9CD7-06D1-5140-83961066AAF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2ACFC86-00F9-47AF-8569-24EB7D54F4A6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87994698"/>
      </p:ext>
    </p:extLst>
  </p:cSld>
  <p:clrMapOvr>
    <a:masterClrMapping/>
  </p:clrMapOvr>
  <p:transition spd="slow">
    <p:push dir="r"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3 Slayt Numarası Yer Tutucusu">
            <a:extLst>
              <a:ext uri="{FF2B5EF4-FFF2-40B4-BE49-F238E27FC236}">
                <a16:creationId xmlns:a16="http://schemas.microsoft.com/office/drawing/2014/main" xmlns="" id="{1730A4B3-A1CC-3159-013C-A235556497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6A00A61-FC8A-46AD-81C2-4C54CC5C250D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174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82275" name="4 Altbilgi Yer Tutucusu">
            <a:extLst>
              <a:ext uri="{FF2B5EF4-FFF2-40B4-BE49-F238E27FC236}">
                <a16:creationId xmlns:a16="http://schemas.microsoft.com/office/drawing/2014/main" xmlns="" id="{CD7B4B0E-5EE6-670D-3E96-43376F55C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7890" name="Rectangle 2">
            <a:extLst>
              <a:ext uri="{FF2B5EF4-FFF2-40B4-BE49-F238E27FC236}">
                <a16:creationId xmlns:a16="http://schemas.microsoft.com/office/drawing/2014/main" xmlns="" id="{9AFC7C26-9CB3-ADA9-4B33-574AEB85ADE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Östrüs tespit yöntemleri</a:t>
            </a:r>
          </a:p>
        </p:txBody>
      </p:sp>
      <p:sp>
        <p:nvSpPr>
          <p:cNvPr id="182277" name="Rectangle 3">
            <a:extLst>
              <a:ext uri="{FF2B5EF4-FFF2-40B4-BE49-F238E27FC236}">
                <a16:creationId xmlns:a16="http://schemas.microsoft.com/office/drawing/2014/main" xmlns="" id="{F26A7490-C15F-0BC1-0841-0D3C580D2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249182"/>
            <a:ext cx="11234737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001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tr-TR" altLang="tr-TR" sz="2800" b="1" dirty="0"/>
              <a:t>İnek (devam….) /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tr-TR" altLang="tr-TR" sz="2800" b="1" dirty="0"/>
              <a:t>Otomatize </a:t>
            </a:r>
            <a:r>
              <a:rPr lang="tr-TR" altLang="tr-TR" sz="2800" b="1" dirty="0" err="1"/>
              <a:t>östrüs</a:t>
            </a:r>
            <a:r>
              <a:rPr lang="tr-TR" altLang="tr-TR" sz="2800" b="1" dirty="0"/>
              <a:t> tespit yöntemleri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800" dirty="0"/>
              <a:t>Aktivite izleme sistemleri</a:t>
            </a:r>
          </a:p>
          <a:p>
            <a:pPr lvl="1" eaLnBrk="1" hangingPunct="1">
              <a:lnSpc>
                <a:spcPct val="90000"/>
              </a:lnSpc>
            </a:pPr>
            <a:r>
              <a:rPr lang="tr-TR" altLang="tr-TR" sz="2800" dirty="0" err="1"/>
              <a:t>Podometre</a:t>
            </a:r>
            <a:endParaRPr lang="tr-TR" altLang="tr-TR" sz="2800" dirty="0"/>
          </a:p>
          <a:p>
            <a:pPr lvl="2" eaLnBrk="1" hangingPunct="1">
              <a:lnSpc>
                <a:spcPct val="90000"/>
              </a:lnSpc>
            </a:pPr>
            <a:r>
              <a:rPr lang="tr-TR" altLang="tr-TR" sz="2400" dirty="0"/>
              <a:t>Atılan adımları sayar</a:t>
            </a:r>
          </a:p>
          <a:p>
            <a:pPr lvl="3" eaLnBrk="1" hangingPunct="1">
              <a:lnSpc>
                <a:spcPct val="90000"/>
              </a:lnSpc>
            </a:pPr>
            <a:r>
              <a:rPr lang="tr-TR" altLang="tr-TR" sz="2000" dirty="0"/>
              <a:t>Hasta hayvanlarda azalır</a:t>
            </a:r>
          </a:p>
          <a:p>
            <a:pPr lvl="3" eaLnBrk="1" hangingPunct="1">
              <a:lnSpc>
                <a:spcPct val="90000"/>
              </a:lnSpc>
            </a:pPr>
            <a:r>
              <a:rPr lang="tr-TR" altLang="tr-TR" sz="2000" dirty="0"/>
              <a:t>Sürü rahatsız edildiğinde artar/tırnak bakımı için????</a:t>
            </a:r>
          </a:p>
          <a:p>
            <a:pPr lvl="1" eaLnBrk="1" hangingPunct="1">
              <a:lnSpc>
                <a:spcPct val="90000"/>
              </a:lnSpc>
            </a:pPr>
            <a:r>
              <a:rPr lang="tr-TR" altLang="tr-TR" sz="2800" dirty="0"/>
              <a:t>Akselerometre</a:t>
            </a:r>
          </a:p>
          <a:p>
            <a:pPr lvl="2" eaLnBrk="1" hangingPunct="1">
              <a:lnSpc>
                <a:spcPct val="90000"/>
              </a:lnSpc>
            </a:pPr>
            <a:r>
              <a:rPr lang="tr-TR" altLang="tr-TR" sz="2400" dirty="0"/>
              <a:t>Üç farklı hareketi değerlendirmektedir	</a:t>
            </a:r>
          </a:p>
          <a:p>
            <a:pPr lvl="3" eaLnBrk="1" hangingPunct="1">
              <a:lnSpc>
                <a:spcPct val="90000"/>
              </a:lnSpc>
            </a:pPr>
            <a:r>
              <a:rPr lang="tr-TR" altLang="tr-TR" sz="2000" dirty="0"/>
              <a:t>Yan yana </a:t>
            </a:r>
          </a:p>
          <a:p>
            <a:pPr lvl="3" eaLnBrk="1" hangingPunct="1">
              <a:lnSpc>
                <a:spcPct val="90000"/>
              </a:lnSpc>
            </a:pPr>
            <a:r>
              <a:rPr lang="tr-TR" altLang="tr-TR" sz="2000" dirty="0"/>
              <a:t>Yukarı-aşağı</a:t>
            </a:r>
          </a:p>
          <a:p>
            <a:pPr lvl="3" eaLnBrk="1" hangingPunct="1">
              <a:lnSpc>
                <a:spcPct val="90000"/>
              </a:lnSpc>
            </a:pPr>
            <a:r>
              <a:rPr lang="tr-TR" altLang="tr-TR" sz="2000" dirty="0"/>
              <a:t>Önden-arkaya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D0232A34-D74B-3261-FAF8-59658F83A98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41DCE12-DB95-4C1C-8B5A-3A0D094A934E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16093804"/>
      </p:ext>
    </p:extLst>
  </p:cSld>
  <p:clrMapOvr>
    <a:masterClrMapping/>
  </p:clrMapOvr>
  <p:transition spd="slow">
    <p:push dir="r"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3 Slayt Numarası Yer Tutucusu">
            <a:extLst>
              <a:ext uri="{FF2B5EF4-FFF2-40B4-BE49-F238E27FC236}">
                <a16:creationId xmlns:a16="http://schemas.microsoft.com/office/drawing/2014/main" xmlns="" id="{0B1ED9F2-C40B-1A98-5169-342B06C496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ECAED35-1970-4B5F-8EF5-B0A28C6EB8B1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175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83299" name="4 Altbilgi Yer Tutucusu">
            <a:extLst>
              <a:ext uri="{FF2B5EF4-FFF2-40B4-BE49-F238E27FC236}">
                <a16:creationId xmlns:a16="http://schemas.microsoft.com/office/drawing/2014/main" xmlns="" id="{E6AC53ED-49A0-5415-6932-136B24331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7890" name="Rectangle 2">
            <a:extLst>
              <a:ext uri="{FF2B5EF4-FFF2-40B4-BE49-F238E27FC236}">
                <a16:creationId xmlns:a16="http://schemas.microsoft.com/office/drawing/2014/main" xmlns="" id="{A614BDB9-5C36-B57D-ACB6-488D62A001C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Östrüs tespit yöntemleri</a:t>
            </a:r>
          </a:p>
        </p:txBody>
      </p:sp>
      <p:sp>
        <p:nvSpPr>
          <p:cNvPr id="183301" name="Rectangle 3">
            <a:extLst>
              <a:ext uri="{FF2B5EF4-FFF2-40B4-BE49-F238E27FC236}">
                <a16:creationId xmlns:a16="http://schemas.microsoft.com/office/drawing/2014/main" xmlns="" id="{9C483D2F-517D-328A-A6EF-71C7C856B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405932"/>
            <a:ext cx="11234737" cy="474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001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tr-TR" altLang="tr-TR" sz="2800" b="1" dirty="0"/>
              <a:t>Otomatize </a:t>
            </a:r>
            <a:r>
              <a:rPr lang="tr-TR" altLang="tr-TR" sz="2800" b="1" dirty="0" err="1"/>
              <a:t>östrüs</a:t>
            </a:r>
            <a:r>
              <a:rPr lang="tr-TR" altLang="tr-TR" sz="2800" b="1" dirty="0"/>
              <a:t> tespit yöntemleri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800" dirty="0"/>
              <a:t>Aktivite izleme sistemleri</a:t>
            </a:r>
          </a:p>
          <a:p>
            <a:pPr lvl="1" eaLnBrk="1" hangingPunct="1">
              <a:lnSpc>
                <a:spcPct val="90000"/>
              </a:lnSpc>
            </a:pPr>
            <a:r>
              <a:rPr lang="tr-TR" altLang="tr-TR" sz="2800" dirty="0" err="1"/>
              <a:t>AfiMilk</a:t>
            </a:r>
            <a:r>
              <a:rPr lang="tr-TR" altLang="tr-TR" sz="2800" dirty="0"/>
              <a:t>®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tr-TR" sz="2800" dirty="0"/>
              <a:t>GEA </a:t>
            </a:r>
            <a:r>
              <a:rPr lang="en-US" altLang="tr-TR" sz="2800" dirty="0" err="1"/>
              <a:t>Westfalia</a:t>
            </a:r>
            <a:r>
              <a:rPr lang="en-US" altLang="tr-TR" sz="2800" dirty="0"/>
              <a:t> Dairy Plan C21™</a:t>
            </a:r>
            <a:endParaRPr lang="tr-TR" altLang="tr-TR" sz="2800" dirty="0"/>
          </a:p>
          <a:p>
            <a:pPr lvl="1" eaLnBrk="1" hangingPunct="1">
              <a:lnSpc>
                <a:spcPct val="90000"/>
              </a:lnSpc>
            </a:pPr>
            <a:r>
              <a:rPr lang="tr-TR" altLang="tr-TR" sz="2800" dirty="0" err="1"/>
              <a:t>DeLaval</a:t>
            </a:r>
            <a:r>
              <a:rPr lang="tr-TR" altLang="tr-TR" sz="2800" dirty="0"/>
              <a:t>™ / </a:t>
            </a:r>
            <a:r>
              <a:rPr lang="tr-TR" altLang="tr-TR" sz="2800" dirty="0" err="1"/>
              <a:t>Alpro</a:t>
            </a:r>
            <a:endParaRPr lang="tr-TR" altLang="tr-TR" sz="2800" dirty="0"/>
          </a:p>
          <a:p>
            <a:pPr lvl="1" eaLnBrk="1" hangingPunct="1">
              <a:lnSpc>
                <a:spcPct val="90000"/>
              </a:lnSpc>
            </a:pPr>
            <a:r>
              <a:rPr lang="tr-TR" altLang="tr-TR" sz="2800" dirty="0" err="1"/>
              <a:t>Boumatic</a:t>
            </a:r>
            <a:r>
              <a:rPr lang="tr-TR" altLang="tr-TR" sz="2800" dirty="0"/>
              <a:t>™</a:t>
            </a:r>
          </a:p>
          <a:p>
            <a:pPr lvl="1" eaLnBrk="1" hangingPunct="1">
              <a:lnSpc>
                <a:spcPct val="90000"/>
              </a:lnSpc>
            </a:pPr>
            <a:r>
              <a:rPr lang="tr-TR" altLang="tr-TR" sz="2800" dirty="0"/>
              <a:t>Select </a:t>
            </a:r>
            <a:r>
              <a:rPr lang="tr-TR" altLang="tr-TR" sz="2800" dirty="0" err="1"/>
              <a:t>Detect</a:t>
            </a:r>
            <a:r>
              <a:rPr lang="tr-TR" altLang="tr-TR" sz="2800" dirty="0"/>
              <a:t> ™ </a:t>
            </a:r>
          </a:p>
          <a:p>
            <a:pPr lvl="1" eaLnBrk="1" hangingPunct="1">
              <a:lnSpc>
                <a:spcPct val="90000"/>
              </a:lnSpc>
            </a:pPr>
            <a:r>
              <a:rPr lang="tr-TR" altLang="tr-TR" sz="2800" dirty="0"/>
              <a:t>SCR HR-TAG™/ </a:t>
            </a:r>
            <a:r>
              <a:rPr lang="tr-TR" altLang="tr-TR" sz="2800" dirty="0" err="1"/>
              <a:t>Semex</a:t>
            </a:r>
            <a:r>
              <a:rPr lang="tr-TR" altLang="tr-TR" sz="2800" dirty="0"/>
              <a:t> AI24™</a:t>
            </a:r>
          </a:p>
          <a:p>
            <a:pPr lvl="1" eaLnBrk="1" hangingPunct="1">
              <a:lnSpc>
                <a:spcPct val="90000"/>
              </a:lnSpc>
            </a:pPr>
            <a:r>
              <a:rPr lang="tr-TR" altLang="tr-TR" sz="2800" dirty="0" err="1"/>
              <a:t>IceRobotics</a:t>
            </a:r>
            <a:r>
              <a:rPr lang="tr-TR" altLang="tr-TR" sz="2800" dirty="0"/>
              <a:t>™</a:t>
            </a:r>
          </a:p>
          <a:p>
            <a:pPr lvl="1" eaLnBrk="1" hangingPunct="1">
              <a:lnSpc>
                <a:spcPct val="90000"/>
              </a:lnSpc>
            </a:pPr>
            <a:r>
              <a:rPr lang="tr-TR" altLang="tr-TR" sz="2800" dirty="0" err="1"/>
              <a:t>Animart</a:t>
            </a:r>
            <a:r>
              <a:rPr lang="tr-TR" altLang="tr-TR" sz="2800" dirty="0"/>
              <a:t>™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DF1045E1-07A8-61AB-3DFB-839FC12C5AF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D5C4AFC-E368-4230-9092-DCE212FD22B9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12359445"/>
      </p:ext>
    </p:extLst>
  </p:cSld>
  <p:clrMapOvr>
    <a:masterClrMapping/>
  </p:clrMapOvr>
  <p:transition spd="slow">
    <p:push dir="r"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3 Slayt Numarası Yer Tutucusu">
            <a:extLst>
              <a:ext uri="{FF2B5EF4-FFF2-40B4-BE49-F238E27FC236}">
                <a16:creationId xmlns:a16="http://schemas.microsoft.com/office/drawing/2014/main" xmlns="" id="{5CF0D278-5CAC-4833-DBC7-7FA41B97BB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820B188-D3CF-40C3-90FD-A6C0A444EBF0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176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84323" name="4 Altbilgi Yer Tutucusu">
            <a:extLst>
              <a:ext uri="{FF2B5EF4-FFF2-40B4-BE49-F238E27FC236}">
                <a16:creationId xmlns:a16="http://schemas.microsoft.com/office/drawing/2014/main" xmlns="" id="{75924F97-A82C-68DB-ECF9-1AB475438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7890" name="Rectangle 2">
            <a:extLst>
              <a:ext uri="{FF2B5EF4-FFF2-40B4-BE49-F238E27FC236}">
                <a16:creationId xmlns:a16="http://schemas.microsoft.com/office/drawing/2014/main" xmlns="" id="{826BD1A1-7C1E-63F0-DDBB-2FF2448BBE5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Östrüs tespit yöntemleri</a:t>
            </a:r>
          </a:p>
        </p:txBody>
      </p:sp>
      <p:sp>
        <p:nvSpPr>
          <p:cNvPr id="184325" name="Rectangle 3">
            <a:extLst>
              <a:ext uri="{FF2B5EF4-FFF2-40B4-BE49-F238E27FC236}">
                <a16:creationId xmlns:a16="http://schemas.microsoft.com/office/drawing/2014/main" xmlns="" id="{0F99C9E1-CACD-1DB4-20E1-7783791A5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362388"/>
            <a:ext cx="11234737" cy="486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001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tr-TR" altLang="tr-TR" sz="3200" b="1" dirty="0"/>
              <a:t>Aktivite izleme sistemleri</a:t>
            </a:r>
          </a:p>
          <a:p>
            <a:pPr lvl="1" eaLnBrk="1" hangingPunct="1">
              <a:lnSpc>
                <a:spcPct val="90000"/>
              </a:lnSpc>
            </a:pPr>
            <a:r>
              <a:rPr lang="tr-TR" altLang="tr-TR" sz="2800" dirty="0" err="1"/>
              <a:t>AfiMilk</a:t>
            </a:r>
            <a:r>
              <a:rPr lang="tr-TR" altLang="tr-TR" sz="2800" dirty="0"/>
              <a:t>® </a:t>
            </a:r>
          </a:p>
          <a:p>
            <a:pPr lvl="2" eaLnBrk="1" hangingPunct="1">
              <a:lnSpc>
                <a:spcPct val="90000"/>
              </a:lnSpc>
            </a:pPr>
            <a:r>
              <a:rPr lang="tr-TR" altLang="tr-TR" sz="2400" dirty="0"/>
              <a:t>Bacağa bağlanan </a:t>
            </a:r>
            <a:r>
              <a:rPr lang="tr-TR" altLang="tr-TR" sz="2400" dirty="0" err="1"/>
              <a:t>podometre</a:t>
            </a:r>
            <a:endParaRPr lang="tr-TR" altLang="tr-TR" sz="2400" dirty="0"/>
          </a:p>
          <a:p>
            <a:pPr lvl="1" eaLnBrk="1" hangingPunct="1">
              <a:lnSpc>
                <a:spcPct val="90000"/>
              </a:lnSpc>
            </a:pPr>
            <a:r>
              <a:rPr lang="en-US" altLang="tr-TR" sz="2800" dirty="0"/>
              <a:t>GEA </a:t>
            </a:r>
            <a:r>
              <a:rPr lang="en-US" altLang="tr-TR" sz="2800" dirty="0" err="1"/>
              <a:t>Westfalia</a:t>
            </a:r>
            <a:r>
              <a:rPr lang="en-US" altLang="tr-TR" sz="2800" dirty="0"/>
              <a:t> Dairy Plan C21™</a:t>
            </a:r>
            <a:endParaRPr lang="tr-TR" altLang="tr-TR" sz="2800" dirty="0"/>
          </a:p>
          <a:p>
            <a:pPr lvl="2" eaLnBrk="1" hangingPunct="1">
              <a:lnSpc>
                <a:spcPct val="90000"/>
              </a:lnSpc>
            </a:pPr>
            <a:r>
              <a:rPr lang="tr-TR" altLang="tr-TR" sz="2400" dirty="0"/>
              <a:t>Bacağa bağlanan </a:t>
            </a:r>
            <a:r>
              <a:rPr lang="tr-TR" altLang="tr-TR" sz="2400" dirty="0" err="1"/>
              <a:t>podometre</a:t>
            </a:r>
            <a:r>
              <a:rPr lang="tr-TR" altLang="tr-TR" sz="2400" dirty="0"/>
              <a:t> /her 2 saatte veri gön</a:t>
            </a:r>
          </a:p>
          <a:p>
            <a:pPr lvl="1" eaLnBrk="1" hangingPunct="1">
              <a:lnSpc>
                <a:spcPct val="90000"/>
              </a:lnSpc>
            </a:pPr>
            <a:r>
              <a:rPr lang="tr-TR" altLang="tr-TR" sz="2800" dirty="0" err="1"/>
              <a:t>DeLaval</a:t>
            </a:r>
            <a:r>
              <a:rPr lang="tr-TR" altLang="tr-TR" sz="2800" dirty="0"/>
              <a:t>™ / </a:t>
            </a:r>
            <a:r>
              <a:rPr lang="tr-TR" altLang="tr-TR" sz="2800" dirty="0" err="1"/>
              <a:t>Alpro</a:t>
            </a:r>
            <a:endParaRPr lang="tr-TR" altLang="tr-TR" sz="2800" dirty="0"/>
          </a:p>
          <a:p>
            <a:pPr lvl="2" eaLnBrk="1" hangingPunct="1">
              <a:lnSpc>
                <a:spcPct val="90000"/>
              </a:lnSpc>
            </a:pPr>
            <a:r>
              <a:rPr lang="tr-TR" altLang="tr-TR" sz="2400" dirty="0"/>
              <a:t>Boyuna bağlanan aktivite monitörü</a:t>
            </a:r>
          </a:p>
          <a:p>
            <a:pPr lvl="2" eaLnBrk="1" hangingPunct="1">
              <a:lnSpc>
                <a:spcPct val="90000"/>
              </a:lnSpc>
            </a:pPr>
            <a:r>
              <a:rPr lang="tr-TR" altLang="tr-TR" sz="2400" dirty="0"/>
              <a:t>Saat başı aktivite ölçer</a:t>
            </a:r>
          </a:p>
          <a:p>
            <a:pPr lvl="2" eaLnBrk="1" hangingPunct="1">
              <a:lnSpc>
                <a:spcPct val="90000"/>
              </a:lnSpc>
            </a:pPr>
            <a:r>
              <a:rPr lang="tr-TR" altLang="tr-TR" sz="2400" dirty="0" err="1"/>
              <a:t>Herd</a:t>
            </a:r>
            <a:r>
              <a:rPr lang="tr-TR" altLang="tr-TR" sz="2400" dirty="0"/>
              <a:t> </a:t>
            </a:r>
            <a:r>
              <a:rPr lang="tr-TR" altLang="tr-TR" sz="2400" dirty="0" err="1"/>
              <a:t>Navigator</a:t>
            </a:r>
            <a:r>
              <a:rPr lang="tr-TR" altLang="tr-TR" sz="2400" dirty="0"/>
              <a:t>™  ise P4, Mastitis ve Keton ölçer</a:t>
            </a:r>
          </a:p>
          <a:p>
            <a:pPr lvl="1" eaLnBrk="1" hangingPunct="1">
              <a:lnSpc>
                <a:spcPct val="90000"/>
              </a:lnSpc>
            </a:pPr>
            <a:r>
              <a:rPr lang="tr-TR" altLang="tr-TR" sz="2800" dirty="0" err="1"/>
              <a:t>Boumatic</a:t>
            </a:r>
            <a:r>
              <a:rPr lang="tr-TR" altLang="tr-TR" sz="2800" dirty="0"/>
              <a:t>™</a:t>
            </a:r>
          </a:p>
          <a:p>
            <a:pPr lvl="2" eaLnBrk="1" hangingPunct="1">
              <a:lnSpc>
                <a:spcPct val="90000"/>
              </a:lnSpc>
            </a:pPr>
            <a:r>
              <a:rPr lang="tr-TR" altLang="tr-TR" sz="2400" dirty="0"/>
              <a:t>Boyuna bağlanan aktivite monitörü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65551DE6-3914-E7B8-6CB8-F998743E360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B7DA45C-6CB2-4120-82A0-A1722C6D944E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9020444"/>
      </p:ext>
    </p:extLst>
  </p:cSld>
  <p:clrMapOvr>
    <a:masterClrMapping/>
  </p:clrMapOvr>
  <p:transition spd="slow">
    <p:push dir="r"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3 Slayt Numarası Yer Tutucusu">
            <a:extLst>
              <a:ext uri="{FF2B5EF4-FFF2-40B4-BE49-F238E27FC236}">
                <a16:creationId xmlns:a16="http://schemas.microsoft.com/office/drawing/2014/main" xmlns="" id="{8A1BE68A-66D1-9CDE-82B9-BA4892F9BB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11CA544-9F62-4E87-AF27-ED9D5E045565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177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85347" name="4 Altbilgi Yer Tutucusu">
            <a:extLst>
              <a:ext uri="{FF2B5EF4-FFF2-40B4-BE49-F238E27FC236}">
                <a16:creationId xmlns:a16="http://schemas.microsoft.com/office/drawing/2014/main" xmlns="" id="{A9C2421A-3969-A49D-51EE-9CB3B0003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7890" name="Rectangle 2">
            <a:extLst>
              <a:ext uri="{FF2B5EF4-FFF2-40B4-BE49-F238E27FC236}">
                <a16:creationId xmlns:a16="http://schemas.microsoft.com/office/drawing/2014/main" xmlns="" id="{D7B42E46-DAAD-05EA-EF58-BBEC8154B07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Östrüs tespit yöntemleri</a:t>
            </a:r>
          </a:p>
        </p:txBody>
      </p:sp>
      <p:sp>
        <p:nvSpPr>
          <p:cNvPr id="185349" name="Rectangle 3">
            <a:extLst>
              <a:ext uri="{FF2B5EF4-FFF2-40B4-BE49-F238E27FC236}">
                <a16:creationId xmlns:a16="http://schemas.microsoft.com/office/drawing/2014/main" xmlns="" id="{C0A1219D-6585-9EEF-F36F-1C2DDD318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484313"/>
            <a:ext cx="11234737" cy="446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001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tr-TR" altLang="tr-TR" sz="3200" b="1" dirty="0"/>
              <a:t>Aktivite izleme sistemleri</a:t>
            </a:r>
          </a:p>
          <a:p>
            <a:pPr lvl="1" eaLnBrk="1" hangingPunct="1">
              <a:lnSpc>
                <a:spcPct val="90000"/>
              </a:lnSpc>
            </a:pPr>
            <a:r>
              <a:rPr lang="tr-TR" altLang="tr-TR" sz="2800" dirty="0"/>
              <a:t>Select </a:t>
            </a:r>
            <a:r>
              <a:rPr lang="tr-TR" altLang="tr-TR" sz="2800" dirty="0" err="1"/>
              <a:t>Detect</a:t>
            </a:r>
            <a:r>
              <a:rPr lang="tr-TR" altLang="tr-TR" sz="2800" dirty="0"/>
              <a:t> ™ </a:t>
            </a:r>
          </a:p>
          <a:p>
            <a:pPr lvl="2" eaLnBrk="1" hangingPunct="1">
              <a:lnSpc>
                <a:spcPct val="90000"/>
              </a:lnSpc>
            </a:pPr>
            <a:r>
              <a:rPr lang="tr-TR" altLang="tr-TR" sz="2400" dirty="0"/>
              <a:t>Boyuna bağlanan aktivite monitörü</a:t>
            </a:r>
          </a:p>
          <a:p>
            <a:pPr lvl="2" eaLnBrk="1" hangingPunct="1">
              <a:lnSpc>
                <a:spcPct val="90000"/>
              </a:lnSpc>
            </a:pPr>
            <a:r>
              <a:rPr lang="tr-TR" altLang="tr-TR" sz="2400" dirty="0"/>
              <a:t>Kablosuz (</a:t>
            </a:r>
            <a:r>
              <a:rPr lang="tr-TR" altLang="tr-TR" sz="2400" dirty="0" err="1"/>
              <a:t>wirelessly</a:t>
            </a:r>
            <a:r>
              <a:rPr lang="tr-TR" altLang="tr-TR" sz="2400" dirty="0"/>
              <a:t>)</a:t>
            </a:r>
          </a:p>
          <a:p>
            <a:pPr lvl="2" eaLnBrk="1" hangingPunct="1">
              <a:lnSpc>
                <a:spcPct val="90000"/>
              </a:lnSpc>
            </a:pPr>
            <a:r>
              <a:rPr lang="tr-TR" altLang="tr-TR" sz="2400" dirty="0"/>
              <a:t>Üç farklı hareketi değerlendiren akselerometre kul</a:t>
            </a:r>
          </a:p>
          <a:p>
            <a:pPr lvl="1" eaLnBrk="1" hangingPunct="1">
              <a:lnSpc>
                <a:spcPct val="90000"/>
              </a:lnSpc>
            </a:pPr>
            <a:r>
              <a:rPr lang="tr-TR" altLang="tr-TR" sz="2800" dirty="0"/>
              <a:t>SCR HR-TAG™/ </a:t>
            </a:r>
            <a:r>
              <a:rPr lang="tr-TR" altLang="tr-TR" sz="2800" dirty="0" err="1"/>
              <a:t>Semex</a:t>
            </a:r>
            <a:r>
              <a:rPr lang="tr-TR" altLang="tr-TR" sz="2800" dirty="0"/>
              <a:t> AI24™</a:t>
            </a:r>
          </a:p>
          <a:p>
            <a:pPr lvl="2" eaLnBrk="1" hangingPunct="1">
              <a:lnSpc>
                <a:spcPct val="90000"/>
              </a:lnSpc>
            </a:pPr>
            <a:r>
              <a:rPr lang="tr-TR" altLang="tr-TR" sz="2400" dirty="0"/>
              <a:t>Boyuna bağlanan aktivite monitörü</a:t>
            </a:r>
          </a:p>
          <a:p>
            <a:pPr lvl="2" eaLnBrk="1" hangingPunct="1">
              <a:lnSpc>
                <a:spcPct val="90000"/>
              </a:lnSpc>
            </a:pPr>
            <a:r>
              <a:rPr lang="tr-TR" altLang="tr-TR" sz="2400" dirty="0"/>
              <a:t>Mikrofonu bulunur ve </a:t>
            </a:r>
            <a:r>
              <a:rPr lang="tr-TR" altLang="tr-TR" sz="2400" dirty="0" err="1"/>
              <a:t>ruminasyonu</a:t>
            </a:r>
            <a:r>
              <a:rPr lang="tr-TR" altLang="tr-TR" sz="2400" dirty="0"/>
              <a:t> belirler/dinletir</a:t>
            </a:r>
          </a:p>
          <a:p>
            <a:pPr lvl="1" eaLnBrk="1" hangingPunct="1">
              <a:lnSpc>
                <a:spcPct val="90000"/>
              </a:lnSpc>
            </a:pPr>
            <a:endParaRPr lang="tr-TR" altLang="tr-TR" sz="2800" dirty="0"/>
          </a:p>
          <a:p>
            <a:pPr lvl="1" eaLnBrk="1" hangingPunct="1">
              <a:lnSpc>
                <a:spcPct val="90000"/>
              </a:lnSpc>
            </a:pPr>
            <a:endParaRPr lang="tr-TR" altLang="tr-TR" sz="2800" dirty="0"/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8E2481C8-D4BC-1322-E6E4-E734823DCD5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FFFE2DC-B7EF-4151-ADFF-E982392EA82B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00935130"/>
      </p:ext>
    </p:extLst>
  </p:cSld>
  <p:clrMapOvr>
    <a:masterClrMapping/>
  </p:clrMapOvr>
  <p:transition spd="slow">
    <p:push dir="r"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3 Slayt Numarası Yer Tutucusu">
            <a:extLst>
              <a:ext uri="{FF2B5EF4-FFF2-40B4-BE49-F238E27FC236}">
                <a16:creationId xmlns:a16="http://schemas.microsoft.com/office/drawing/2014/main" xmlns="" id="{6834423C-1E74-B330-92E7-59FA8837DD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BD3885A-3130-4ECF-B925-E4ABB41F47A5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178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86371" name="4 Altbilgi Yer Tutucusu">
            <a:extLst>
              <a:ext uri="{FF2B5EF4-FFF2-40B4-BE49-F238E27FC236}">
                <a16:creationId xmlns:a16="http://schemas.microsoft.com/office/drawing/2014/main" xmlns="" id="{81AEEC57-F497-4070-AD64-B19D34059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7890" name="Rectangle 2">
            <a:extLst>
              <a:ext uri="{FF2B5EF4-FFF2-40B4-BE49-F238E27FC236}">
                <a16:creationId xmlns:a16="http://schemas.microsoft.com/office/drawing/2014/main" xmlns="" id="{4657285E-B7B8-9DB2-E8AE-2FF31F8BA6D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Östrüs tespit yöntemleri</a:t>
            </a:r>
          </a:p>
        </p:txBody>
      </p:sp>
      <p:sp>
        <p:nvSpPr>
          <p:cNvPr id="186373" name="Rectangle 3">
            <a:extLst>
              <a:ext uri="{FF2B5EF4-FFF2-40B4-BE49-F238E27FC236}">
                <a16:creationId xmlns:a16="http://schemas.microsoft.com/office/drawing/2014/main" xmlns="" id="{C5FFC68E-92A9-FD81-4385-0A1787E53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484313"/>
            <a:ext cx="11234737" cy="43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001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tr-TR" altLang="tr-TR" sz="3200" b="1" dirty="0"/>
              <a:t>Aktivite izleme sistemleri</a:t>
            </a:r>
          </a:p>
          <a:p>
            <a:pPr lvl="1" eaLnBrk="1" hangingPunct="1">
              <a:lnSpc>
                <a:spcPct val="90000"/>
              </a:lnSpc>
            </a:pPr>
            <a:r>
              <a:rPr lang="tr-TR" altLang="tr-TR" sz="2800" dirty="0" err="1"/>
              <a:t>IceRobotics</a:t>
            </a:r>
            <a:r>
              <a:rPr lang="tr-TR" altLang="tr-TR" sz="2800" dirty="0"/>
              <a:t>™</a:t>
            </a:r>
          </a:p>
          <a:p>
            <a:pPr lvl="2" eaLnBrk="1" hangingPunct="1">
              <a:lnSpc>
                <a:spcPct val="90000"/>
              </a:lnSpc>
            </a:pPr>
            <a:r>
              <a:rPr lang="tr-TR" altLang="tr-TR" sz="2400" dirty="0"/>
              <a:t>Adım ve yatma zamanını belirler</a:t>
            </a:r>
          </a:p>
          <a:p>
            <a:pPr lvl="2" eaLnBrk="1" hangingPunct="1">
              <a:lnSpc>
                <a:spcPct val="90000"/>
              </a:lnSpc>
            </a:pPr>
            <a:r>
              <a:rPr lang="tr-TR" altLang="tr-TR" sz="2400" dirty="0"/>
              <a:t>15’er dakikalık bloklar halinde veri özetler</a:t>
            </a:r>
          </a:p>
          <a:p>
            <a:pPr lvl="2" eaLnBrk="1" hangingPunct="1">
              <a:lnSpc>
                <a:spcPct val="90000"/>
              </a:lnSpc>
            </a:pPr>
            <a:r>
              <a:rPr lang="tr-TR" altLang="tr-TR" sz="2400" dirty="0"/>
              <a:t>Yatma zamanı hasta hayvanı belirlemede….</a:t>
            </a:r>
          </a:p>
          <a:p>
            <a:pPr lvl="2" eaLnBrk="1" hangingPunct="1">
              <a:lnSpc>
                <a:spcPct val="90000"/>
              </a:lnSpc>
            </a:pPr>
            <a:r>
              <a:rPr lang="tr-TR" altLang="tr-TR" sz="2400" dirty="0"/>
              <a:t>Veriler 3 veya 60 gün süreyle saklanabilmektedir</a:t>
            </a:r>
          </a:p>
          <a:p>
            <a:pPr lvl="1" eaLnBrk="1" hangingPunct="1">
              <a:lnSpc>
                <a:spcPct val="90000"/>
              </a:lnSpc>
            </a:pPr>
            <a:r>
              <a:rPr lang="tr-TR" altLang="tr-TR" sz="2800" dirty="0" err="1"/>
              <a:t>Animart</a:t>
            </a:r>
            <a:r>
              <a:rPr lang="tr-TR" altLang="tr-TR" sz="2800" dirty="0"/>
              <a:t>™</a:t>
            </a:r>
          </a:p>
          <a:p>
            <a:pPr lvl="2" eaLnBrk="1" hangingPunct="1">
              <a:lnSpc>
                <a:spcPct val="90000"/>
              </a:lnSpc>
            </a:pPr>
            <a:r>
              <a:rPr lang="tr-TR" altLang="tr-TR" sz="2400" dirty="0"/>
              <a:t>Bacağa bağlanan </a:t>
            </a:r>
            <a:r>
              <a:rPr lang="tr-TR" altLang="tr-TR" sz="2400" dirty="0" err="1"/>
              <a:t>podometre</a:t>
            </a:r>
            <a:endParaRPr lang="tr-TR" altLang="tr-TR" sz="2400" dirty="0"/>
          </a:p>
          <a:p>
            <a:pPr lvl="2" eaLnBrk="1" hangingPunct="1">
              <a:lnSpc>
                <a:spcPct val="90000"/>
              </a:lnSpc>
            </a:pPr>
            <a:r>
              <a:rPr lang="tr-TR" altLang="tr-TR" sz="2400" dirty="0"/>
              <a:t>Saatte 10 kez aktivite belirler</a:t>
            </a:r>
          </a:p>
          <a:p>
            <a:pPr lvl="2" eaLnBrk="1" hangingPunct="1">
              <a:lnSpc>
                <a:spcPct val="90000"/>
              </a:lnSpc>
            </a:pPr>
            <a:r>
              <a:rPr lang="tr-TR" altLang="tr-TR" sz="2400" dirty="0"/>
              <a:t>Özetini çıkarıp </a:t>
            </a:r>
            <a:r>
              <a:rPr lang="tr-TR" altLang="tr-TR" sz="2400" dirty="0" err="1"/>
              <a:t>software’e</a:t>
            </a:r>
            <a:r>
              <a:rPr lang="tr-TR" altLang="tr-TR" sz="2400" dirty="0"/>
              <a:t> gönderir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0239F37D-6E4A-6FD7-8BF2-E99EDD34602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01F342A-BC4B-4C38-A3DA-A70A4B1290C4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23046326"/>
      </p:ext>
    </p:extLst>
  </p:cSld>
  <p:clrMapOvr>
    <a:masterClrMapping/>
  </p:clrMapOvr>
  <p:transition spd="slow">
    <p:push dir="r"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3 Slayt Numarası Yer Tutucusu">
            <a:extLst>
              <a:ext uri="{FF2B5EF4-FFF2-40B4-BE49-F238E27FC236}">
                <a16:creationId xmlns:a16="http://schemas.microsoft.com/office/drawing/2014/main" xmlns="" id="{8050A97D-0FE6-4F90-DA73-C5FD769A68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F1B8E82-8112-40CF-BCDC-A13DB6228476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179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87395" name="4 Altbilgi Yer Tutucusu">
            <a:extLst>
              <a:ext uri="{FF2B5EF4-FFF2-40B4-BE49-F238E27FC236}">
                <a16:creationId xmlns:a16="http://schemas.microsoft.com/office/drawing/2014/main" xmlns="" id="{5312B389-8BB7-0F75-B1E6-220F1E79A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2770" name="Rectangle 2">
            <a:extLst>
              <a:ext uri="{FF2B5EF4-FFF2-40B4-BE49-F238E27FC236}">
                <a16:creationId xmlns:a16="http://schemas.microsoft.com/office/drawing/2014/main" xmlns="" id="{4E0C9F35-6E04-6972-3A3E-0E49881E580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Östrüs tespit yöntemleri</a:t>
            </a:r>
          </a:p>
        </p:txBody>
      </p: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xmlns="" id="{B7831474-8E52-A406-66C8-2BF46F6BC1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529834"/>
              </p:ext>
            </p:extLst>
          </p:nvPr>
        </p:nvGraphicFramePr>
        <p:xfrm>
          <a:off x="452846" y="1047699"/>
          <a:ext cx="11234737" cy="5257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347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50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 err="1">
                          <a:solidFill>
                            <a:srgbClr val="FFC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Östrüs</a:t>
                      </a:r>
                      <a:r>
                        <a:rPr lang="tr-TR" sz="1600" b="1" dirty="0">
                          <a:solidFill>
                            <a:srgbClr val="FFC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tespiti için yardımcı yöntemler</a:t>
                      </a:r>
                      <a:endParaRPr lang="tr-TR" sz="2000" b="1" dirty="0">
                        <a:solidFill>
                          <a:srgbClr val="FFC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tr-TR" sz="11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Kayıtlar, günlükler ve grafikler</a:t>
                      </a:r>
                      <a:endParaRPr lang="tr-TR" sz="14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tr-TR" sz="11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Büyük kulak numarası, boyun numarası </a:t>
                      </a:r>
                      <a:endParaRPr lang="tr-TR" sz="14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tr-TR" sz="11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Vazektomize boğa</a:t>
                      </a:r>
                      <a:endParaRPr lang="tr-TR" sz="14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tr-TR" sz="11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Yakında boğa bulundurma (bio-stimulatör,feromen etkisi)</a:t>
                      </a:r>
                      <a:endParaRPr lang="tr-TR" sz="14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tr-TR" sz="11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Kuyruk boyası</a:t>
                      </a:r>
                      <a:endParaRPr lang="tr-TR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tr-TR" sz="11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Atlama dedektörü </a:t>
                      </a:r>
                      <a:endParaRPr lang="tr-TR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tr-TR" sz="11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Harekete duyarlı sistemler (Podometre, akselerometre)</a:t>
                      </a:r>
                      <a:endParaRPr lang="tr-TR" sz="14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tr-TR" sz="11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Kapalı devre televizyon veya video kaydı</a:t>
                      </a:r>
                      <a:endParaRPr lang="tr-TR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100" b="1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Diğer </a:t>
                      </a:r>
                      <a:r>
                        <a:rPr lang="tr-TR" sz="1100" b="1" dirty="0" err="1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östrüs</a:t>
                      </a:r>
                      <a:r>
                        <a:rPr lang="tr-TR" sz="1100" b="1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belirleme yöntemleri</a:t>
                      </a:r>
                      <a:endParaRPr lang="tr-TR" sz="1400" b="1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tr-TR" sz="11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Vaginal prob(iletkenlik), vaginal pH, mukus testi(arborizasyon)</a:t>
                      </a:r>
                      <a:endParaRPr lang="tr-TR" sz="14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tr-TR" sz="11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Deri ısısının ölçülmesi </a:t>
                      </a:r>
                      <a:endParaRPr lang="tr-TR" sz="14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tr-TR" sz="11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Süt ısısının ölçülmesi </a:t>
                      </a:r>
                      <a:endParaRPr lang="tr-TR" sz="14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tr-TR" sz="11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Kombine ölçüm (süt ısıs, aktivite, verim ve gıda alımı %87)</a:t>
                      </a:r>
                      <a:endParaRPr lang="tr-TR" sz="14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tr-TR" sz="11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Süt P4 ölçümü</a:t>
                      </a:r>
                      <a:endParaRPr lang="tr-TR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60A1B6C0-C71D-4519-6967-ECAD6FDBB96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05A6E00-8CB9-4DD3-BC80-30715E542C0E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39365270"/>
      </p:ext>
    </p:extLst>
  </p:cSld>
  <p:clrMapOvr>
    <a:masterClrMapping/>
  </p:clrMapOvr>
  <p:transition spd="slow">
    <p:push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4 Slayt Numarası Yer Tutucusu">
            <a:extLst>
              <a:ext uri="{FF2B5EF4-FFF2-40B4-BE49-F238E27FC236}">
                <a16:creationId xmlns:a16="http://schemas.microsoft.com/office/drawing/2014/main" xmlns="" id="{13E5A0D3-73C4-1580-0CF6-48EC05FA88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2353945-9035-4796-86A6-44CA0095C4C9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6387" name="5 Altbilgi Yer Tutucusu">
            <a:extLst>
              <a:ext uri="{FF2B5EF4-FFF2-40B4-BE49-F238E27FC236}">
                <a16:creationId xmlns:a16="http://schemas.microsoft.com/office/drawing/2014/main" xmlns="" id="{6C2C6304-BCA4-47E8-9D64-6AAD42590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04162" name="Rectangle 2">
            <a:extLst>
              <a:ext uri="{FF2B5EF4-FFF2-40B4-BE49-F238E27FC236}">
                <a16:creationId xmlns:a16="http://schemas.microsoft.com/office/drawing/2014/main" xmlns="" id="{68D874AA-6EC9-A8E0-61E9-9A0BA0B2CF1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30926" y="274639"/>
            <a:ext cx="9879874" cy="67165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Pubertas</a:t>
            </a:r>
            <a:r>
              <a:rPr lang="tr-TR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604163" name="Rectangle 3">
            <a:extLst>
              <a:ext uri="{FF2B5EF4-FFF2-40B4-BE49-F238E27FC236}">
                <a16:creationId xmlns:a16="http://schemas.microsoft.com/office/drawing/2014/main" xmlns="" id="{EEF49C95-74D2-B1BA-A5D0-0F2C9CD0E5B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409509" y="1628503"/>
            <a:ext cx="5059680" cy="4543697"/>
          </a:xfrm>
        </p:spPr>
        <p:txBody>
          <a:bodyPr anchor="t">
            <a:normAutofit/>
          </a:bodyPr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tr-TR" sz="2400" dirty="0" err="1">
                <a:effectLst/>
              </a:rPr>
              <a:t>Pubertas</a:t>
            </a:r>
            <a:r>
              <a:rPr lang="tr-TR" sz="2400" dirty="0">
                <a:effectLst/>
              </a:rPr>
              <a:t> öncesi </a:t>
            </a:r>
            <a:r>
              <a:rPr lang="tr-TR" sz="2400" dirty="0" err="1">
                <a:effectLst/>
              </a:rPr>
              <a:t>foliküler</a:t>
            </a:r>
            <a:r>
              <a:rPr lang="tr-TR" sz="2400" dirty="0">
                <a:effectLst/>
              </a:rPr>
              <a:t> gelişimin </a:t>
            </a:r>
            <a:r>
              <a:rPr lang="tr-TR" sz="2400" dirty="0" err="1">
                <a:effectLst/>
              </a:rPr>
              <a:t>hormonal</a:t>
            </a:r>
            <a:r>
              <a:rPr lang="tr-TR" sz="2400" dirty="0">
                <a:effectLst/>
              </a:rPr>
              <a:t> kontrolü.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tr-TR" sz="2000" i="1" dirty="0">
                <a:effectLst/>
              </a:rPr>
              <a:t>DF 	: dominant folikül,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tr-TR" sz="2000" i="1" dirty="0">
                <a:effectLst/>
              </a:rPr>
              <a:t>E</a:t>
            </a:r>
            <a:r>
              <a:rPr lang="tr-TR" sz="2000" i="1" baseline="-25000" dirty="0">
                <a:effectLst/>
              </a:rPr>
              <a:t>2  	</a:t>
            </a:r>
            <a:r>
              <a:rPr lang="tr-TR" sz="2000" i="1" dirty="0">
                <a:effectLst/>
              </a:rPr>
              <a:t>: östradiol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tr-TR" sz="1600" i="1" dirty="0">
                <a:solidFill>
                  <a:srgbClr val="FFC000"/>
                </a:solidFill>
                <a:effectLst/>
              </a:rPr>
              <a:t>(</a:t>
            </a:r>
            <a:r>
              <a:rPr lang="tr-TR" sz="1600" i="1" dirty="0" err="1">
                <a:solidFill>
                  <a:srgbClr val="FFC000"/>
                </a:solidFill>
                <a:effectLst/>
              </a:rPr>
              <a:t>Ahmadzadeh</a:t>
            </a:r>
            <a:r>
              <a:rPr lang="tr-TR" sz="1600" i="1" dirty="0">
                <a:solidFill>
                  <a:srgbClr val="FFC000"/>
                </a:solidFill>
                <a:effectLst/>
              </a:rPr>
              <a:t> et al., 2011)</a:t>
            </a:r>
            <a:endParaRPr lang="tr-TR" sz="2000" i="1" dirty="0">
              <a:solidFill>
                <a:srgbClr val="FFC000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tr-TR" sz="2000" i="1" dirty="0"/>
          </a:p>
        </p:txBody>
      </p:sp>
      <p:pic>
        <p:nvPicPr>
          <p:cNvPr id="16390" name="Picture 2">
            <a:extLst>
              <a:ext uri="{FF2B5EF4-FFF2-40B4-BE49-F238E27FC236}">
                <a16:creationId xmlns:a16="http://schemas.microsoft.com/office/drawing/2014/main" xmlns="" id="{5E2B88A3-7C6C-515F-83BE-889D21F61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48" y="1190037"/>
            <a:ext cx="5399087" cy="490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E887C8CC-DC08-161B-F056-7F769A877E3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3A7F5A1-8724-4FAF-9B7F-E5E508FD5E77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18925380"/>
      </p:ext>
    </p:extLst>
  </p:cSld>
  <p:clrMapOvr>
    <a:masterClrMapping/>
  </p:clrMapOvr>
  <p:transition spd="slow">
    <p:push dir="r"/>
  </p:transition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3 Slayt Numarası Yer Tutucusu">
            <a:extLst>
              <a:ext uri="{FF2B5EF4-FFF2-40B4-BE49-F238E27FC236}">
                <a16:creationId xmlns:a16="http://schemas.microsoft.com/office/drawing/2014/main" xmlns="" id="{60C6930B-BC95-11E3-AEDB-898D187A16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246E03D-9DE3-4EAD-8842-9B4A7EBA161E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180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88419" name="4 Altbilgi Yer Tutucusu">
            <a:extLst>
              <a:ext uri="{FF2B5EF4-FFF2-40B4-BE49-F238E27FC236}">
                <a16:creationId xmlns:a16="http://schemas.microsoft.com/office/drawing/2014/main" xmlns="" id="{A4696930-CF6A-272A-38ED-22BAD0955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2770" name="Rectangle 2">
            <a:extLst>
              <a:ext uri="{FF2B5EF4-FFF2-40B4-BE49-F238E27FC236}">
                <a16:creationId xmlns:a16="http://schemas.microsoft.com/office/drawing/2014/main" xmlns="" id="{2AB0E3A1-6F08-C1A2-2E60-AE067737DF8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Östrüs tespit yöntemleri</a:t>
            </a:r>
          </a:p>
        </p:txBody>
      </p: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xmlns="" id="{2378791C-4C3D-2258-6FE6-018BCDF345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239078"/>
              </p:ext>
            </p:extLst>
          </p:nvPr>
        </p:nvGraphicFramePr>
        <p:xfrm>
          <a:off x="347664" y="1335355"/>
          <a:ext cx="11234737" cy="4906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99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71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402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71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4145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9837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50038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36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err="1">
                          <a:effectLst/>
                        </a:rPr>
                        <a:t>Östrüs</a:t>
                      </a:r>
                      <a:r>
                        <a:rPr lang="tr-TR" sz="1400" dirty="0">
                          <a:effectLst/>
                        </a:rPr>
                        <a:t> tespiti için yardımcı yöntem </a:t>
                      </a:r>
                      <a:endParaRPr lang="tr-T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Pratikliği 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Duyarlılığı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Kolaylığı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Yanlış pozitif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Maliyet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Problemli sürülerde kullanımı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6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Tohumlama çizelgesi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3 haftalık günlük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+++++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+++++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+++++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+++++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+++++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53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Boğa bulundurma 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53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Vazektomize boğa 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06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Kuyruk boyası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Atlama dedektörü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53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Pedometre 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53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Basınç sensörü 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906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Deri ısısının ölçülmesi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906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Süt ısısının ölçülmesi 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736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Kombine ölçüm (süt ısı, aktivite, verim ve gıda)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453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Progesteron ölçümü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+++++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+++++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++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+++++</a:t>
                      </a:r>
                      <a:endParaRPr lang="tr-T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16613748-A72B-0E89-D05E-D64B5CA067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74E94C6-16DD-4FE7-BEFF-83C6F67A036F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79353523"/>
      </p:ext>
    </p:extLst>
  </p:cSld>
  <p:clrMapOvr>
    <a:masterClrMapping/>
  </p:clrMapOvr>
  <p:transition spd="slow">
    <p:push dir="r"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3 Slayt Numarası Yer Tutucusu">
            <a:extLst>
              <a:ext uri="{FF2B5EF4-FFF2-40B4-BE49-F238E27FC236}">
                <a16:creationId xmlns:a16="http://schemas.microsoft.com/office/drawing/2014/main" xmlns="" id="{A2B58AAD-AEDE-0B64-F313-F53C27C6D7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A22B072-7B37-4163-BB0E-F390676320F7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181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89443" name="4 Altbilgi Yer Tutucusu">
            <a:extLst>
              <a:ext uri="{FF2B5EF4-FFF2-40B4-BE49-F238E27FC236}">
                <a16:creationId xmlns:a16="http://schemas.microsoft.com/office/drawing/2014/main" xmlns="" id="{83B03B2C-6B71-3D41-E505-E3C58F281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2770" name="Rectangle 2">
            <a:extLst>
              <a:ext uri="{FF2B5EF4-FFF2-40B4-BE49-F238E27FC236}">
                <a16:creationId xmlns:a16="http://schemas.microsoft.com/office/drawing/2014/main" xmlns="" id="{C88E013C-6E5C-6926-7DC5-B482DD634E0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Östrüs tespit yöntemleri</a:t>
            </a:r>
          </a:p>
        </p:txBody>
      </p:sp>
      <p:pic>
        <p:nvPicPr>
          <p:cNvPr id="189445" name="Picture 6" descr="C:\Users\DAD\Desktop\120807_hn_how_it_works.PNG">
            <a:extLst>
              <a:ext uri="{FF2B5EF4-FFF2-40B4-BE49-F238E27FC236}">
                <a16:creationId xmlns:a16="http://schemas.microsoft.com/office/drawing/2014/main" xmlns="" id="{F0F1B6E4-95DD-B4B8-9F69-1701E8DDF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1404939"/>
            <a:ext cx="8307388" cy="497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9C74BBDF-E9FF-977D-7701-5A55381AF10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14F09A7-1D56-460A-8831-5712EBD0FE5E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90189810"/>
      </p:ext>
    </p:extLst>
  </p:cSld>
  <p:clrMapOvr>
    <a:masterClrMapping/>
  </p:clrMapOvr>
  <p:transition spd="slow">
    <p:push dir="r"/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3 Slayt Numarası Yer Tutucusu">
            <a:extLst>
              <a:ext uri="{FF2B5EF4-FFF2-40B4-BE49-F238E27FC236}">
                <a16:creationId xmlns:a16="http://schemas.microsoft.com/office/drawing/2014/main" xmlns="" id="{DE01361B-83F0-D49F-200D-6985032DDE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A8DBE2F-34AC-45AF-8B57-3429355DDBFA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182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90467" name="4 Altbilgi Yer Tutucusu">
            <a:extLst>
              <a:ext uri="{FF2B5EF4-FFF2-40B4-BE49-F238E27FC236}">
                <a16:creationId xmlns:a16="http://schemas.microsoft.com/office/drawing/2014/main" xmlns="" id="{CE825D7A-20C2-43A8-D446-C46363454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2770" name="Rectangle 2">
            <a:extLst>
              <a:ext uri="{FF2B5EF4-FFF2-40B4-BE49-F238E27FC236}">
                <a16:creationId xmlns:a16="http://schemas.microsoft.com/office/drawing/2014/main" xmlns="" id="{DAF239C1-EA31-126D-7A00-2CE2A999212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Östrüs tespit yöntemleri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BEAEFEE1-4E16-4DBB-2B1A-3FCD330E3A05}"/>
              </a:ext>
            </a:extLst>
          </p:cNvPr>
          <p:cNvSpPr txBox="1"/>
          <p:nvPr/>
        </p:nvSpPr>
        <p:spPr>
          <a:xfrm>
            <a:off x="347663" y="1711326"/>
            <a:ext cx="11234737" cy="3878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tr-TR" sz="2400" dirty="0">
                <a:latin typeface="Tahoma" pitchFamily="34" charset="0"/>
              </a:rPr>
              <a:t>Sağım esnasında süt örnekleri, özel sağım noktalarından alınır ve tek-tek, analiz birimine gönderilir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tr-TR" sz="2400" dirty="0">
                <a:latin typeface="Tahoma" pitchFamily="34" charset="0"/>
              </a:rPr>
              <a:t>Sistem gelişmiş biyolojik model ile sağım esnasında otomatik olarak hangi ineğin izleneceğini, örnekleneceğini ve hangi parametreye bakılacağını belirlemektedir. 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tr-TR" sz="2400" dirty="0">
                <a:latin typeface="Tahoma" pitchFamily="34" charset="0"/>
              </a:rPr>
              <a:t>Bir </a:t>
            </a:r>
            <a:r>
              <a:rPr lang="tr-TR" sz="2400" dirty="0" err="1">
                <a:latin typeface="+mn-lt"/>
              </a:rPr>
              <a:t>Herd</a:t>
            </a:r>
            <a:r>
              <a:rPr lang="tr-TR" sz="2400" dirty="0">
                <a:latin typeface="+mn-lt"/>
              </a:rPr>
              <a:t> </a:t>
            </a:r>
            <a:r>
              <a:rPr lang="tr-TR" sz="2400" dirty="0" err="1">
                <a:latin typeface="+mn-lt"/>
              </a:rPr>
              <a:t>Navigator</a:t>
            </a:r>
            <a:r>
              <a:rPr lang="tr-TR" sz="2400" dirty="0">
                <a:latin typeface="+mn-lt"/>
              </a:rPr>
              <a:t> </a:t>
            </a:r>
            <a:r>
              <a:rPr lang="tr-TR" sz="2400" dirty="0">
                <a:latin typeface="Tahoma" pitchFamily="34" charset="0"/>
              </a:rPr>
              <a:t>Paralel veya balık kılçığı siteminde 32 noktada ölçüm yapabilir. VMS’de 4 adet (robotik)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en-US" sz="2400" i="1" dirty="0">
                <a:solidFill>
                  <a:srgbClr val="FFC000"/>
                </a:solidFill>
                <a:latin typeface="Tahoma" pitchFamily="34" charset="0"/>
              </a:rPr>
              <a:t>Herd Navigator won the Best Product Award at </a:t>
            </a:r>
            <a:r>
              <a:rPr lang="en-US" sz="2400" i="1" dirty="0" err="1">
                <a:solidFill>
                  <a:srgbClr val="FFC000"/>
                </a:solidFill>
                <a:latin typeface="Tahoma" pitchFamily="34" charset="0"/>
              </a:rPr>
              <a:t>AgroFarm</a:t>
            </a:r>
            <a:r>
              <a:rPr lang="en-US" sz="2400" i="1" dirty="0">
                <a:solidFill>
                  <a:srgbClr val="FFC000"/>
                </a:solidFill>
                <a:latin typeface="Tahoma" pitchFamily="34" charset="0"/>
              </a:rPr>
              <a:t> 2014</a:t>
            </a:r>
            <a:r>
              <a:rPr lang="tr-TR" sz="2400" i="1" dirty="0">
                <a:solidFill>
                  <a:srgbClr val="FFC000"/>
                </a:solidFill>
                <a:latin typeface="Tahoma" pitchFamily="34" charset="0"/>
              </a:rPr>
              <a:t>, in </a:t>
            </a:r>
            <a:r>
              <a:rPr lang="tr-TR" sz="2400" i="1" dirty="0" err="1">
                <a:solidFill>
                  <a:srgbClr val="FFC000"/>
                </a:solidFill>
                <a:latin typeface="Tahoma" pitchFamily="34" charset="0"/>
              </a:rPr>
              <a:t>Moscow</a:t>
            </a:r>
            <a:r>
              <a:rPr lang="tr-TR" sz="2400" i="1" dirty="0">
                <a:solidFill>
                  <a:srgbClr val="FFC000"/>
                </a:solidFill>
                <a:latin typeface="Tahoma" pitchFamily="34" charset="0"/>
              </a:rPr>
              <a:t>, </a:t>
            </a:r>
            <a:r>
              <a:rPr lang="tr-TR" sz="2400" i="1" dirty="0" err="1">
                <a:solidFill>
                  <a:srgbClr val="FFC000"/>
                </a:solidFill>
                <a:latin typeface="Tahoma" pitchFamily="34" charset="0"/>
              </a:rPr>
              <a:t>Russia</a:t>
            </a:r>
            <a:endParaRPr lang="tr-TR" sz="2400" i="1" dirty="0">
              <a:solidFill>
                <a:srgbClr val="FFC000"/>
              </a:solidFill>
              <a:latin typeface="Tahoma" pitchFamily="34" charset="0"/>
            </a:endParaRP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8ECFDE8D-73CC-B87E-26D1-E3DD8B0C31F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9A0FAE1-FA97-482E-8AEB-C86224261AD3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17421376"/>
      </p:ext>
    </p:extLst>
  </p:cSld>
  <p:clrMapOvr>
    <a:masterClrMapping/>
  </p:clrMapOvr>
  <p:transition spd="slow">
    <p:push dir="r"/>
  </p:transition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3 Slayt Numarası Yer Tutucusu">
            <a:extLst>
              <a:ext uri="{FF2B5EF4-FFF2-40B4-BE49-F238E27FC236}">
                <a16:creationId xmlns:a16="http://schemas.microsoft.com/office/drawing/2014/main" xmlns="" id="{927805A2-65E3-18F2-07F6-DA93DE64D4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9CCDF57-6132-4075-A66F-597FEC595848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183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91491" name="4 Altbilgi Yer Tutucusu">
            <a:extLst>
              <a:ext uri="{FF2B5EF4-FFF2-40B4-BE49-F238E27FC236}">
                <a16:creationId xmlns:a16="http://schemas.microsoft.com/office/drawing/2014/main" xmlns="" id="{F3333DA7-82D2-8D2B-AA09-58421C885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2770" name="Rectangle 2">
            <a:extLst>
              <a:ext uri="{FF2B5EF4-FFF2-40B4-BE49-F238E27FC236}">
                <a16:creationId xmlns:a16="http://schemas.microsoft.com/office/drawing/2014/main" xmlns="" id="{28AF1718-24B6-704D-5B63-3FE6B4C6E3F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Östrüs tespit yöntemleri</a:t>
            </a:r>
          </a:p>
        </p:txBody>
      </p:sp>
      <p:pic>
        <p:nvPicPr>
          <p:cNvPr id="191493" name="Picture 5" descr="img001">
            <a:extLst>
              <a:ext uri="{FF2B5EF4-FFF2-40B4-BE49-F238E27FC236}">
                <a16:creationId xmlns:a16="http://schemas.microsoft.com/office/drawing/2014/main" xmlns="" id="{4969E4BB-D2F4-2483-B4CB-C85E6B46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628775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1588537E-6735-D2A2-FCBA-5769E4C08C1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D4832BA-5BAB-452A-897B-9999FAE40D83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5771755"/>
      </p:ext>
    </p:extLst>
  </p:cSld>
  <p:clrMapOvr>
    <a:masterClrMapping/>
  </p:clrMapOvr>
  <p:transition spd="slow">
    <p:push dir="r"/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3 Slayt Numarası Yer Tutucusu">
            <a:extLst>
              <a:ext uri="{FF2B5EF4-FFF2-40B4-BE49-F238E27FC236}">
                <a16:creationId xmlns:a16="http://schemas.microsoft.com/office/drawing/2014/main" xmlns="" id="{14CD668F-1B69-397A-32B9-EC501BA856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95A9633-3FEE-4A76-8549-DE79CA94BB81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184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92515" name="4 Altbilgi Yer Tutucusu">
            <a:extLst>
              <a:ext uri="{FF2B5EF4-FFF2-40B4-BE49-F238E27FC236}">
                <a16:creationId xmlns:a16="http://schemas.microsoft.com/office/drawing/2014/main" xmlns="" id="{C95F5C08-BD63-EAFC-1047-992ECAE54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90178" name="Rectangle 2">
            <a:extLst>
              <a:ext uri="{FF2B5EF4-FFF2-40B4-BE49-F238E27FC236}">
                <a16:creationId xmlns:a16="http://schemas.microsoft.com/office/drawing/2014/main" xmlns="" id="{26F86EF4-A9F8-5EEA-B3D6-D8EE4A49665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Östrüs tespit yöntemleri</a:t>
            </a:r>
          </a:p>
        </p:txBody>
      </p:sp>
      <p:pic>
        <p:nvPicPr>
          <p:cNvPr id="192517" name="Picture 4" descr="img006">
            <a:extLst>
              <a:ext uri="{FF2B5EF4-FFF2-40B4-BE49-F238E27FC236}">
                <a16:creationId xmlns:a16="http://schemas.microsoft.com/office/drawing/2014/main" xmlns="" id="{68E24DD1-850F-529D-D5BD-00435B154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2" t="5911" r="13945" b="18636"/>
          <a:stretch>
            <a:fillRect/>
          </a:stretch>
        </p:blipFill>
        <p:spPr bwMode="auto">
          <a:xfrm>
            <a:off x="482374" y="1126811"/>
            <a:ext cx="390525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8" name="Picture 7">
            <a:extLst>
              <a:ext uri="{FF2B5EF4-FFF2-40B4-BE49-F238E27FC236}">
                <a16:creationId xmlns:a16="http://schemas.microsoft.com/office/drawing/2014/main" xmlns="" id="{2CC5383E-F134-50FE-C823-B34EE6296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9" b="5315"/>
          <a:stretch>
            <a:fillRect/>
          </a:stretch>
        </p:blipFill>
        <p:spPr bwMode="auto">
          <a:xfrm>
            <a:off x="482374" y="4412957"/>
            <a:ext cx="3905250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F0BB69FC-8DD0-41DC-89B2-7EC1E9191090}"/>
              </a:ext>
            </a:extLst>
          </p:cNvPr>
          <p:cNvSpPr txBox="1"/>
          <p:nvPr/>
        </p:nvSpPr>
        <p:spPr>
          <a:xfrm>
            <a:off x="4807131" y="2565762"/>
            <a:ext cx="6775269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Tahoma" panose="020B0604030504040204" pitchFamily="34" charset="0"/>
              <a:buChar char="●"/>
              <a:defRPr/>
            </a:pP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Kamar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</a:t>
            </a: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tr-T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örleri</a:t>
            </a: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basınca duyarlı aletlerdir.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Tahoma" panose="020B0604030504040204" pitchFamily="34" charset="0"/>
              <a:buChar char="●"/>
              <a:defRPr/>
            </a:pP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Atlama sırasında atlayan hayvanın döş kısmının uyguladığı basınç ile renk beyazdan kırmızıya döner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FCB7B71C-6537-B3B1-4575-6ACEB6F6CA6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E2EE907-EDD8-4833-AFB9-D1CAB45E92BF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02568257"/>
      </p:ext>
    </p:extLst>
  </p:cSld>
  <p:clrMapOvr>
    <a:masterClrMapping/>
  </p:clrMapOvr>
  <p:transition spd="slow">
    <p:push dir="r"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3 Slayt Numarası Yer Tutucusu">
            <a:extLst>
              <a:ext uri="{FF2B5EF4-FFF2-40B4-BE49-F238E27FC236}">
                <a16:creationId xmlns:a16="http://schemas.microsoft.com/office/drawing/2014/main" xmlns="" id="{A4A19E47-AB98-460A-B8DD-08DF44B3AC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2E78E45-A125-4239-99E9-79A45B9D22B5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185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93539" name="4 Altbilgi Yer Tutucusu">
            <a:extLst>
              <a:ext uri="{FF2B5EF4-FFF2-40B4-BE49-F238E27FC236}">
                <a16:creationId xmlns:a16="http://schemas.microsoft.com/office/drawing/2014/main" xmlns="" id="{160C398C-D9B4-2DA6-289F-82CDAB889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90178" name="Rectangle 2">
            <a:extLst>
              <a:ext uri="{FF2B5EF4-FFF2-40B4-BE49-F238E27FC236}">
                <a16:creationId xmlns:a16="http://schemas.microsoft.com/office/drawing/2014/main" xmlns="" id="{C033A509-4A54-2D70-9737-CC0D68DBC8F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Östrüs tespit yöntemleri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95EBE737-F0CD-6A47-1ECE-AF24D597B8AB}"/>
              </a:ext>
            </a:extLst>
          </p:cNvPr>
          <p:cNvSpPr txBox="1"/>
          <p:nvPr/>
        </p:nvSpPr>
        <p:spPr>
          <a:xfrm>
            <a:off x="6365966" y="2541718"/>
            <a:ext cx="5556068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  <a:defRPr/>
            </a:pP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EstroTect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yama dedektörlerinin sürtünme yüzeyleri piyango bileti gibidir. 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Atlama sonrası yüzeyi sıyrılır ve ardında kolayca tespit edilebilen parlak </a:t>
            </a:r>
            <a:r>
              <a:rPr lang="tr-T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florosan</a:t>
            </a: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renk bırakır. </a:t>
            </a:r>
          </a:p>
        </p:txBody>
      </p:sp>
      <p:pic>
        <p:nvPicPr>
          <p:cNvPr id="193542" name="Picture 2">
            <a:extLst>
              <a:ext uri="{FF2B5EF4-FFF2-40B4-BE49-F238E27FC236}">
                <a16:creationId xmlns:a16="http://schemas.microsoft.com/office/drawing/2014/main" xmlns="" id="{67D5F91D-8B38-49E7-2EC7-BC944355E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664951"/>
            <a:ext cx="574040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87C8B1C5-6AA5-A80D-F703-4D994011B09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A9C222A-9E6F-4A53-81A7-0D956C0B5374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51480784"/>
      </p:ext>
    </p:extLst>
  </p:cSld>
  <p:clrMapOvr>
    <a:masterClrMapping/>
  </p:clrMapOvr>
  <p:transition spd="slow">
    <p:push dir="r"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3 Slayt Numarası Yer Tutucusu">
            <a:extLst>
              <a:ext uri="{FF2B5EF4-FFF2-40B4-BE49-F238E27FC236}">
                <a16:creationId xmlns:a16="http://schemas.microsoft.com/office/drawing/2014/main" xmlns="" id="{62DCE36A-CD43-9251-B696-09123F91AD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A1833EA-F54B-497C-AAA6-3C35C3CDDC70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186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94563" name="4 Altbilgi Yer Tutucusu">
            <a:extLst>
              <a:ext uri="{FF2B5EF4-FFF2-40B4-BE49-F238E27FC236}">
                <a16:creationId xmlns:a16="http://schemas.microsoft.com/office/drawing/2014/main" xmlns="" id="{B1FA28E2-71A1-6E66-E700-034D1D87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91202" name="Rectangle 2">
            <a:extLst>
              <a:ext uri="{FF2B5EF4-FFF2-40B4-BE49-F238E27FC236}">
                <a16:creationId xmlns:a16="http://schemas.microsoft.com/office/drawing/2014/main" xmlns="" id="{C143C608-C394-9DA4-4806-2E1F08B3E12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Östrüs tespit yöntemleri</a:t>
            </a:r>
          </a:p>
        </p:txBody>
      </p:sp>
      <p:pic>
        <p:nvPicPr>
          <p:cNvPr id="194565" name="Picture 3" descr="img007">
            <a:extLst>
              <a:ext uri="{FF2B5EF4-FFF2-40B4-BE49-F238E27FC236}">
                <a16:creationId xmlns:a16="http://schemas.microsoft.com/office/drawing/2014/main" xmlns="" id="{F7D0C6B4-CC56-4E56-8FBE-9B5ACBB62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" t="6892" r="5170"/>
          <a:stretch>
            <a:fillRect/>
          </a:stretch>
        </p:blipFill>
        <p:spPr bwMode="auto">
          <a:xfrm>
            <a:off x="2351089" y="1484314"/>
            <a:ext cx="3889375" cy="308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6" name="Picture 4" descr="img009">
            <a:extLst>
              <a:ext uri="{FF2B5EF4-FFF2-40B4-BE49-F238E27FC236}">
                <a16:creationId xmlns:a16="http://schemas.microsoft.com/office/drawing/2014/main" xmlns="" id="{F27D22D2-D144-969E-240C-196A8FB8D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8" t="8058" r="10622"/>
          <a:stretch>
            <a:fillRect/>
          </a:stretch>
        </p:blipFill>
        <p:spPr bwMode="auto">
          <a:xfrm>
            <a:off x="6383338" y="2865438"/>
            <a:ext cx="3744912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E1CDC203-5095-552F-8580-6B649C54B46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69414AE-56AE-4A10-94CE-04749E1F2EA8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92854974"/>
      </p:ext>
    </p:extLst>
  </p:cSld>
  <p:clrMapOvr>
    <a:masterClrMapping/>
  </p:clrMapOvr>
  <p:transition spd="slow">
    <p:push dir="r"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3 Slayt Numarası Yer Tutucusu">
            <a:extLst>
              <a:ext uri="{FF2B5EF4-FFF2-40B4-BE49-F238E27FC236}">
                <a16:creationId xmlns:a16="http://schemas.microsoft.com/office/drawing/2014/main" xmlns="" id="{937F2A43-F959-D5F5-26A7-5868DB6912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98DF43D-8BB0-45AF-9674-BE128C03BEED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187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95587" name="4 Altbilgi Yer Tutucusu">
            <a:extLst>
              <a:ext uri="{FF2B5EF4-FFF2-40B4-BE49-F238E27FC236}">
                <a16:creationId xmlns:a16="http://schemas.microsoft.com/office/drawing/2014/main" xmlns="" id="{E18FB48B-CC45-CD3E-7499-E7C3002D2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91202" name="Rectangle 2">
            <a:extLst>
              <a:ext uri="{FF2B5EF4-FFF2-40B4-BE49-F238E27FC236}">
                <a16:creationId xmlns:a16="http://schemas.microsoft.com/office/drawing/2014/main" xmlns="" id="{7C3B1B9A-7F96-8906-9918-7B441B4D5FA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Östrüs tespit yöntemleri</a:t>
            </a:r>
          </a:p>
        </p:txBody>
      </p:sp>
      <p:pic>
        <p:nvPicPr>
          <p:cNvPr id="195589" name="Picture 4" descr="C:\Users\DAD\Desktop\diagram.jpg">
            <a:extLst>
              <a:ext uri="{FF2B5EF4-FFF2-40B4-BE49-F238E27FC236}">
                <a16:creationId xmlns:a16="http://schemas.microsoft.com/office/drawing/2014/main" xmlns="" id="{65EDD559-C759-BCA4-099C-074923A06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6"/>
          <a:stretch>
            <a:fillRect/>
          </a:stretch>
        </p:blipFill>
        <p:spPr bwMode="auto">
          <a:xfrm>
            <a:off x="5159376" y="1628775"/>
            <a:ext cx="5040313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0" name="Picture 5" descr="C:\Users\DAD\Desktop\cowreceiver.jpg">
            <a:extLst>
              <a:ext uri="{FF2B5EF4-FFF2-40B4-BE49-F238E27FC236}">
                <a16:creationId xmlns:a16="http://schemas.microsoft.com/office/drawing/2014/main" xmlns="" id="{83462B8F-6AE1-76B0-0F5D-ADCDF91CF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1628775"/>
            <a:ext cx="335280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1" name="Picture 6" descr="C:\Users\DAD\Desktop\Untitled-1.jpg">
            <a:extLst>
              <a:ext uri="{FF2B5EF4-FFF2-40B4-BE49-F238E27FC236}">
                <a16:creationId xmlns:a16="http://schemas.microsoft.com/office/drawing/2014/main" xmlns="" id="{13EF6491-E175-C71D-6BBF-6EE3A3C4A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4046538"/>
            <a:ext cx="35433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2" name="Picture 7" descr="C:\Users\DAD\Desktop\2.jpg">
            <a:extLst>
              <a:ext uri="{FF2B5EF4-FFF2-40B4-BE49-F238E27FC236}">
                <a16:creationId xmlns:a16="http://schemas.microsoft.com/office/drawing/2014/main" xmlns="" id="{60AD9F60-8131-1417-A3AD-11947D7DC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9" y="4017964"/>
            <a:ext cx="4649787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7E5A4164-CA4D-ABC3-7782-8B85C60F6AE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D3D5B91-88FF-4E40-B79D-6945F6333030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38485689"/>
      </p:ext>
    </p:extLst>
  </p:cSld>
  <p:clrMapOvr>
    <a:masterClrMapping/>
  </p:clrMapOvr>
  <p:transition spd="slow">
    <p:push dir="r"/>
  </p:transition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3 Slayt Numarası Yer Tutucusu">
            <a:extLst>
              <a:ext uri="{FF2B5EF4-FFF2-40B4-BE49-F238E27FC236}">
                <a16:creationId xmlns:a16="http://schemas.microsoft.com/office/drawing/2014/main" xmlns="" id="{82C1FFFC-809A-E5D8-594B-319437B728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E82422A-C6D2-425A-850F-8223DFEBE661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188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96611" name="4 Altbilgi Yer Tutucusu">
            <a:extLst>
              <a:ext uri="{FF2B5EF4-FFF2-40B4-BE49-F238E27FC236}">
                <a16:creationId xmlns:a16="http://schemas.microsoft.com/office/drawing/2014/main" xmlns="" id="{FFF05533-4431-052D-67E4-E64D91994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92226" name="Rectangle 2">
            <a:extLst>
              <a:ext uri="{FF2B5EF4-FFF2-40B4-BE49-F238E27FC236}">
                <a16:creationId xmlns:a16="http://schemas.microsoft.com/office/drawing/2014/main" xmlns="" id="{B49F560E-1AA4-954C-C76B-C851955418D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Östrüs tespit yöntemleri</a:t>
            </a:r>
          </a:p>
        </p:txBody>
      </p:sp>
      <p:pic>
        <p:nvPicPr>
          <p:cNvPr id="196613" name="Picture 3" descr="img011">
            <a:extLst>
              <a:ext uri="{FF2B5EF4-FFF2-40B4-BE49-F238E27FC236}">
                <a16:creationId xmlns:a16="http://schemas.microsoft.com/office/drawing/2014/main" xmlns="" id="{749ABDA5-507A-EC9A-8012-E4295FB72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1268413"/>
            <a:ext cx="4535487" cy="34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4" name="Picture 4" descr="img012">
            <a:extLst>
              <a:ext uri="{FF2B5EF4-FFF2-40B4-BE49-F238E27FC236}">
                <a16:creationId xmlns:a16="http://schemas.microsoft.com/office/drawing/2014/main" xmlns="" id="{069929E6-31D7-E3CA-A07A-8855D7113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3084514"/>
            <a:ext cx="42037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8A291F74-8EED-49EB-CEAA-60ADC5CCB7B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3B83546-B1E4-4B8B-B938-8D606ECD4E21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18090393"/>
      </p:ext>
    </p:extLst>
  </p:cSld>
  <p:clrMapOvr>
    <a:masterClrMapping/>
  </p:clrMapOvr>
  <p:transition spd="slow">
    <p:push dir="r"/>
  </p:transition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3 Slayt Numarası Yer Tutucusu">
            <a:extLst>
              <a:ext uri="{FF2B5EF4-FFF2-40B4-BE49-F238E27FC236}">
                <a16:creationId xmlns:a16="http://schemas.microsoft.com/office/drawing/2014/main" xmlns="" id="{7E353A33-670C-628B-E4AF-F346D061C2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110D666-B2A8-4914-8359-2FC6ED44952E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189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97635" name="4 Altbilgi Yer Tutucusu">
            <a:extLst>
              <a:ext uri="{FF2B5EF4-FFF2-40B4-BE49-F238E27FC236}">
                <a16:creationId xmlns:a16="http://schemas.microsoft.com/office/drawing/2014/main" xmlns="" id="{E2E80158-FEC8-79D9-2A33-270F3EF5A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92226" name="Rectangle 2">
            <a:extLst>
              <a:ext uri="{FF2B5EF4-FFF2-40B4-BE49-F238E27FC236}">
                <a16:creationId xmlns:a16="http://schemas.microsoft.com/office/drawing/2014/main" xmlns="" id="{FBA601F3-B1E4-3DCC-D5A8-1BDAE16FF53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Östrüs tespit yöntemleri</a:t>
            </a:r>
          </a:p>
        </p:txBody>
      </p:sp>
      <p:pic>
        <p:nvPicPr>
          <p:cNvPr id="197637" name="Picture 4">
            <a:extLst>
              <a:ext uri="{FF2B5EF4-FFF2-40B4-BE49-F238E27FC236}">
                <a16:creationId xmlns:a16="http://schemas.microsoft.com/office/drawing/2014/main" xmlns="" id="{6CA487B7-F77D-2BC4-C868-7FFDFE4D0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6" y="1557338"/>
            <a:ext cx="399097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8" name="Picture 6" descr="C:\Users\DAD\Desktop\Estrus-Uterus-b.jpg">
            <a:extLst>
              <a:ext uri="{FF2B5EF4-FFF2-40B4-BE49-F238E27FC236}">
                <a16:creationId xmlns:a16="http://schemas.microsoft.com/office/drawing/2014/main" xmlns="" id="{9123C9AD-30FF-1D11-36FF-3E9277A46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2862263"/>
            <a:ext cx="41402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3A79A03D-3826-5BD4-8593-6DCC3D4DAF7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BD538BB-0F73-4DAC-B213-2077FD0D2F95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70505495"/>
      </p:ext>
    </p:extLst>
  </p:cSld>
  <p:clrMapOvr>
    <a:masterClrMapping/>
  </p:clrMapOvr>
  <p:transition spd="slow">
    <p:push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3 Slayt Numarası Yer Tutucusu">
            <a:extLst>
              <a:ext uri="{FF2B5EF4-FFF2-40B4-BE49-F238E27FC236}">
                <a16:creationId xmlns:a16="http://schemas.microsoft.com/office/drawing/2014/main" xmlns="" id="{462A90AC-9C3C-122C-226C-D324660B94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814F0B0-F712-4F6D-88B9-BAF00018B8FA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7411" name="4 Altbilgi Yer Tutucusu">
            <a:extLst>
              <a:ext uri="{FF2B5EF4-FFF2-40B4-BE49-F238E27FC236}">
                <a16:creationId xmlns:a16="http://schemas.microsoft.com/office/drawing/2014/main" xmlns="" id="{FA1897E0-60C2-FB8E-9DD4-0858EF680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599042" name="Rectangle 2">
            <a:extLst>
              <a:ext uri="{FF2B5EF4-FFF2-40B4-BE49-F238E27FC236}">
                <a16:creationId xmlns:a16="http://schemas.microsoft.com/office/drawing/2014/main" xmlns="" id="{05000B13-BEF1-1C86-1A12-10415349949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47663" y="274639"/>
            <a:ext cx="9863137" cy="63105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Pubertas</a:t>
            </a:r>
            <a:r>
              <a:rPr lang="tr-TR" dirty="0">
                <a:solidFill>
                  <a:schemeClr val="tx1"/>
                </a:solidFill>
              </a:rPr>
              <a:t>		</a:t>
            </a:r>
          </a:p>
        </p:txBody>
      </p:sp>
      <p:graphicFrame>
        <p:nvGraphicFramePr>
          <p:cNvPr id="599406" name="Group 366">
            <a:extLst>
              <a:ext uri="{FF2B5EF4-FFF2-40B4-BE49-F238E27FC236}">
                <a16:creationId xmlns:a16="http://schemas.microsoft.com/office/drawing/2014/main" xmlns="" id="{E9EA9CB0-0DFC-3A4F-68A4-D2D60559C7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070191"/>
              </p:ext>
            </p:extLst>
          </p:nvPr>
        </p:nvGraphicFramePr>
        <p:xfrm>
          <a:off x="522514" y="1341439"/>
          <a:ext cx="11499157" cy="4924426"/>
        </p:xfrm>
        <a:graphic>
          <a:graphicData uri="http://schemas.openxmlformats.org/drawingml/2006/table">
            <a:tbl>
              <a:tblPr/>
              <a:tblGrid>
                <a:gridCol w="15081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141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768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4000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Hayvan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Türü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Pubertas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Notlar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568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At	</a:t>
                      </a:r>
                      <a:endParaRPr kumimoji="0" lang="tr-T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10-24 ay (18 )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Çiftleşme sezonuna bağlıdır</a:t>
                      </a:r>
                      <a:endParaRPr kumimoji="0" lang="tr-T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901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İnek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6-18 ay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60475" algn="l"/>
                        </a:tabLst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Düveler çok nadir olarak 3-4 aylıkken de </a:t>
                      </a:r>
                      <a:r>
                        <a:rPr kumimoji="0" lang="tr-T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östrüs</a:t>
                      </a: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gösterir. </a:t>
                      </a:r>
                    </a:p>
                    <a:p>
                      <a:pPr marL="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60475" algn="l"/>
                        </a:tabLst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Aksine soğuk havada tutulur ve kötü besleme uygulanırsa ilk </a:t>
                      </a:r>
                      <a:r>
                        <a:rPr kumimoji="0" lang="tr-T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östrüs</a:t>
                      </a: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24 aya kadar oluşmaz. </a:t>
                      </a:r>
                    </a:p>
                    <a:p>
                      <a:pPr marL="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60475" algn="l"/>
                        </a:tabLst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Brahman düveleri 19-24 ayda </a:t>
                      </a:r>
                      <a:r>
                        <a:rPr kumimoji="0" lang="tr-T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pubertasa</a:t>
                      </a: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ulaşırlar.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000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Koyun</a:t>
                      </a:r>
                      <a:endParaRPr kumimoji="0" lang="tr-T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6-12 ay</a:t>
                      </a:r>
                      <a:endParaRPr kumimoji="0" lang="tr-T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60475" algn="l"/>
                        </a:tabLst>
                      </a:pPr>
                      <a:r>
                        <a:rPr kumimoji="0" lang="tr-TR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+mn-ea"/>
                          <a:cs typeface="Times New Roman" pitchFamily="18" charset="0"/>
                        </a:rPr>
                        <a:t>Aşım/Çiftleşme sezonuna bağlı olarak genellikle bu süre azalır.</a:t>
                      </a: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9154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Keçi</a:t>
                      </a:r>
                      <a:endParaRPr kumimoji="0" lang="tr-T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6-7 ay</a:t>
                      </a:r>
                      <a:endParaRPr kumimoji="0" lang="tr-T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60475" algn="l"/>
                        </a:tabLst>
                      </a:pPr>
                      <a:r>
                        <a:rPr kumimoji="0" lang="tr-TR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+mn-ea"/>
                          <a:cs typeface="Times New Roman" pitchFamily="18" charset="0"/>
                        </a:rPr>
                        <a:t>Aşım/Çiftleşme sezonuna bağlı olarak bu süre değişir/artar.</a:t>
                      </a: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56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/>
                        <a:t>Kedi</a:t>
                      </a: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/>
                        <a:t>7-12 ay</a:t>
                      </a: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tr-TR" sz="1800" dirty="0"/>
                        <a:t>ırk, ısı, ışık, doğum mevsimi ve canlı ağırlık etkiler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568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Köpek</a:t>
                      </a: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6-9 ay</a:t>
                      </a: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Küçük ırklarda daha erken, büyüklerde geç</a:t>
                      </a: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568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Domuz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5-8 ay (6 ay)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7D5C989E-44A2-F301-A389-BF9EF0A3810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9F2A1E8-D7E3-4E7E-ADA4-D6EA5095193C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7005983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99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99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3 Slayt Numarası Yer Tutucusu">
            <a:extLst>
              <a:ext uri="{FF2B5EF4-FFF2-40B4-BE49-F238E27FC236}">
                <a16:creationId xmlns:a16="http://schemas.microsoft.com/office/drawing/2014/main" xmlns="" id="{22F3CBC5-32D8-5031-16E5-2E848E2ECA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16810CE-9D4F-448A-9C38-0D20136BF663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190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98659" name="4 Altbilgi Yer Tutucusu">
            <a:extLst>
              <a:ext uri="{FF2B5EF4-FFF2-40B4-BE49-F238E27FC236}">
                <a16:creationId xmlns:a16="http://schemas.microsoft.com/office/drawing/2014/main" xmlns="" id="{7697AA86-29B9-86CB-5532-FD76C589D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93250" name="Rectangle 2">
            <a:extLst>
              <a:ext uri="{FF2B5EF4-FFF2-40B4-BE49-F238E27FC236}">
                <a16:creationId xmlns:a16="http://schemas.microsoft.com/office/drawing/2014/main" xmlns="" id="{FFCBD122-13AA-12A3-5B6F-7B5D843858F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Östrüs tespit yöntemleri</a:t>
            </a:r>
          </a:p>
        </p:txBody>
      </p:sp>
      <p:pic>
        <p:nvPicPr>
          <p:cNvPr id="198661" name="Picture 6">
            <a:extLst>
              <a:ext uri="{FF2B5EF4-FFF2-40B4-BE49-F238E27FC236}">
                <a16:creationId xmlns:a16="http://schemas.microsoft.com/office/drawing/2014/main" xmlns="" id="{CFF5E8D8-7F4C-2CAC-5AA1-85D4008D8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76" y="1628776"/>
            <a:ext cx="8266113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CFB1370B-07BE-7848-0476-EDA53E50C2B8}"/>
              </a:ext>
            </a:extLst>
          </p:cNvPr>
          <p:cNvSpPr txBox="1"/>
          <p:nvPr/>
        </p:nvSpPr>
        <p:spPr>
          <a:xfrm>
            <a:off x="3071813" y="5805488"/>
            <a:ext cx="5256212" cy="461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r-TR" sz="2400" dirty="0">
                <a:latin typeface="+mn-lt"/>
              </a:rPr>
              <a:t>Sağım ünitesinde kullanılan yöntem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01009A82-FF8D-1540-75BC-9A5BCDD7365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B06CC59-D1DE-413A-BDB3-89C1472F1060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95322522"/>
      </p:ext>
    </p:extLst>
  </p:cSld>
  <p:clrMapOvr>
    <a:masterClrMapping/>
  </p:clrMapOvr>
  <p:transition spd="slow">
    <p:push dir="r"/>
  </p:transition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3 Slayt Numarası Yer Tutucusu">
            <a:extLst>
              <a:ext uri="{FF2B5EF4-FFF2-40B4-BE49-F238E27FC236}">
                <a16:creationId xmlns:a16="http://schemas.microsoft.com/office/drawing/2014/main" xmlns="" id="{784EC642-B6D0-ED8A-0DFF-090E05BFA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DB25097-B50A-4350-9C8D-94EE53C33AC7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191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99683" name="4 Altbilgi Yer Tutucusu">
            <a:extLst>
              <a:ext uri="{FF2B5EF4-FFF2-40B4-BE49-F238E27FC236}">
                <a16:creationId xmlns:a16="http://schemas.microsoft.com/office/drawing/2014/main" xmlns="" id="{B9353D3F-733E-BABC-6AC0-5CD1E4D0A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93250" name="Rectangle 2">
            <a:extLst>
              <a:ext uri="{FF2B5EF4-FFF2-40B4-BE49-F238E27FC236}">
                <a16:creationId xmlns:a16="http://schemas.microsoft.com/office/drawing/2014/main" xmlns="" id="{6C49706D-82C9-00FA-F5C2-6482FDFE612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47663" y="274638"/>
            <a:ext cx="9852025" cy="68330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tespit yöntemleri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D059D989-45E6-F0F8-2D49-378CE6927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" y="1299658"/>
            <a:ext cx="11417617" cy="5029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tr-TR" altLang="tr-TR" sz="2800" b="1" dirty="0" err="1"/>
              <a:t>Rektal</a:t>
            </a:r>
            <a:r>
              <a:rPr lang="tr-TR" altLang="tr-TR" sz="2800" b="1" dirty="0"/>
              <a:t> </a:t>
            </a:r>
            <a:r>
              <a:rPr lang="tr-TR" altLang="tr-TR" sz="2800" b="1" dirty="0" err="1"/>
              <a:t>palpasyon</a:t>
            </a:r>
            <a:endParaRPr lang="tr-TR" altLang="tr-TR" sz="2800" b="1" dirty="0"/>
          </a:p>
          <a:p>
            <a:pPr eaLnBrk="1" hangingPunct="1">
              <a:defRPr/>
            </a:pPr>
            <a:r>
              <a:rPr lang="tr-TR" altLang="tr-TR" sz="2400" dirty="0"/>
              <a:t>Tecrübe gerektirir</a:t>
            </a:r>
          </a:p>
          <a:p>
            <a:pPr eaLnBrk="1" hangingPunct="1">
              <a:defRPr/>
            </a:pPr>
            <a:r>
              <a:rPr lang="tr-TR" altLang="tr-TR" sz="2400" dirty="0" err="1"/>
              <a:t>Uterus</a:t>
            </a:r>
            <a:r>
              <a:rPr lang="tr-TR" altLang="tr-TR" sz="2400" dirty="0"/>
              <a:t> </a:t>
            </a:r>
            <a:r>
              <a:rPr lang="tr-TR" altLang="tr-TR" sz="2400" dirty="0" err="1"/>
              <a:t>tonusu</a:t>
            </a:r>
            <a:r>
              <a:rPr lang="tr-TR" altLang="tr-TR" sz="2400" dirty="0"/>
              <a:t> belirlenebilir</a:t>
            </a:r>
          </a:p>
          <a:p>
            <a:pPr eaLnBrk="1" hangingPunct="1">
              <a:defRPr/>
            </a:pPr>
            <a:r>
              <a:rPr lang="tr-TR" altLang="tr-TR" sz="2400" dirty="0" err="1"/>
              <a:t>Follikül</a:t>
            </a:r>
            <a:r>
              <a:rPr lang="tr-TR" altLang="tr-TR" sz="2400" dirty="0"/>
              <a:t> </a:t>
            </a:r>
            <a:r>
              <a:rPr lang="tr-TR" altLang="tr-TR" sz="2400" dirty="0" err="1"/>
              <a:t>palpe</a:t>
            </a:r>
            <a:r>
              <a:rPr lang="tr-TR" altLang="tr-TR" sz="2400" dirty="0"/>
              <a:t> edilebilir</a:t>
            </a:r>
          </a:p>
          <a:p>
            <a:pPr eaLnBrk="1" hangingPunct="1">
              <a:defRPr/>
            </a:pPr>
            <a:r>
              <a:rPr lang="tr-TR" altLang="tr-TR" sz="2400" dirty="0"/>
              <a:t>CL belirlenebilir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tr-TR" altLang="tr-TR" sz="2800" b="1" dirty="0"/>
              <a:t>Ultrasonografi</a:t>
            </a:r>
          </a:p>
          <a:p>
            <a:pPr eaLnBrk="1" hangingPunct="1">
              <a:defRPr/>
            </a:pPr>
            <a:r>
              <a:rPr lang="tr-TR" altLang="tr-TR" sz="2400" dirty="0"/>
              <a:t>Deneyim gerektirir</a:t>
            </a:r>
          </a:p>
          <a:p>
            <a:pPr eaLnBrk="1" hangingPunct="1">
              <a:defRPr/>
            </a:pPr>
            <a:r>
              <a:rPr lang="tr-TR" altLang="tr-TR" sz="2400" dirty="0" err="1"/>
              <a:t>Follikül</a:t>
            </a:r>
            <a:r>
              <a:rPr lang="tr-TR" altLang="tr-TR" sz="2400" dirty="0"/>
              <a:t> ün konumu ve çapı belirlenebilir</a:t>
            </a:r>
          </a:p>
          <a:p>
            <a:pPr eaLnBrk="1" hangingPunct="1">
              <a:defRPr/>
            </a:pPr>
            <a:r>
              <a:rPr lang="tr-TR" altLang="tr-TR" sz="2400" dirty="0" err="1"/>
              <a:t>Uterus</a:t>
            </a:r>
            <a:r>
              <a:rPr lang="tr-TR" altLang="tr-TR" sz="2400" dirty="0"/>
              <a:t> içerisinde sıvı veya ödem belirlenebilir</a:t>
            </a:r>
          </a:p>
          <a:p>
            <a:pPr eaLnBrk="1" hangingPunct="1">
              <a:defRPr/>
            </a:pPr>
            <a:r>
              <a:rPr lang="tr-TR" altLang="tr-TR" sz="2400" dirty="0"/>
              <a:t>CL belirlenebilir</a:t>
            </a:r>
          </a:p>
          <a:p>
            <a:pPr eaLnBrk="1" hangingPunct="1">
              <a:defRPr/>
            </a:pPr>
            <a:r>
              <a:rPr lang="tr-TR" altLang="tr-TR" sz="2400" dirty="0" err="1"/>
              <a:t>Ovulaston</a:t>
            </a:r>
            <a:r>
              <a:rPr lang="tr-TR" altLang="tr-TR" sz="2400" dirty="0"/>
              <a:t> olup olmadığı izlenebilir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57057425-364F-4D72-10E1-A551D076440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EBBF795-7086-4426-8C2E-296095A71109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97843031"/>
      </p:ext>
    </p:extLst>
  </p:cSld>
  <p:clrMapOvr>
    <a:masterClrMapping/>
  </p:clrMapOvr>
  <p:transition spd="slow">
    <p:push dir="r"/>
  </p:transition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3 Slayt Numarası Yer Tutucusu">
            <a:extLst>
              <a:ext uri="{FF2B5EF4-FFF2-40B4-BE49-F238E27FC236}">
                <a16:creationId xmlns:a16="http://schemas.microsoft.com/office/drawing/2014/main" xmlns="" id="{5ACD2679-1E06-7A3E-2F42-8DD385B139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EB3939C-5045-4302-9261-F073697B0BF4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192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00707" name="4 Altbilgi Yer Tutucusu">
            <a:extLst>
              <a:ext uri="{FF2B5EF4-FFF2-40B4-BE49-F238E27FC236}">
                <a16:creationId xmlns:a16="http://schemas.microsoft.com/office/drawing/2014/main" xmlns="" id="{02F24AB9-D765-FE49-ECAA-72DE738E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93250" name="Rectangle 2">
            <a:extLst>
              <a:ext uri="{FF2B5EF4-FFF2-40B4-BE49-F238E27FC236}">
                <a16:creationId xmlns:a16="http://schemas.microsoft.com/office/drawing/2014/main" xmlns="" id="{90CDACDE-72D1-0076-D3DE-FECC1F2410B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47663" y="274638"/>
            <a:ext cx="9852025" cy="657179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tespit yöntemleri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2F322814-406B-EB6C-7691-7BE96CF84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546225"/>
            <a:ext cx="11374073" cy="31700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tr-TR" altLang="tr-TR" sz="3200" b="1" dirty="0" err="1"/>
              <a:t>Östrüs</a:t>
            </a:r>
            <a:r>
              <a:rPr lang="tr-TR" altLang="tr-TR" sz="3200" b="1" dirty="0"/>
              <a:t> senkronizasyonu</a:t>
            </a:r>
          </a:p>
          <a:p>
            <a:pPr eaLnBrk="1" hangingPunct="1">
              <a:defRPr/>
            </a:pPr>
            <a:r>
              <a:rPr lang="tr-TR" altLang="tr-TR" sz="2800" dirty="0"/>
              <a:t>PG ile bir grup hayvanın senkronizasyonu…</a:t>
            </a:r>
          </a:p>
          <a:p>
            <a:pPr lvl="1" eaLnBrk="1" hangingPunct="1">
              <a:defRPr/>
            </a:pPr>
            <a:r>
              <a:rPr lang="tr-TR" altLang="tr-TR" sz="2400" dirty="0"/>
              <a:t>Tek veya çift uygulamaya göre gözlem veya önceden belirlenen zamanda tohumlamalar uygulanabilir</a:t>
            </a:r>
          </a:p>
          <a:p>
            <a:pPr lvl="1" eaLnBrk="1" hangingPunct="1">
              <a:defRPr/>
            </a:pPr>
            <a:r>
              <a:rPr lang="tr-TR" altLang="tr-TR" sz="2400" dirty="0"/>
              <a:t>Diğer bir çok senkronizasyon protokolleri bulunmaktadır</a:t>
            </a:r>
          </a:p>
          <a:p>
            <a:pPr lvl="1" eaLnBrk="1" hangingPunct="1">
              <a:defRPr/>
            </a:pPr>
            <a:r>
              <a:rPr lang="tr-TR" altLang="tr-TR" sz="2400" dirty="0"/>
              <a:t>Ayrıca </a:t>
            </a:r>
            <a:r>
              <a:rPr lang="tr-TR" altLang="tr-TR" sz="2400" dirty="0" err="1"/>
              <a:t>östrüs</a:t>
            </a:r>
            <a:r>
              <a:rPr lang="tr-TR" altLang="tr-TR" sz="2400" dirty="0"/>
              <a:t> tespitini gerektirmeyen çok sayıda </a:t>
            </a:r>
            <a:r>
              <a:rPr lang="tr-TR" altLang="tr-TR" sz="2400" dirty="0" err="1"/>
              <a:t>ovulasyon</a:t>
            </a:r>
            <a:r>
              <a:rPr lang="tr-TR" altLang="tr-TR" sz="2400" dirty="0"/>
              <a:t> senkronizasyon yöntemleri bulunmaktadır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596C9547-07C9-FCDC-C49A-A8431DC96DF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7150B68-3034-465A-BBE6-A8B82B618545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30940961"/>
      </p:ext>
    </p:extLst>
  </p:cSld>
  <p:clrMapOvr>
    <a:masterClrMapping/>
  </p:clrMapOvr>
  <p:transition spd="slow">
    <p:push dir="r"/>
  </p:transition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3 Slayt Numarası Yer Tutucusu">
            <a:extLst>
              <a:ext uri="{FF2B5EF4-FFF2-40B4-BE49-F238E27FC236}">
                <a16:creationId xmlns:a16="http://schemas.microsoft.com/office/drawing/2014/main" xmlns="" id="{66D36F87-9B12-38D4-914C-C29858C04E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0B6C719-820A-4339-B2F7-3F9D07B2CE25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193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01731" name="4 Altbilgi Yer Tutucusu">
            <a:extLst>
              <a:ext uri="{FF2B5EF4-FFF2-40B4-BE49-F238E27FC236}">
                <a16:creationId xmlns:a16="http://schemas.microsoft.com/office/drawing/2014/main" xmlns="" id="{ECCF3D42-7813-218F-F6AA-F541A70B9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93250" name="Rectangle 2">
            <a:extLst>
              <a:ext uri="{FF2B5EF4-FFF2-40B4-BE49-F238E27FC236}">
                <a16:creationId xmlns:a16="http://schemas.microsoft.com/office/drawing/2014/main" xmlns="" id="{9E082AE2-C720-BD0D-26BC-C9BEC78688A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47663" y="274638"/>
            <a:ext cx="9852025" cy="61362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tespit yöntemleri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BD07F2E1-2187-63B6-8210-02F06186E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546226"/>
            <a:ext cx="11365365" cy="42783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tr-TR" altLang="tr-TR" sz="3200" b="1" dirty="0"/>
              <a:t>Kayıtların incelenmesi</a:t>
            </a:r>
          </a:p>
          <a:p>
            <a:pPr>
              <a:defRPr/>
            </a:pPr>
            <a:r>
              <a:rPr lang="tr-TR" sz="2800" dirty="0"/>
              <a:t>Kayıtlar</a:t>
            </a:r>
          </a:p>
          <a:p>
            <a:pPr lvl="1">
              <a:defRPr/>
            </a:pPr>
            <a:r>
              <a:rPr lang="tr-TR" sz="2400" dirty="0"/>
              <a:t>Buzağılama tarihi ve </a:t>
            </a:r>
            <a:r>
              <a:rPr lang="tr-TR" sz="2400" dirty="0" err="1"/>
              <a:t>pp</a:t>
            </a:r>
            <a:r>
              <a:rPr lang="tr-TR" sz="2400" dirty="0"/>
              <a:t> problemler</a:t>
            </a:r>
          </a:p>
          <a:p>
            <a:pPr lvl="1">
              <a:defRPr/>
            </a:pPr>
            <a:r>
              <a:rPr lang="tr-TR" sz="2400" dirty="0"/>
              <a:t>PP </a:t>
            </a:r>
            <a:r>
              <a:rPr lang="tr-TR" sz="2400" dirty="0" err="1"/>
              <a:t>ovaryum</a:t>
            </a:r>
            <a:r>
              <a:rPr lang="tr-TR" sz="2400" dirty="0"/>
              <a:t> aktivitesi (</a:t>
            </a:r>
            <a:r>
              <a:rPr lang="tr-TR" sz="2400" dirty="0" err="1"/>
              <a:t>rektal</a:t>
            </a:r>
            <a:r>
              <a:rPr lang="tr-TR" sz="2400" dirty="0"/>
              <a:t>-ultrason)</a:t>
            </a:r>
          </a:p>
          <a:p>
            <a:pPr lvl="1">
              <a:defRPr/>
            </a:pPr>
            <a:r>
              <a:rPr lang="tr-TR" sz="2400" dirty="0"/>
              <a:t>PP ilk </a:t>
            </a:r>
            <a:r>
              <a:rPr lang="tr-TR" sz="2400" dirty="0" err="1"/>
              <a:t>östrüs</a:t>
            </a:r>
            <a:r>
              <a:rPr lang="tr-TR" sz="2400" dirty="0"/>
              <a:t> oluşma zamanı</a:t>
            </a:r>
          </a:p>
          <a:p>
            <a:pPr lvl="1">
              <a:defRPr/>
            </a:pPr>
            <a:r>
              <a:rPr lang="tr-TR" sz="2400" dirty="0"/>
              <a:t>Tohumlama öncesi </a:t>
            </a:r>
            <a:r>
              <a:rPr lang="tr-TR" sz="2400" dirty="0" err="1"/>
              <a:t>östrüs</a:t>
            </a:r>
            <a:r>
              <a:rPr lang="tr-TR" sz="2400" dirty="0"/>
              <a:t> zamanı ve sayıları</a:t>
            </a:r>
          </a:p>
          <a:p>
            <a:pPr lvl="1">
              <a:defRPr/>
            </a:pPr>
            <a:r>
              <a:rPr lang="tr-TR" sz="2400" dirty="0"/>
              <a:t>Tohumlama zamanı </a:t>
            </a:r>
          </a:p>
          <a:p>
            <a:pPr lvl="1">
              <a:defRPr/>
            </a:pPr>
            <a:r>
              <a:rPr lang="tr-TR" sz="2400" dirty="0"/>
              <a:t>Gebelik kayıtları</a:t>
            </a:r>
          </a:p>
          <a:p>
            <a:pPr lvl="1">
              <a:defRPr/>
            </a:pPr>
            <a:r>
              <a:rPr lang="tr-TR" altLang="tr-TR" sz="2400" dirty="0"/>
              <a:t>Beklenen doğum zamanı</a:t>
            </a:r>
            <a:endParaRPr lang="tr-TR" altLang="tr-TR" sz="2000" dirty="0"/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11C5FFBC-237D-877F-A618-B683D4BBA71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71420FE-D684-49F0-8917-3E693D12292D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33714812"/>
      </p:ext>
    </p:extLst>
  </p:cSld>
  <p:clrMapOvr>
    <a:masterClrMapping/>
  </p:clrMapOvr>
  <p:transition spd="slow">
    <p:push dir="r"/>
  </p:transition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3 Slayt Numarası Yer Tutucusu">
            <a:extLst>
              <a:ext uri="{FF2B5EF4-FFF2-40B4-BE49-F238E27FC236}">
                <a16:creationId xmlns:a16="http://schemas.microsoft.com/office/drawing/2014/main" xmlns="" id="{E272381A-A2B5-10E8-BE7F-4F2D9147DA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3953A6D-112B-4D30-9F27-D0073377128C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194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02755" name="4 Altbilgi Yer Tutucusu">
            <a:extLst>
              <a:ext uri="{FF2B5EF4-FFF2-40B4-BE49-F238E27FC236}">
                <a16:creationId xmlns:a16="http://schemas.microsoft.com/office/drawing/2014/main" xmlns="" id="{E598E366-C90A-E9A9-1611-E9885BA65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93250" name="Rectangle 2">
            <a:extLst>
              <a:ext uri="{FF2B5EF4-FFF2-40B4-BE49-F238E27FC236}">
                <a16:creationId xmlns:a16="http://schemas.microsoft.com/office/drawing/2014/main" xmlns="" id="{C97B014B-1241-757E-2FB0-34388A20AE4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47663" y="274638"/>
            <a:ext cx="9852025" cy="6658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tespit yöntemleri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C46E21E1-8773-20EA-26AF-ADF727953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49" y="1412876"/>
            <a:ext cx="9588364" cy="36877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tr-TR" altLang="tr-TR" sz="3200" b="1" dirty="0"/>
              <a:t>Gözlem</a:t>
            </a:r>
          </a:p>
          <a:p>
            <a:pPr>
              <a:defRPr/>
            </a:pPr>
            <a:r>
              <a:rPr lang="tr-TR" sz="2400" dirty="0"/>
              <a:t>Üstüne atlandığında durur</a:t>
            </a:r>
          </a:p>
          <a:p>
            <a:pPr>
              <a:defRPr/>
            </a:pPr>
            <a:r>
              <a:rPr lang="tr-TR" sz="2400" dirty="0"/>
              <a:t>Diğer ineklerin üzerine atlar</a:t>
            </a:r>
          </a:p>
          <a:p>
            <a:pPr>
              <a:defRPr/>
            </a:pPr>
            <a:r>
              <a:rPr lang="tr-TR" sz="2400" dirty="0"/>
              <a:t>Aktivitesi artar</a:t>
            </a:r>
          </a:p>
          <a:p>
            <a:pPr>
              <a:defRPr/>
            </a:pPr>
            <a:r>
              <a:rPr lang="tr-TR" sz="2400" dirty="0"/>
              <a:t>Huzursuzdur</a:t>
            </a:r>
          </a:p>
          <a:p>
            <a:pPr>
              <a:defRPr/>
            </a:pPr>
            <a:r>
              <a:rPr lang="tr-TR" sz="2400" dirty="0"/>
              <a:t>Çenesini diğer ineklerin üzerine koyar</a:t>
            </a:r>
          </a:p>
          <a:p>
            <a:pPr>
              <a:defRPr/>
            </a:pPr>
            <a:r>
              <a:rPr lang="tr-TR" sz="2400" dirty="0"/>
              <a:t>Vulva ödemlidir</a:t>
            </a:r>
          </a:p>
          <a:p>
            <a:pPr>
              <a:defRPr/>
            </a:pPr>
            <a:r>
              <a:rPr lang="tr-TR" sz="2400" dirty="0"/>
              <a:t>Çara akıntısı vardır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9671B804-B508-5503-C885-29E6531DEF9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1AF8DE3-B3CB-4205-BEF7-34EC23534A97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88313659"/>
      </p:ext>
    </p:extLst>
  </p:cSld>
  <p:clrMapOvr>
    <a:masterClrMapping/>
  </p:clrMapOvr>
  <p:transition spd="slow">
    <p:push dir="r"/>
  </p:transition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3 Slayt Numarası Yer Tutucusu">
            <a:extLst>
              <a:ext uri="{FF2B5EF4-FFF2-40B4-BE49-F238E27FC236}">
                <a16:creationId xmlns:a16="http://schemas.microsoft.com/office/drawing/2014/main" xmlns="" id="{F41D31F4-E95E-3953-564E-69EA11F669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9FA8C64-058A-4D03-8C94-EC5CCDFA6F7C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195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03779" name="4 Altbilgi Yer Tutucusu">
            <a:extLst>
              <a:ext uri="{FF2B5EF4-FFF2-40B4-BE49-F238E27FC236}">
                <a16:creationId xmlns:a16="http://schemas.microsoft.com/office/drawing/2014/main" xmlns="" id="{5339B7A1-4BFC-733D-25A7-A245924CB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89154" name="Rectangle 2">
            <a:extLst>
              <a:ext uri="{FF2B5EF4-FFF2-40B4-BE49-F238E27FC236}">
                <a16:creationId xmlns:a16="http://schemas.microsoft.com/office/drawing/2014/main" xmlns="" id="{E7772B07-9E8C-4B42-8D74-E09C30096C3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Östrus</a:t>
            </a:r>
            <a:r>
              <a:rPr lang="tr-TR" dirty="0">
                <a:solidFill>
                  <a:schemeClr val="tx1"/>
                </a:solidFill>
              </a:rPr>
              <a:t> tespit yöntemleri</a:t>
            </a:r>
          </a:p>
        </p:txBody>
      </p:sp>
      <p:sp>
        <p:nvSpPr>
          <p:cNvPr id="120837" name="Rectangle 3">
            <a:extLst>
              <a:ext uri="{FF2B5EF4-FFF2-40B4-BE49-F238E27FC236}">
                <a16:creationId xmlns:a16="http://schemas.microsoft.com/office/drawing/2014/main" xmlns="" id="{092C751E-D18F-6FAF-C17F-F8DF1C4B4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773238"/>
            <a:ext cx="11234737" cy="406876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tr-TR" altLang="tr-TR" sz="2800" b="1" dirty="0"/>
              <a:t>Gözlem yöntemi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tr-TR" sz="2800" i="1" dirty="0"/>
              <a:t>Gözlem için en iyi zamanlar nedir?</a:t>
            </a:r>
          </a:p>
          <a:p>
            <a:pPr>
              <a:defRPr/>
            </a:pPr>
            <a:r>
              <a:rPr lang="tr-TR" sz="2400" dirty="0"/>
              <a:t>Havanın serin olduğu saatler (sabah erken ve akşam)</a:t>
            </a:r>
          </a:p>
          <a:p>
            <a:pPr>
              <a:defRPr/>
            </a:pPr>
            <a:r>
              <a:rPr lang="tr-TR" sz="2400" dirty="0"/>
              <a:t>Yemlemeden önce ve sağımdan önce</a:t>
            </a:r>
          </a:p>
          <a:p>
            <a:pPr>
              <a:defRPr/>
            </a:pPr>
            <a:r>
              <a:rPr lang="tr-TR" sz="2400" dirty="0"/>
              <a:t>Yemlemeden sonra ve sağımdan sonra(zor)</a:t>
            </a:r>
          </a:p>
          <a:p>
            <a:pPr>
              <a:defRPr/>
            </a:pPr>
            <a:r>
              <a:rPr lang="tr-TR" sz="2400" dirty="0"/>
              <a:t>Öğleden sonra bir kez ama erken dönemde</a:t>
            </a:r>
          </a:p>
          <a:p>
            <a:pPr>
              <a:defRPr/>
            </a:pPr>
            <a:r>
              <a:rPr lang="tr-TR" sz="2400" dirty="0"/>
              <a:t>Akşamleyin geç saatlerde</a:t>
            </a:r>
          </a:p>
          <a:p>
            <a:pPr>
              <a:defRPr/>
            </a:pPr>
            <a:r>
              <a:rPr lang="tr-TR" sz="2400" dirty="0"/>
              <a:t>Aydınlatma olan işletmelerde ve özellikle sıcak havalarda gece yarısı gezinti alanlarında </a:t>
            </a:r>
            <a:endParaRPr lang="en-US" sz="2400" dirty="0"/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4B50E82B-344F-9C2E-0A97-4D42F9B9681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0217591-1625-4EB1-9D49-98C2C643871B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85392679"/>
      </p:ext>
    </p:extLst>
  </p:cSld>
  <p:clrMapOvr>
    <a:masterClrMapping/>
  </p:clrMapOvr>
  <p:transition spd="slow">
    <p:push dir="r"/>
  </p:transition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3 Slayt Numarası Yer Tutucusu">
            <a:extLst>
              <a:ext uri="{FF2B5EF4-FFF2-40B4-BE49-F238E27FC236}">
                <a16:creationId xmlns:a16="http://schemas.microsoft.com/office/drawing/2014/main" xmlns="" id="{C837CB1B-2A30-9333-4363-442501814B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5B74231-7DDE-4E79-A5F0-1540782A9371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196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04803" name="4 Altbilgi Yer Tutucusu">
            <a:extLst>
              <a:ext uri="{FF2B5EF4-FFF2-40B4-BE49-F238E27FC236}">
                <a16:creationId xmlns:a16="http://schemas.microsoft.com/office/drawing/2014/main" xmlns="" id="{78C6B159-3DF3-D644-BD85-B4263A16E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89154" name="Rectangle 2">
            <a:extLst>
              <a:ext uri="{FF2B5EF4-FFF2-40B4-BE49-F238E27FC236}">
                <a16:creationId xmlns:a16="http://schemas.microsoft.com/office/drawing/2014/main" xmlns="" id="{1395A9E2-9A21-0F97-43E1-0058349F9AD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Östrüs tespit yöntemleri</a:t>
            </a:r>
          </a:p>
        </p:txBody>
      </p:sp>
      <p:sp>
        <p:nvSpPr>
          <p:cNvPr id="120837" name="Rectangle 3">
            <a:extLst>
              <a:ext uri="{FF2B5EF4-FFF2-40B4-BE49-F238E27FC236}">
                <a16:creationId xmlns:a16="http://schemas.microsoft.com/office/drawing/2014/main" xmlns="" id="{5380AB40-AE05-7D7D-6F88-F6E876003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773239"/>
            <a:ext cx="11313114" cy="340400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tr-TR" altLang="tr-TR" sz="2800" b="1" dirty="0"/>
              <a:t>Gözlem yöntemi</a:t>
            </a:r>
          </a:p>
          <a:p>
            <a:pPr eaLnBrk="1" hangingPunct="1">
              <a:defRPr/>
            </a:pPr>
            <a:r>
              <a:rPr lang="tr-TR" altLang="tr-TR" sz="2400" dirty="0" err="1"/>
              <a:t>Östrüsü</a:t>
            </a:r>
            <a:r>
              <a:rPr lang="tr-TR" altLang="tr-TR" sz="2400" dirty="0"/>
              <a:t> gözleme günde en az iki defa ve tecrübeli kişiler tarafından yapılmalıdır. </a:t>
            </a:r>
          </a:p>
          <a:p>
            <a:pPr eaLnBrk="1" hangingPunct="1">
              <a:defRPr/>
            </a:pPr>
            <a:r>
              <a:rPr lang="tr-TR" altLang="tr-TR" sz="2400" dirty="0"/>
              <a:t>Özellikle hayvanların çoğunluğunun </a:t>
            </a:r>
            <a:r>
              <a:rPr lang="tr-TR" altLang="tr-TR" sz="2400" dirty="0" err="1"/>
              <a:t>östrüs</a:t>
            </a:r>
            <a:r>
              <a:rPr lang="tr-TR" altLang="tr-TR" sz="2400" dirty="0"/>
              <a:t> gösterdiği 18.00 ile 06.00 saatleri arasında sakin olarak gözlemelidir. </a:t>
            </a:r>
          </a:p>
          <a:p>
            <a:pPr eaLnBrk="1" hangingPunct="1">
              <a:defRPr/>
            </a:pPr>
            <a:r>
              <a:rPr lang="tr-TR" altLang="tr-TR" sz="2400" dirty="0"/>
              <a:t>Ahırda bağlı tutulan hayvanlar </a:t>
            </a:r>
            <a:r>
              <a:rPr lang="tr-TR" altLang="tr-TR" sz="2400" dirty="0" err="1"/>
              <a:t>östrüsü</a:t>
            </a:r>
            <a:r>
              <a:rPr lang="tr-TR" altLang="tr-TR" sz="2400" dirty="0"/>
              <a:t>, serbest dolaşanlara göre daha sakin geçirirler. </a:t>
            </a:r>
          </a:p>
          <a:p>
            <a:pPr eaLnBrk="1" hangingPunct="1">
              <a:defRPr/>
            </a:pPr>
            <a:r>
              <a:rPr lang="tr-TR" altLang="tr-TR" sz="2400" dirty="0"/>
              <a:t>Bu sebeple hayvanların serbest dolaşmalarının sağlanması </a:t>
            </a:r>
            <a:r>
              <a:rPr lang="tr-TR" altLang="tr-TR" sz="2400" dirty="0" err="1"/>
              <a:t>östrüslerin</a:t>
            </a:r>
            <a:r>
              <a:rPr lang="tr-TR" altLang="tr-TR" sz="2400" dirty="0"/>
              <a:t> belirlenmesi açısından önem taşır. 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6C95957B-36A2-69AB-9198-662E321E3CC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7E531FF-5380-4665-9EC8-C51F21A96B2A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99912771"/>
      </p:ext>
    </p:extLst>
  </p:cSld>
  <p:clrMapOvr>
    <a:masterClrMapping/>
  </p:clrMapOvr>
  <p:transition spd="slow">
    <p:push dir="r"/>
  </p:transition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3 Slayt Numarası Yer Tutucusu">
            <a:extLst>
              <a:ext uri="{FF2B5EF4-FFF2-40B4-BE49-F238E27FC236}">
                <a16:creationId xmlns:a16="http://schemas.microsoft.com/office/drawing/2014/main" xmlns="" id="{989B1C2B-31ED-5884-57B9-76A1DA48EC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4729AB4-378C-4CFB-9FAE-751238A39721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197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05827" name="4 Altbilgi Yer Tutucusu">
            <a:extLst>
              <a:ext uri="{FF2B5EF4-FFF2-40B4-BE49-F238E27FC236}">
                <a16:creationId xmlns:a16="http://schemas.microsoft.com/office/drawing/2014/main" xmlns="" id="{ED17DFA5-2E74-A3AA-5FFC-B9124B1AE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8914" name="Rectangle 2">
            <a:extLst>
              <a:ext uri="{FF2B5EF4-FFF2-40B4-BE49-F238E27FC236}">
                <a16:creationId xmlns:a16="http://schemas.microsoft.com/office/drawing/2014/main" xmlns="" id="{2D86A8C6-53E7-D634-9929-ABFBEAF4946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Östrüs tespit yöntemleri</a:t>
            </a:r>
          </a:p>
        </p:txBody>
      </p: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xmlns="" id="{75C46591-C2D4-1C20-C707-2A08DB4812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328491"/>
              </p:ext>
            </p:extLst>
          </p:nvPr>
        </p:nvGraphicFramePr>
        <p:xfrm>
          <a:off x="496390" y="2309581"/>
          <a:ext cx="11234056" cy="349409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60923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976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879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560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41747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tr-TR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Östrus</a:t>
                      </a:r>
                      <a:r>
                        <a:rPr lang="tr-TR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belirtileri </a:t>
                      </a:r>
                      <a:endParaRPr lang="tr-TR" sz="3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tr-TR" sz="18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Proöstrus</a:t>
                      </a:r>
                      <a:endParaRPr lang="tr-TR" sz="2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tr-TR" sz="18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Östrus</a:t>
                      </a:r>
                      <a:endParaRPr lang="tr-TR" sz="2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tr-TR" sz="18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Metöstrus</a:t>
                      </a:r>
                      <a:endParaRPr lang="tr-TR" sz="2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7" marR="68567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1747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tr-TR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Yem tüketimi ve süt veriminde azalma </a:t>
                      </a:r>
                      <a:endParaRPr lang="tr-TR" sz="3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 </a:t>
                      </a:r>
                      <a:endParaRPr lang="tr-TR" sz="3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 </a:t>
                      </a:r>
                      <a:endParaRPr lang="tr-TR" sz="3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tr-TR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endParaRPr lang="tr-TR" sz="3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7" marR="68567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1747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tr-TR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Huzursuzluk, sinirlilik ve bağırma </a:t>
                      </a:r>
                      <a:endParaRPr lang="tr-TR" sz="3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tr-TR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 </a:t>
                      </a:r>
                      <a:endParaRPr lang="tr-TR" sz="3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 </a:t>
                      </a:r>
                      <a:endParaRPr lang="tr-TR" sz="3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endParaRPr lang="tr-TR" sz="3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7" marR="68567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tr-TR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Belirli bir grup oluşturma veya koklaşma </a:t>
                      </a:r>
                      <a:endParaRPr lang="tr-TR" sz="3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tr-TR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 </a:t>
                      </a:r>
                      <a:endParaRPr lang="tr-TR" sz="3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 </a:t>
                      </a:r>
                      <a:endParaRPr lang="tr-TR" sz="3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endParaRPr lang="tr-TR" sz="3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7" marR="68567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7184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tr-TR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Diğer hayvanların üzerine atlama </a:t>
                      </a:r>
                      <a:endParaRPr lang="tr-TR" sz="3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 </a:t>
                      </a:r>
                      <a:endParaRPr lang="tr-TR" sz="3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 </a:t>
                      </a:r>
                      <a:endParaRPr lang="tr-TR" sz="3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endParaRPr lang="tr-TR" sz="3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7" marR="68567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7184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tr-TR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Vulvanın </a:t>
                      </a:r>
                      <a:r>
                        <a:rPr lang="tr-TR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hiperemik</a:t>
                      </a:r>
                      <a:r>
                        <a:rPr lang="tr-TR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ve nemli olması </a:t>
                      </a:r>
                      <a:endParaRPr lang="tr-TR" sz="3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 </a:t>
                      </a:r>
                      <a:endParaRPr lang="tr-TR" sz="3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tr-TR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 </a:t>
                      </a:r>
                      <a:endParaRPr lang="tr-TR" sz="3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 </a:t>
                      </a:r>
                      <a:endParaRPr lang="tr-TR" sz="3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7" marR="68567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1747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tr-TR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Vaginadan</a:t>
                      </a:r>
                      <a:r>
                        <a:rPr lang="tr-TR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çara akıntısının gelmesi </a:t>
                      </a:r>
                      <a:endParaRPr lang="tr-TR" sz="3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endParaRPr lang="tr-TR" sz="3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 </a:t>
                      </a:r>
                      <a:endParaRPr lang="tr-TR" sz="3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 </a:t>
                      </a:r>
                      <a:endParaRPr lang="tr-TR" sz="3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7" marR="68567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63134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tr-TR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Başka hayvanların kendi üzerine atlamasına izin vermesi </a:t>
                      </a:r>
                      <a:endParaRPr lang="tr-TR" sz="3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endParaRPr lang="tr-TR" sz="3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 </a:t>
                      </a:r>
                      <a:endParaRPr lang="tr-TR" sz="3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tr-TR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endParaRPr lang="tr-TR" sz="3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7" marR="68567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4" name="Metin kutusu 3">
            <a:extLst>
              <a:ext uri="{FF2B5EF4-FFF2-40B4-BE49-F238E27FC236}">
                <a16:creationId xmlns:a16="http://schemas.microsoft.com/office/drawing/2014/main" xmlns="" id="{6BA5545E-6447-664C-54EB-0FC1799B81B5}"/>
              </a:ext>
            </a:extLst>
          </p:cNvPr>
          <p:cNvSpPr txBox="1"/>
          <p:nvPr/>
        </p:nvSpPr>
        <p:spPr>
          <a:xfrm>
            <a:off x="347663" y="1484313"/>
            <a:ext cx="113827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İneklerde gözlem yöntemiyle belirlenen </a:t>
            </a:r>
            <a:r>
              <a:rPr lang="tr-T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östrus</a:t>
            </a: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belirtilerinin görülme zamanı 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86F381CF-ADE9-B548-4FE9-041A80E4E8A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6AEAEA9-0F65-4A85-B21A-AD4D8604FE0B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06976408"/>
      </p:ext>
    </p:extLst>
  </p:cSld>
  <p:clrMapOvr>
    <a:masterClrMapping/>
  </p:clrMapOvr>
  <p:transition spd="slow">
    <p:push dir="r"/>
  </p:transition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3 Slayt Numarası Yer Tutucusu">
            <a:extLst>
              <a:ext uri="{FF2B5EF4-FFF2-40B4-BE49-F238E27FC236}">
                <a16:creationId xmlns:a16="http://schemas.microsoft.com/office/drawing/2014/main" xmlns="" id="{49CA73C3-4AC0-44F7-767D-640F7136B1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EEF224F-7C36-4514-A2B6-48159DFB9BD8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198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06851" name="4 Altbilgi Yer Tutucusu">
            <a:extLst>
              <a:ext uri="{FF2B5EF4-FFF2-40B4-BE49-F238E27FC236}">
                <a16:creationId xmlns:a16="http://schemas.microsoft.com/office/drawing/2014/main" xmlns="" id="{D02D0989-1E53-4F15-1747-3AC81BDBF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8914" name="Rectangle 2">
            <a:extLst>
              <a:ext uri="{FF2B5EF4-FFF2-40B4-BE49-F238E27FC236}">
                <a16:creationId xmlns:a16="http://schemas.microsoft.com/office/drawing/2014/main" xmlns="" id="{E3D274BB-5013-C9E3-D5EC-7899B6D850C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Östrüs tespit yöntemleri</a:t>
            </a:r>
          </a:p>
        </p:txBody>
      </p:sp>
      <p:sp>
        <p:nvSpPr>
          <p:cNvPr id="206853" name="Rectangle 3">
            <a:extLst>
              <a:ext uri="{FF2B5EF4-FFF2-40B4-BE49-F238E27FC236}">
                <a16:creationId xmlns:a16="http://schemas.microsoft.com/office/drawing/2014/main" xmlns="" id="{8F8CA21A-99E6-AEA5-1C4B-4E97D8A90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989138"/>
            <a:ext cx="1167400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tr-TR" altLang="tr-TR" sz="2400" dirty="0" err="1"/>
              <a:t>Östrüs</a:t>
            </a:r>
            <a:r>
              <a:rPr lang="tr-TR" altLang="tr-TR" sz="2400" dirty="0"/>
              <a:t> belirtilerinin gözlendiği zamanlar ve elde edilen bulguların oranı </a:t>
            </a:r>
            <a:r>
              <a:rPr lang="tr-TR" altLang="tr-TR" sz="1800" i="1" dirty="0">
                <a:solidFill>
                  <a:srgbClr val="FFC000"/>
                </a:solidFill>
              </a:rPr>
              <a:t>(Sarıbay ve Erdem 2008)</a:t>
            </a:r>
          </a:p>
        </p:txBody>
      </p: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xmlns="" id="{9ED92FFA-A3A0-6C94-1AB0-4B2FB6C242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352393"/>
              </p:ext>
            </p:extLst>
          </p:nvPr>
        </p:nvGraphicFramePr>
        <p:xfrm>
          <a:off x="347663" y="3405189"/>
          <a:ext cx="10625137" cy="21113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709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541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227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Gözlem Zamanları</a:t>
                      </a:r>
                      <a:endParaRPr lang="tr-TR" sz="18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Gözlenen </a:t>
                      </a:r>
                      <a:r>
                        <a:rPr lang="tr-TR" sz="2000" dirty="0" err="1">
                          <a:effectLst/>
                        </a:rPr>
                        <a:t>östrüs</a:t>
                      </a:r>
                      <a:r>
                        <a:rPr lang="tr-TR" sz="2000" dirty="0">
                          <a:effectLst/>
                        </a:rPr>
                        <a:t> belirtileri (%)</a:t>
                      </a:r>
                      <a:endParaRPr lang="tr-TR" sz="18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9" marR="68579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227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b="0" dirty="0">
                          <a:effectLst/>
                        </a:rPr>
                        <a:t>06.00 - 12.00 </a:t>
                      </a:r>
                      <a:endParaRPr lang="tr-TR" sz="1800" b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22</a:t>
                      </a:r>
                      <a:endParaRPr lang="tr-TR" sz="18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9" marR="68579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227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b="0">
                          <a:effectLst/>
                        </a:rPr>
                        <a:t>06.00 - 18.00 </a:t>
                      </a:r>
                      <a:endParaRPr lang="tr-TR" sz="1800" b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10</a:t>
                      </a:r>
                      <a:endParaRPr lang="tr-TR" sz="18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9" marR="68579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227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b="0">
                          <a:effectLst/>
                        </a:rPr>
                        <a:t>18.00 - 24.00 </a:t>
                      </a:r>
                      <a:endParaRPr lang="tr-TR" sz="1800" b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25</a:t>
                      </a:r>
                      <a:endParaRPr lang="tr-TR" sz="18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9" marR="68579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227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b="0" dirty="0">
                          <a:effectLst/>
                        </a:rPr>
                        <a:t>24.00 - 06.00 </a:t>
                      </a:r>
                      <a:endParaRPr lang="tr-TR" sz="1800" b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43</a:t>
                      </a:r>
                      <a:endParaRPr lang="tr-TR" sz="18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9" marR="68579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CFA68929-B17F-70D0-5EDC-912CE089BE8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B55CA44-2B54-4266-9282-0BB78CD7568F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31613623"/>
      </p:ext>
    </p:extLst>
  </p:cSld>
  <p:clrMapOvr>
    <a:masterClrMapping/>
  </p:clrMapOvr>
  <p:transition spd="slow">
    <p:push dir="r"/>
  </p:transition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3 Slayt Numarası Yer Tutucusu">
            <a:extLst>
              <a:ext uri="{FF2B5EF4-FFF2-40B4-BE49-F238E27FC236}">
                <a16:creationId xmlns:a16="http://schemas.microsoft.com/office/drawing/2014/main" xmlns="" id="{4F4B8538-20CE-0F80-2077-67C24CA84E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41B2684-9D6B-4597-8FE7-398BD4852172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199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07875" name="4 Altbilgi Yer Tutucusu">
            <a:extLst>
              <a:ext uri="{FF2B5EF4-FFF2-40B4-BE49-F238E27FC236}">
                <a16:creationId xmlns:a16="http://schemas.microsoft.com/office/drawing/2014/main" xmlns="" id="{F4B98175-11DB-0405-CA8E-B0013DCE5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3794" name="Rectangle 2">
            <a:extLst>
              <a:ext uri="{FF2B5EF4-FFF2-40B4-BE49-F238E27FC236}">
                <a16:creationId xmlns:a16="http://schemas.microsoft.com/office/drawing/2014/main" xmlns="" id="{FC116947-1C74-7F34-6F69-95AEDAFE736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belirtileri</a:t>
            </a:r>
          </a:p>
        </p:txBody>
      </p:sp>
      <p:sp>
        <p:nvSpPr>
          <p:cNvPr id="207877" name="Rectangle 3">
            <a:extLst>
              <a:ext uri="{FF2B5EF4-FFF2-40B4-BE49-F238E27FC236}">
                <a16:creationId xmlns:a16="http://schemas.microsoft.com/office/drawing/2014/main" xmlns="" id="{10037D1F-BFAC-DA64-665E-38A666436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989138"/>
            <a:ext cx="1167400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tr-TR" altLang="tr-TR" sz="2400" dirty="0" err="1"/>
              <a:t>Östrüs</a:t>
            </a:r>
            <a:r>
              <a:rPr lang="tr-TR" altLang="tr-TR" sz="2400" dirty="0"/>
              <a:t> belirtilerinin başlangıç ve bitiş saatlerinin dağılımı (%)</a:t>
            </a:r>
          </a:p>
          <a:p>
            <a:pPr eaLnBrk="1" hangingPunct="1">
              <a:buClrTx/>
              <a:buFontTx/>
              <a:buNone/>
            </a:pPr>
            <a:r>
              <a:rPr lang="tr-TR" altLang="tr-TR" sz="2000" i="1" dirty="0">
                <a:solidFill>
                  <a:srgbClr val="FFC000"/>
                </a:solidFill>
              </a:rPr>
              <a:t>(Sarıbay ve Erdem 2008)</a:t>
            </a:r>
          </a:p>
        </p:txBody>
      </p: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xmlns="" id="{256084E7-2543-75D2-06FD-5F9AC015D7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177844"/>
              </p:ext>
            </p:extLst>
          </p:nvPr>
        </p:nvGraphicFramePr>
        <p:xfrm>
          <a:off x="461554" y="3500438"/>
          <a:ext cx="11120845" cy="14414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34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86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864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864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8790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8790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35406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 </a:t>
                      </a:r>
                      <a:endParaRPr lang="tr-TR" sz="20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00.00</a:t>
                      </a:r>
                      <a:endParaRPr lang="tr-TR" sz="2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06.00</a:t>
                      </a:r>
                      <a:endParaRPr lang="tr-TR" sz="2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12.00</a:t>
                      </a:r>
                      <a:endParaRPr lang="tr-TR" sz="2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18.00</a:t>
                      </a:r>
                      <a:endParaRPr lang="tr-TR" sz="2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24.00</a:t>
                      </a:r>
                      <a:endParaRPr lang="tr-TR" sz="2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3022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400" b="0">
                          <a:effectLst/>
                        </a:rPr>
                        <a:t>Başlangıç</a:t>
                      </a:r>
                      <a:endParaRPr lang="tr-TR" sz="2000" b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 </a:t>
                      </a:r>
                      <a:endParaRPr lang="tr-TR" sz="20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25</a:t>
                      </a:r>
                      <a:endParaRPr lang="tr-TR" sz="2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29</a:t>
                      </a:r>
                      <a:endParaRPr lang="tr-TR" sz="2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17</a:t>
                      </a:r>
                      <a:endParaRPr lang="tr-TR" sz="2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29</a:t>
                      </a:r>
                      <a:endParaRPr lang="tr-TR" sz="20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3022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400" b="0" dirty="0">
                          <a:effectLst/>
                        </a:rPr>
                        <a:t>Bitiş</a:t>
                      </a:r>
                      <a:endParaRPr lang="tr-TR" sz="2000" b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 </a:t>
                      </a:r>
                      <a:endParaRPr lang="tr-TR" sz="20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34</a:t>
                      </a:r>
                      <a:endParaRPr lang="tr-TR" sz="20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9</a:t>
                      </a:r>
                      <a:endParaRPr lang="tr-TR" sz="2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26</a:t>
                      </a:r>
                      <a:endParaRPr lang="tr-TR" sz="20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31</a:t>
                      </a:r>
                      <a:endParaRPr lang="tr-TR" sz="20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6DF2A178-2EC3-6279-0085-489B255922F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65EC78B-7B8F-46D8-9223-883F08A36A42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70394330"/>
      </p:ext>
    </p:extLst>
  </p:cSld>
  <p:clrMapOvr>
    <a:masterClrMapping/>
  </p:clrMapOvr>
  <p:transition spd="slow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A8C91-FAAA-42A4-BAD6-6CB5DCB50ADA}" type="datetime4">
              <a:rPr lang="tr-TR" smtClean="0"/>
              <a:t>4 Mart 2024</a:t>
            </a:fld>
            <a:endParaRPr lang="tr-TR" dirty="0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Dr. D. Ali Dinç</a:t>
            </a:r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Alt Başlık 5">
            <a:extLst>
              <a:ext uri="{FF2B5EF4-FFF2-40B4-BE49-F238E27FC236}">
                <a16:creationId xmlns:a16="http://schemas.microsoft.com/office/drawing/2014/main" xmlns="" id="{1F96561F-1A78-B59B-EBEB-9F2BE3AA41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6518" y="1219200"/>
            <a:ext cx="11510681" cy="4572001"/>
          </a:xfrm>
        </p:spPr>
        <p:txBody>
          <a:bodyPr/>
          <a:lstStyle/>
          <a:p>
            <a:r>
              <a:rPr lang="tr-TR" dirty="0">
                <a:solidFill>
                  <a:schemeClr val="tx1"/>
                </a:solidFill>
              </a:rPr>
              <a:t>Konu BELLİ DEĞİL???????</a:t>
            </a:r>
          </a:p>
          <a:p>
            <a:r>
              <a:rPr lang="tr-TR" dirty="0" err="1">
                <a:solidFill>
                  <a:schemeClr val="tx1"/>
                </a:solidFill>
              </a:rPr>
              <a:t>Reprodüktif</a:t>
            </a:r>
            <a:r>
              <a:rPr lang="tr-TR" dirty="0">
                <a:solidFill>
                  <a:schemeClr val="tx1"/>
                </a:solidFill>
              </a:rPr>
              <a:t> fizyoloji</a:t>
            </a:r>
          </a:p>
          <a:p>
            <a:r>
              <a:rPr lang="tr-TR" dirty="0">
                <a:solidFill>
                  <a:schemeClr val="tx1"/>
                </a:solidFill>
              </a:rPr>
              <a:t>Hormonlar ve klinik kullanımları</a:t>
            </a:r>
          </a:p>
        </p:txBody>
      </p:sp>
      <p:sp>
        <p:nvSpPr>
          <p:cNvPr id="8" name="Başlık 7">
            <a:extLst>
              <a:ext uri="{FF2B5EF4-FFF2-40B4-BE49-F238E27FC236}">
                <a16:creationId xmlns:a16="http://schemas.microsoft.com/office/drawing/2014/main" xmlns="" id="{38921448-DAA9-F4B7-80D8-E037593A1B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Eğitim ve Ders İçeriği</a:t>
            </a:r>
          </a:p>
        </p:txBody>
      </p:sp>
    </p:spTree>
    <p:extLst>
      <p:ext uri="{BB962C8B-B14F-4D97-AF65-F5344CB8AC3E}">
        <p14:creationId xmlns:p14="http://schemas.microsoft.com/office/powerpoint/2010/main" val="137964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4 Slayt Numarası Yer Tutucusu">
            <a:extLst>
              <a:ext uri="{FF2B5EF4-FFF2-40B4-BE49-F238E27FC236}">
                <a16:creationId xmlns:a16="http://schemas.microsoft.com/office/drawing/2014/main" xmlns="" id="{17E7E84D-D65F-F7E2-E7C3-9207FB24B0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7FF9877-CBB9-4BFB-B0E1-CA7AF5CC73EB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8435" name="5 Altbilgi Yer Tutucusu">
            <a:extLst>
              <a:ext uri="{FF2B5EF4-FFF2-40B4-BE49-F238E27FC236}">
                <a16:creationId xmlns:a16="http://schemas.microsoft.com/office/drawing/2014/main" xmlns="" id="{B954CE14-A4A7-E380-52C5-0FF5AB40A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03138" name="Rectangle 2">
            <a:extLst>
              <a:ext uri="{FF2B5EF4-FFF2-40B4-BE49-F238E27FC236}">
                <a16:creationId xmlns:a16="http://schemas.microsoft.com/office/drawing/2014/main" xmlns="" id="{50F60820-2BB0-A0D9-5897-A9C5D54BB4B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9802751" cy="6842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Pubertas</a:t>
            </a:r>
            <a:r>
              <a:rPr lang="tr-TR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603139" name="Rectangle 3">
            <a:extLst>
              <a:ext uri="{FF2B5EF4-FFF2-40B4-BE49-F238E27FC236}">
                <a16:creationId xmlns:a16="http://schemas.microsoft.com/office/drawing/2014/main" xmlns="" id="{80BC0982-79FA-D3CA-44D0-BB07549787B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31223" y="1278658"/>
            <a:ext cx="11094720" cy="460851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tr-TR" sz="2800" b="1" dirty="0" err="1">
                <a:effectLst/>
              </a:rPr>
              <a:t>Pubertasa</a:t>
            </a:r>
            <a:r>
              <a:rPr lang="tr-TR" sz="2800" b="1" dirty="0">
                <a:effectLst/>
              </a:rPr>
              <a:t> ulaşmayı etkileyen faktörler</a:t>
            </a:r>
            <a:endParaRPr lang="tr-TR" sz="2800" dirty="0">
              <a:effectLst/>
            </a:endParaRPr>
          </a:p>
          <a:p>
            <a:pPr eaLnBrk="1" hangingPunct="1">
              <a:defRPr/>
            </a:pPr>
            <a:r>
              <a:rPr lang="tr-TR" sz="2800" dirty="0"/>
              <a:t>Beslenme/</a:t>
            </a:r>
            <a:r>
              <a:rPr lang="tr-TR" sz="2800" dirty="0" err="1"/>
              <a:t>flushing</a:t>
            </a:r>
            <a:endParaRPr lang="tr-TR" sz="2800" dirty="0"/>
          </a:p>
          <a:p>
            <a:pPr eaLnBrk="1" hangingPunct="1">
              <a:defRPr/>
            </a:pPr>
            <a:r>
              <a:rPr lang="tr-TR" sz="2800" dirty="0"/>
              <a:t>Hastalıklar</a:t>
            </a:r>
          </a:p>
          <a:p>
            <a:pPr eaLnBrk="1" hangingPunct="1">
              <a:defRPr/>
            </a:pPr>
            <a:r>
              <a:rPr lang="tr-TR" sz="2800" dirty="0"/>
              <a:t>Kötü iklim şartları/stres</a:t>
            </a:r>
          </a:p>
          <a:p>
            <a:pPr eaLnBrk="1" hangingPunct="1">
              <a:defRPr/>
            </a:pPr>
            <a:r>
              <a:rPr lang="tr-TR" sz="2800" dirty="0"/>
              <a:t>Melezleme X ırk içi çiftleştirme</a:t>
            </a:r>
          </a:p>
          <a:p>
            <a:pPr eaLnBrk="1" hangingPunct="1">
              <a:defRPr/>
            </a:pPr>
            <a:r>
              <a:rPr lang="tr-TR" sz="2800" dirty="0"/>
              <a:t>Hormon enjeksiyonları</a:t>
            </a:r>
          </a:p>
          <a:p>
            <a:pPr eaLnBrk="1" hangingPunct="1">
              <a:defRPr/>
            </a:pPr>
            <a:r>
              <a:rPr lang="tr-TR" sz="2800" dirty="0" err="1"/>
              <a:t>Fetoperiyot</a:t>
            </a:r>
            <a:endParaRPr lang="tr-TR" sz="2800" dirty="0"/>
          </a:p>
          <a:p>
            <a:pPr eaLnBrk="1" hangingPunct="1">
              <a:defRPr/>
            </a:pPr>
            <a:r>
              <a:rPr lang="tr-TR" sz="2800" dirty="0" err="1"/>
              <a:t>Feromen</a:t>
            </a:r>
            <a:r>
              <a:rPr lang="tr-TR" sz="2800" dirty="0"/>
              <a:t> /erkek bulundurma</a:t>
            </a:r>
          </a:p>
          <a:p>
            <a:pPr eaLnBrk="1" hangingPunct="1">
              <a:defRPr/>
            </a:pPr>
            <a:r>
              <a:rPr lang="tr-TR" sz="2800" dirty="0"/>
              <a:t>Irk, sütten kesme ağırlığı, doğum mevsimi</a:t>
            </a:r>
          </a:p>
        </p:txBody>
      </p:sp>
      <p:sp>
        <p:nvSpPr>
          <p:cNvPr id="2" name="Aşağı Ok 1">
            <a:extLst>
              <a:ext uri="{FF2B5EF4-FFF2-40B4-BE49-F238E27FC236}">
                <a16:creationId xmlns:a16="http://schemas.microsoft.com/office/drawing/2014/main" xmlns="" id="{588C69E3-F3F3-0D4E-8CB6-A3B827277B50}"/>
              </a:ext>
            </a:extLst>
          </p:cNvPr>
          <p:cNvSpPr/>
          <p:nvPr/>
        </p:nvSpPr>
        <p:spPr>
          <a:xfrm>
            <a:off x="3884293" y="1926358"/>
            <a:ext cx="144463" cy="360362"/>
          </a:xfrm>
          <a:prstGeom prst="down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>
              <a:solidFill>
                <a:srgbClr val="FF0000"/>
              </a:solidFill>
            </a:endParaRPr>
          </a:p>
        </p:txBody>
      </p:sp>
      <p:sp>
        <p:nvSpPr>
          <p:cNvPr id="8" name="Aşağı Ok 7">
            <a:extLst>
              <a:ext uri="{FF2B5EF4-FFF2-40B4-BE49-F238E27FC236}">
                <a16:creationId xmlns:a16="http://schemas.microsoft.com/office/drawing/2014/main" xmlns="" id="{CBC2288D-88B6-7A8D-7AE7-9C30C539D09E}"/>
              </a:ext>
            </a:extLst>
          </p:cNvPr>
          <p:cNvSpPr/>
          <p:nvPr/>
        </p:nvSpPr>
        <p:spPr>
          <a:xfrm>
            <a:off x="3485878" y="2429596"/>
            <a:ext cx="144463" cy="360363"/>
          </a:xfrm>
          <a:prstGeom prst="down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sp>
        <p:nvSpPr>
          <p:cNvPr id="12" name="Aşağı Ok 11">
            <a:extLst>
              <a:ext uri="{FF2B5EF4-FFF2-40B4-BE49-F238E27FC236}">
                <a16:creationId xmlns:a16="http://schemas.microsoft.com/office/drawing/2014/main" xmlns="" id="{E5048184-F8F6-537F-2BCD-8758042B4340}"/>
              </a:ext>
            </a:extLst>
          </p:cNvPr>
          <p:cNvSpPr/>
          <p:nvPr/>
        </p:nvSpPr>
        <p:spPr>
          <a:xfrm>
            <a:off x="4524867" y="2840758"/>
            <a:ext cx="142875" cy="360362"/>
          </a:xfrm>
          <a:prstGeom prst="down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sp>
        <p:nvSpPr>
          <p:cNvPr id="13" name="Aşağı Ok 12">
            <a:extLst>
              <a:ext uri="{FF2B5EF4-FFF2-40B4-BE49-F238E27FC236}">
                <a16:creationId xmlns:a16="http://schemas.microsoft.com/office/drawing/2014/main" xmlns="" id="{3E041829-D5D9-67D5-BC91-4439D6C1DF35}"/>
              </a:ext>
            </a:extLst>
          </p:cNvPr>
          <p:cNvSpPr/>
          <p:nvPr/>
        </p:nvSpPr>
        <p:spPr>
          <a:xfrm flipV="1">
            <a:off x="4244655" y="1926358"/>
            <a:ext cx="144462" cy="360362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sp>
        <p:nvSpPr>
          <p:cNvPr id="14" name="Aşağı Ok 13">
            <a:extLst>
              <a:ext uri="{FF2B5EF4-FFF2-40B4-BE49-F238E27FC236}">
                <a16:creationId xmlns:a16="http://schemas.microsoft.com/office/drawing/2014/main" xmlns="" id="{F0F89408-E314-53D5-3B92-D83307143B7C}"/>
              </a:ext>
            </a:extLst>
          </p:cNvPr>
          <p:cNvSpPr/>
          <p:nvPr/>
        </p:nvSpPr>
        <p:spPr>
          <a:xfrm flipV="1">
            <a:off x="4295092" y="3906764"/>
            <a:ext cx="144462" cy="360362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sp>
        <p:nvSpPr>
          <p:cNvPr id="15" name="Aşağı Ok 14">
            <a:extLst>
              <a:ext uri="{FF2B5EF4-FFF2-40B4-BE49-F238E27FC236}">
                <a16:creationId xmlns:a16="http://schemas.microsoft.com/office/drawing/2014/main" xmlns="" id="{7E52FAF4-FAAE-9767-9139-1D30EAC99FA1}"/>
              </a:ext>
            </a:extLst>
          </p:cNvPr>
          <p:cNvSpPr/>
          <p:nvPr/>
        </p:nvSpPr>
        <p:spPr>
          <a:xfrm flipV="1">
            <a:off x="5237193" y="4907003"/>
            <a:ext cx="144462" cy="360363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sp>
        <p:nvSpPr>
          <p:cNvPr id="16" name="Aşağı Ok 15">
            <a:extLst>
              <a:ext uri="{FF2B5EF4-FFF2-40B4-BE49-F238E27FC236}">
                <a16:creationId xmlns:a16="http://schemas.microsoft.com/office/drawing/2014/main" xmlns="" id="{30EE563B-288E-00C2-74BB-C6BCF3A09789}"/>
              </a:ext>
            </a:extLst>
          </p:cNvPr>
          <p:cNvSpPr/>
          <p:nvPr/>
        </p:nvSpPr>
        <p:spPr>
          <a:xfrm flipV="1">
            <a:off x="5465037" y="3402732"/>
            <a:ext cx="144462" cy="360363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sp>
        <p:nvSpPr>
          <p:cNvPr id="17" name="Aşağı Ok 16">
            <a:extLst>
              <a:ext uri="{FF2B5EF4-FFF2-40B4-BE49-F238E27FC236}">
                <a16:creationId xmlns:a16="http://schemas.microsoft.com/office/drawing/2014/main" xmlns="" id="{455AA173-4D6E-FF04-08AF-A668F08C8883}"/>
              </a:ext>
            </a:extLst>
          </p:cNvPr>
          <p:cNvSpPr/>
          <p:nvPr/>
        </p:nvSpPr>
        <p:spPr>
          <a:xfrm flipV="1">
            <a:off x="4295776" y="4445721"/>
            <a:ext cx="144463" cy="360363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6B6291E6-F543-7A16-A839-D43596ADF27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57C3641-7DAD-4EDB-B7E3-180128D16D6A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27498674"/>
      </p:ext>
    </p:extLst>
  </p:cSld>
  <p:clrMapOvr>
    <a:masterClrMapping/>
  </p:clrMapOvr>
  <p:transition spd="slow">
    <p:push dir="r"/>
  </p:transition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3 Slayt Numarası Yer Tutucusu">
            <a:extLst>
              <a:ext uri="{FF2B5EF4-FFF2-40B4-BE49-F238E27FC236}">
                <a16:creationId xmlns:a16="http://schemas.microsoft.com/office/drawing/2014/main" xmlns="" id="{021FFEF5-07D6-8990-AD0B-7B059F6D30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C2EC07D-794E-48E6-B957-372C9C567B12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200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08899" name="4 Altbilgi Yer Tutucusu">
            <a:extLst>
              <a:ext uri="{FF2B5EF4-FFF2-40B4-BE49-F238E27FC236}">
                <a16:creationId xmlns:a16="http://schemas.microsoft.com/office/drawing/2014/main" xmlns="" id="{3F233C4D-EA5D-EEA7-7B13-05768F439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3794" name="Rectangle 2">
            <a:extLst>
              <a:ext uri="{FF2B5EF4-FFF2-40B4-BE49-F238E27FC236}">
                <a16:creationId xmlns:a16="http://schemas.microsoft.com/office/drawing/2014/main" xmlns="" id="{2E796329-69ED-D369-9B4C-FB1117045EF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Östrüs tespit yöntemleri</a:t>
            </a:r>
          </a:p>
        </p:txBody>
      </p:sp>
      <p:sp>
        <p:nvSpPr>
          <p:cNvPr id="208901" name="Rectangle 3">
            <a:extLst>
              <a:ext uri="{FF2B5EF4-FFF2-40B4-BE49-F238E27FC236}">
                <a16:creationId xmlns:a16="http://schemas.microsoft.com/office/drawing/2014/main" xmlns="" id="{6EBC2AE8-0FCE-4123-7DA4-77F8A9F86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989138"/>
            <a:ext cx="114263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tr-TR" altLang="tr-TR" sz="2400" dirty="0"/>
              <a:t>Gözlem sıklığına göre ineklerde </a:t>
            </a:r>
            <a:r>
              <a:rPr lang="tr-TR" altLang="tr-TR" sz="2400" dirty="0" err="1"/>
              <a:t>östrüs</a:t>
            </a:r>
            <a:r>
              <a:rPr lang="tr-TR" altLang="tr-TR" sz="2400" dirty="0"/>
              <a:t> </a:t>
            </a:r>
            <a:r>
              <a:rPr lang="tr-TR" altLang="tr-TR" sz="2400" dirty="0" err="1"/>
              <a:t>siklusu</a:t>
            </a:r>
            <a:r>
              <a:rPr lang="tr-TR" altLang="tr-TR" sz="2400" dirty="0"/>
              <a:t> uzunluğu ve oranı.</a:t>
            </a:r>
            <a:endParaRPr lang="tr-TR" altLang="tr-TR" sz="2000" i="1" dirty="0">
              <a:solidFill>
                <a:srgbClr val="FFC000"/>
              </a:solidFill>
            </a:endParaRPr>
          </a:p>
        </p:txBody>
      </p: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xmlns="" id="{D9C6D7BE-61CB-24D1-90BC-C05F2254F3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53272"/>
              </p:ext>
            </p:extLst>
          </p:nvPr>
        </p:nvGraphicFramePr>
        <p:xfrm>
          <a:off x="347663" y="2819400"/>
          <a:ext cx="11234737" cy="26479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696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825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825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53162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b="0" dirty="0">
                          <a:effectLst/>
                        </a:rPr>
                        <a:t> </a:t>
                      </a:r>
                      <a:endParaRPr lang="tr-TR" sz="1800" b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b="0">
                          <a:effectLst/>
                        </a:rPr>
                        <a:t>Yoğun gözlemden önce</a:t>
                      </a:r>
                      <a:endParaRPr lang="tr-TR" sz="1800" b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b="0">
                          <a:effectLst/>
                        </a:rPr>
                        <a:t>Yoğun gözlemden sonra</a:t>
                      </a:r>
                      <a:endParaRPr lang="tr-TR" sz="1800" b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2" marR="68582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369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b="0">
                          <a:effectLst/>
                        </a:rPr>
                        <a:t>Östrüsler arası süre (gün)</a:t>
                      </a:r>
                      <a:endParaRPr lang="tr-TR" sz="1800" b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b="0">
                          <a:effectLst/>
                        </a:rPr>
                        <a:t>48.6</a:t>
                      </a:r>
                      <a:endParaRPr lang="tr-TR" sz="1800" b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b="0">
                          <a:effectLst/>
                        </a:rPr>
                        <a:t>20.6</a:t>
                      </a:r>
                      <a:endParaRPr lang="tr-TR" sz="1800" b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2" marR="68582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369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b="0" dirty="0">
                          <a:effectLst/>
                        </a:rPr>
                        <a:t>Kısa </a:t>
                      </a:r>
                      <a:r>
                        <a:rPr lang="tr-TR" sz="2000" b="0" dirty="0" err="1">
                          <a:effectLst/>
                        </a:rPr>
                        <a:t>siklus</a:t>
                      </a:r>
                      <a:r>
                        <a:rPr lang="tr-TR" sz="2000" b="0" dirty="0">
                          <a:effectLst/>
                        </a:rPr>
                        <a:t> aralığı (&lt; 17 gün) %</a:t>
                      </a:r>
                      <a:endParaRPr lang="tr-TR" sz="1800" b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b="0" dirty="0">
                          <a:effectLst/>
                        </a:rPr>
                        <a:t>6.3</a:t>
                      </a:r>
                      <a:endParaRPr lang="tr-TR" sz="1800" b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b="0">
                          <a:effectLst/>
                        </a:rPr>
                        <a:t>9.9</a:t>
                      </a:r>
                      <a:endParaRPr lang="tr-TR" sz="1800" b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2" marR="68582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369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b="0" dirty="0">
                          <a:effectLst/>
                        </a:rPr>
                        <a:t>Normal </a:t>
                      </a:r>
                      <a:r>
                        <a:rPr lang="tr-TR" sz="2000" b="0" dirty="0" err="1">
                          <a:effectLst/>
                        </a:rPr>
                        <a:t>siklus</a:t>
                      </a:r>
                      <a:r>
                        <a:rPr lang="tr-TR" sz="2000" b="0" dirty="0">
                          <a:effectLst/>
                        </a:rPr>
                        <a:t> (18-24 gün) %</a:t>
                      </a:r>
                      <a:endParaRPr lang="tr-TR" sz="1800" b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b="0">
                          <a:effectLst/>
                        </a:rPr>
                        <a:t>41.9 </a:t>
                      </a:r>
                      <a:endParaRPr lang="tr-TR" sz="1800" b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b="0">
                          <a:effectLst/>
                        </a:rPr>
                        <a:t>81.1</a:t>
                      </a:r>
                      <a:endParaRPr lang="tr-TR" sz="1800" b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2" marR="68582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369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b="0">
                          <a:effectLst/>
                        </a:rPr>
                        <a:t>Uzun siklus (&gt; 24 gün) %</a:t>
                      </a:r>
                      <a:endParaRPr lang="tr-TR" sz="1800" b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b="0">
                          <a:effectLst/>
                        </a:rPr>
                        <a:t>51.8 </a:t>
                      </a:r>
                      <a:endParaRPr lang="tr-TR" sz="1800" b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b="0" dirty="0">
                          <a:effectLst/>
                        </a:rPr>
                        <a:t>9.0</a:t>
                      </a:r>
                      <a:endParaRPr lang="tr-TR" sz="1800" b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2" marR="68582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1BE25A18-BB4C-A346-D3B9-0319057918D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6FEFE63-BB5C-45F6-8E80-7F809B1735C0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16764961"/>
      </p:ext>
    </p:extLst>
  </p:cSld>
  <p:clrMapOvr>
    <a:masterClrMapping/>
  </p:clrMapOvr>
  <p:transition spd="slow">
    <p:push dir="r"/>
  </p:transition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3 Slayt Numarası Yer Tutucusu">
            <a:extLst>
              <a:ext uri="{FF2B5EF4-FFF2-40B4-BE49-F238E27FC236}">
                <a16:creationId xmlns:a16="http://schemas.microsoft.com/office/drawing/2014/main" xmlns="" id="{F954A390-249C-2D9F-8DD0-D83B2DE077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8760FB7-CAE7-420A-B3E6-1890F1868DD5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201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09923" name="4 Altbilgi Yer Tutucusu">
            <a:extLst>
              <a:ext uri="{FF2B5EF4-FFF2-40B4-BE49-F238E27FC236}">
                <a16:creationId xmlns:a16="http://schemas.microsoft.com/office/drawing/2014/main" xmlns="" id="{E228D474-C5A5-6DDC-7498-A44D7DDD2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3794" name="Rectangle 2">
            <a:extLst>
              <a:ext uri="{FF2B5EF4-FFF2-40B4-BE49-F238E27FC236}">
                <a16:creationId xmlns:a16="http://schemas.microsoft.com/office/drawing/2014/main" xmlns="" id="{282825F8-C441-8AA2-B143-DA2EFB4DC44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Östrüs tespit yöntemleri</a:t>
            </a:r>
          </a:p>
        </p:txBody>
      </p:sp>
      <p:sp>
        <p:nvSpPr>
          <p:cNvPr id="209925" name="Rectangle 3">
            <a:extLst>
              <a:ext uri="{FF2B5EF4-FFF2-40B4-BE49-F238E27FC236}">
                <a16:creationId xmlns:a16="http://schemas.microsoft.com/office/drawing/2014/main" xmlns="" id="{96C59F4E-9635-B8F3-01EB-D445C9A53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628776"/>
            <a:ext cx="97805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tr-TR" altLang="tr-TR" sz="2400" dirty="0" err="1"/>
              <a:t>Östrüs</a:t>
            </a:r>
            <a:r>
              <a:rPr lang="tr-TR" altLang="tr-TR" sz="2400" dirty="0"/>
              <a:t> belirtilerinin </a:t>
            </a:r>
            <a:r>
              <a:rPr lang="tr-TR" altLang="tr-TR" sz="2400" dirty="0" err="1"/>
              <a:t>östrüs</a:t>
            </a:r>
            <a:r>
              <a:rPr lang="tr-TR" altLang="tr-TR" sz="2400" dirty="0"/>
              <a:t> ve </a:t>
            </a:r>
            <a:r>
              <a:rPr lang="tr-TR" altLang="tr-TR" sz="2400" dirty="0" err="1"/>
              <a:t>diöstrüste</a:t>
            </a:r>
            <a:r>
              <a:rPr lang="tr-TR" altLang="tr-TR" sz="2400" dirty="0"/>
              <a:t> dağılımı.</a:t>
            </a:r>
            <a:endParaRPr lang="tr-TR" altLang="tr-TR" sz="2000" i="1" dirty="0">
              <a:solidFill>
                <a:srgbClr val="FFC000"/>
              </a:solidFill>
            </a:endParaRPr>
          </a:p>
        </p:txBody>
      </p: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xmlns="" id="{D67A2372-D52F-B20F-69AC-068B22E0FC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297729"/>
              </p:ext>
            </p:extLst>
          </p:nvPr>
        </p:nvGraphicFramePr>
        <p:xfrm>
          <a:off x="347662" y="2451100"/>
          <a:ext cx="11234737" cy="34988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706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314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326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876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800" dirty="0" err="1">
                          <a:effectLst/>
                        </a:rPr>
                        <a:t>Östrüs</a:t>
                      </a:r>
                      <a:r>
                        <a:rPr lang="tr-TR" sz="1800" dirty="0">
                          <a:effectLst/>
                        </a:rPr>
                        <a:t> belirtisi </a:t>
                      </a:r>
                      <a:endParaRPr lang="tr-TR" sz="18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Östrüs (n) </a:t>
                      </a:r>
                      <a:endParaRPr lang="tr-TR" sz="18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Diöstrüs (n)</a:t>
                      </a:r>
                      <a:endParaRPr lang="tr-TR" sz="18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8" marR="68578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876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800" b="0" dirty="0">
                          <a:effectLst/>
                        </a:rPr>
                        <a:t>Atlanıldığında hareketsiz durma </a:t>
                      </a:r>
                      <a:endParaRPr lang="tr-TR" sz="1800" b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82 (46) </a:t>
                      </a:r>
                      <a:endParaRPr lang="tr-TR" sz="18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 (1)</a:t>
                      </a:r>
                      <a:endParaRPr lang="tr-TR" sz="18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8" marR="68578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876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800" b="0" dirty="0">
                          <a:effectLst/>
                        </a:rPr>
                        <a:t>Hareketsiz durmama </a:t>
                      </a:r>
                      <a:endParaRPr lang="tr-TR" sz="1800" b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14 (11) </a:t>
                      </a:r>
                      <a:endParaRPr lang="tr-TR" sz="18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7 (3)</a:t>
                      </a:r>
                      <a:endParaRPr lang="tr-TR" sz="18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8" marR="68578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876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800" b="0" dirty="0">
                          <a:effectLst/>
                        </a:rPr>
                        <a:t>Atlama girişimi </a:t>
                      </a:r>
                      <a:endParaRPr lang="tr-TR" sz="1800" b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177 (80) </a:t>
                      </a:r>
                      <a:endParaRPr lang="tr-TR" sz="18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12 (8)</a:t>
                      </a:r>
                      <a:endParaRPr lang="tr-TR" sz="18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8" marR="68578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876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800" b="0" dirty="0">
                          <a:effectLst/>
                        </a:rPr>
                        <a:t>Baş tarafına atlama </a:t>
                      </a:r>
                      <a:endParaRPr lang="tr-TR" sz="1800" b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10 (7) </a:t>
                      </a:r>
                      <a:endParaRPr lang="tr-TR" sz="18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 (1)</a:t>
                      </a:r>
                      <a:endParaRPr lang="tr-TR" sz="18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8" marR="68578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876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800" b="0" dirty="0">
                          <a:effectLst/>
                        </a:rPr>
                        <a:t>Vulvayı koklama </a:t>
                      </a:r>
                      <a:endParaRPr lang="tr-TR" sz="1800" b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194 (45) </a:t>
                      </a:r>
                      <a:endParaRPr lang="tr-TR" sz="18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54 (31)</a:t>
                      </a:r>
                      <a:endParaRPr lang="tr-TR" sz="18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8" marR="68578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876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800" b="0" dirty="0">
                          <a:effectLst/>
                        </a:rPr>
                        <a:t>Çenesini dayama </a:t>
                      </a:r>
                      <a:endParaRPr lang="tr-TR" sz="1800" b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75 (37) </a:t>
                      </a:r>
                      <a:endParaRPr lang="tr-TR" sz="18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11 (10)</a:t>
                      </a:r>
                      <a:endParaRPr lang="tr-TR" sz="18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8" marR="68578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876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800" b="0" dirty="0">
                          <a:effectLst/>
                        </a:rPr>
                        <a:t>Huzursuzluk </a:t>
                      </a:r>
                      <a:endParaRPr lang="tr-TR" sz="1800" b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73 (58) </a:t>
                      </a:r>
                      <a:endParaRPr lang="tr-TR" sz="18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34 (27)</a:t>
                      </a:r>
                      <a:endParaRPr lang="tr-TR" sz="18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8" marR="68578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876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800" b="0" dirty="0">
                          <a:effectLst/>
                        </a:rPr>
                        <a:t>Çara </a:t>
                      </a:r>
                      <a:endParaRPr lang="tr-TR" sz="1800" b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31 (29) </a:t>
                      </a:r>
                      <a:endParaRPr lang="tr-TR" sz="18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37 (35)</a:t>
                      </a:r>
                      <a:endParaRPr lang="tr-TR" sz="18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78" marR="68578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4EC8EB57-32C5-BEDD-17DC-7EABED3E3C4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1032BAF-1139-4080-92B0-C1572AA3A713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20709561"/>
      </p:ext>
    </p:extLst>
  </p:cSld>
  <p:clrMapOvr>
    <a:masterClrMapping/>
  </p:clrMapOvr>
  <p:transition spd="slow">
    <p:push dir="r"/>
  </p:transition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3 Slayt Numarası Yer Tutucusu">
            <a:extLst>
              <a:ext uri="{FF2B5EF4-FFF2-40B4-BE49-F238E27FC236}">
                <a16:creationId xmlns:a16="http://schemas.microsoft.com/office/drawing/2014/main" xmlns="" id="{05153B7E-5A49-56AD-5436-A85F8FA5DA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D9439B4-79C1-41B3-A821-E867102FE690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202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10947" name="4 Altbilgi Yer Tutucusu">
            <a:extLst>
              <a:ext uri="{FF2B5EF4-FFF2-40B4-BE49-F238E27FC236}">
                <a16:creationId xmlns:a16="http://schemas.microsoft.com/office/drawing/2014/main" xmlns="" id="{359BA1F9-865C-972D-F868-5B6964C00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4818" name="Rectangle 2">
            <a:extLst>
              <a:ext uri="{FF2B5EF4-FFF2-40B4-BE49-F238E27FC236}">
                <a16:creationId xmlns:a16="http://schemas.microsoft.com/office/drawing/2014/main" xmlns="" id="{5BCED02E-6309-DA6F-9029-6AF1FC7BEB4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tespit yöntemleri</a:t>
            </a:r>
          </a:p>
        </p:txBody>
      </p:sp>
      <p:sp>
        <p:nvSpPr>
          <p:cNvPr id="210949" name="Rectangle 125">
            <a:extLst>
              <a:ext uri="{FF2B5EF4-FFF2-40B4-BE49-F238E27FC236}">
                <a16:creationId xmlns:a16="http://schemas.microsoft.com/office/drawing/2014/main" xmlns="" id="{3ABA7D8C-2119-0AA3-66B9-3C5C0CA8E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557338"/>
            <a:ext cx="1158308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tr-TR" altLang="tr-TR" sz="2400" dirty="0"/>
              <a:t>İneklerde gözlenen belirtilerin </a:t>
            </a:r>
            <a:r>
              <a:rPr lang="tr-TR" altLang="tr-TR" sz="2400" dirty="0" err="1"/>
              <a:t>östrüs</a:t>
            </a:r>
            <a:r>
              <a:rPr lang="tr-TR" altLang="tr-TR" sz="2400" dirty="0"/>
              <a:t> tespitinde değeri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tr-TR" altLang="tr-TR" sz="1800" i="1" dirty="0">
                <a:solidFill>
                  <a:srgbClr val="FFC000"/>
                </a:solidFill>
              </a:rPr>
              <a:t>Sarıbay ve Erdem 2008</a:t>
            </a:r>
          </a:p>
        </p:txBody>
      </p: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xmlns="" id="{21032DDE-5FE9-6C41-E786-1D3EDD1A45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118568"/>
              </p:ext>
            </p:extLst>
          </p:nvPr>
        </p:nvGraphicFramePr>
        <p:xfrm>
          <a:off x="435429" y="2492376"/>
          <a:ext cx="11251473" cy="36734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999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98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584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4323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0816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Belirtiler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Kuvvetli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Orta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Zayıf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816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Huzursuzluk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++++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816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Böğürme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++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++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816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Diğer inekleri yalama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++++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++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816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Atlanıldığında hareketsiz durma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++++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+++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816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Diğer hayvanlara atlama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++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++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816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Lumbosakral bölgenin büzülmesi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++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++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+++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816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Sırtını kamburlaştırma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++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++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816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İştahın azalması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7BAF20F9-6118-D272-631C-88CCD73F912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26CCB46-88EA-4093-842D-50424064A86B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59534393"/>
      </p:ext>
    </p:extLst>
  </p:cSld>
  <p:clrMapOvr>
    <a:masterClrMapping/>
  </p:clrMapOvr>
  <p:transition spd="slow">
    <p:push dir="r"/>
  </p:transition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3 Slayt Numarası Yer Tutucusu">
            <a:extLst>
              <a:ext uri="{FF2B5EF4-FFF2-40B4-BE49-F238E27FC236}">
                <a16:creationId xmlns:a16="http://schemas.microsoft.com/office/drawing/2014/main" xmlns="" id="{B1B64806-D58C-BAA9-FB07-8676BD5194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B890CCB-72CC-4F92-B038-F5FB20E89CD9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203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11971" name="4 Altbilgi Yer Tutucusu">
            <a:extLst>
              <a:ext uri="{FF2B5EF4-FFF2-40B4-BE49-F238E27FC236}">
                <a16:creationId xmlns:a16="http://schemas.microsoft.com/office/drawing/2014/main" xmlns="" id="{7038BC31-E612-3046-49CC-C38CD20EC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75842" name="Rectangle 2">
            <a:extLst>
              <a:ext uri="{FF2B5EF4-FFF2-40B4-BE49-F238E27FC236}">
                <a16:creationId xmlns:a16="http://schemas.microsoft.com/office/drawing/2014/main" xmlns="" id="{6040B934-A70B-7B6C-AC2D-43241EE7223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Östrüs tespit yöntemleri</a:t>
            </a:r>
          </a:p>
        </p:txBody>
      </p:sp>
      <p:sp>
        <p:nvSpPr>
          <p:cNvPr id="211973" name="Rectangle 3">
            <a:extLst>
              <a:ext uri="{FF2B5EF4-FFF2-40B4-BE49-F238E27FC236}">
                <a16:creationId xmlns:a16="http://schemas.microsoft.com/office/drawing/2014/main" xmlns="" id="{96EBE558-2482-FA20-9106-58D022066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628776"/>
            <a:ext cx="114698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tr-TR" altLang="tr-TR" sz="2800" dirty="0" err="1"/>
              <a:t>Eerdenburg</a:t>
            </a:r>
            <a:r>
              <a:rPr lang="tr-TR" altLang="tr-TR" sz="2800" dirty="0"/>
              <a:t> skalasına göre </a:t>
            </a:r>
            <a:r>
              <a:rPr lang="tr-TR" altLang="tr-TR" sz="2800" dirty="0" err="1"/>
              <a:t>östrüs</a:t>
            </a:r>
            <a:r>
              <a:rPr lang="tr-TR" altLang="tr-TR" sz="2800" dirty="0"/>
              <a:t> belirtilerinin puanlanması</a:t>
            </a:r>
          </a:p>
        </p:txBody>
      </p: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xmlns="" id="{E599A20D-B262-9CE1-C31A-D2345A864E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199401"/>
              </p:ext>
            </p:extLst>
          </p:nvPr>
        </p:nvGraphicFramePr>
        <p:xfrm>
          <a:off x="347663" y="2384286"/>
          <a:ext cx="11234737" cy="3586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877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69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9622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800" dirty="0">
                          <a:solidFill>
                            <a:srgbClr val="FFC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Kriter </a:t>
                      </a: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800" dirty="0">
                          <a:solidFill>
                            <a:srgbClr val="FFC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Puan</a:t>
                      </a: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497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Hareketsiz bekleme </a:t>
                      </a: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497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Atlanılması fakat hareketsiz durmaması </a:t>
                      </a: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497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4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Östrüsteki</a:t>
                      </a:r>
                      <a:r>
                        <a:rPr lang="tr-TR" sz="2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diğer ineklerin üzerine atlaması </a:t>
                      </a: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35</a:t>
                      </a: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497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Çenesini diğer ineklerin sağrısına dayamak </a:t>
                      </a: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45</a:t>
                      </a: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497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Diğer ineklerin vulvasını koklamak </a:t>
                      </a: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497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Aldatmak </a:t>
                      </a: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497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Huzursuzluk </a:t>
                      </a: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497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Çara </a:t>
                      </a: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F99DDEEB-D8F3-BB52-DA4B-DF637F4FC34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948903D-B185-4110-A370-6DB2F2A99E69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44132158"/>
      </p:ext>
    </p:extLst>
  </p:cSld>
  <p:clrMapOvr>
    <a:masterClrMapping/>
  </p:clrMapOvr>
  <p:transition spd="slow">
    <p:push dir="r"/>
  </p:transition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3 Slayt Numarası Yer Tutucusu">
            <a:extLst>
              <a:ext uri="{FF2B5EF4-FFF2-40B4-BE49-F238E27FC236}">
                <a16:creationId xmlns:a16="http://schemas.microsoft.com/office/drawing/2014/main" xmlns="" id="{68BDB4A0-1096-9D18-D194-F5DDC6AD51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8494C04-7200-4F07-809A-1AB1A45BCF05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204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12995" name="4 Altbilgi Yer Tutucusu">
            <a:extLst>
              <a:ext uri="{FF2B5EF4-FFF2-40B4-BE49-F238E27FC236}">
                <a16:creationId xmlns:a16="http://schemas.microsoft.com/office/drawing/2014/main" xmlns="" id="{D4999523-DD0C-71D6-24E7-577BBCEEF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87106" name="Rectangle 2">
            <a:extLst>
              <a:ext uri="{FF2B5EF4-FFF2-40B4-BE49-F238E27FC236}">
                <a16:creationId xmlns:a16="http://schemas.microsoft.com/office/drawing/2014/main" xmlns="" id="{1D9A4FC5-9857-9018-8963-F836536C6A7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4000">
                <a:solidFill>
                  <a:schemeClr val="tx1"/>
                </a:solidFill>
              </a:rPr>
              <a:t>Östrüs belirtileri/davranışları</a:t>
            </a:r>
          </a:p>
        </p:txBody>
      </p:sp>
      <p:sp>
        <p:nvSpPr>
          <p:cNvPr id="212997" name="Rectangle 3">
            <a:extLst>
              <a:ext uri="{FF2B5EF4-FFF2-40B4-BE49-F238E27FC236}">
                <a16:creationId xmlns:a16="http://schemas.microsoft.com/office/drawing/2014/main" xmlns="" id="{0C1C69D5-C100-BA73-34DC-14554042B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" y="1700213"/>
            <a:ext cx="11234737" cy="336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 dirty="0"/>
              <a:t>Kısrak</a:t>
            </a:r>
          </a:p>
          <a:p>
            <a:pPr eaLnBrk="1" hangingPunct="1"/>
            <a:r>
              <a:rPr lang="tr-TR" altLang="tr-TR" sz="2800" dirty="0" err="1"/>
              <a:t>Östrüsteki</a:t>
            </a:r>
            <a:r>
              <a:rPr lang="tr-TR" altLang="tr-TR" sz="2800" dirty="0"/>
              <a:t> kısrak, aygır veya arayıcı hayvanların kendisini aşma isteği halinde durur. Bazen diğer kısraklarda aşım yapmaya çalışırlar fakat bu pek yaygın değildir.</a:t>
            </a:r>
          </a:p>
          <a:p>
            <a:pPr eaLnBrk="1" hangingPunct="1"/>
            <a:r>
              <a:rPr lang="tr-TR" altLang="tr-TR" sz="2800" dirty="0" err="1"/>
              <a:t>Östrüsün</a:t>
            </a:r>
            <a:r>
              <a:rPr lang="tr-TR" altLang="tr-TR" sz="2800" dirty="0"/>
              <a:t> ilk belirtisi kısrağın sinirli olmasıdır. Bu halde kısrak hareketlidir, yerinde durmaz ve daha az gıda alır.</a:t>
            </a:r>
          </a:p>
          <a:p>
            <a:pPr eaLnBrk="1" hangingPunct="1"/>
            <a:r>
              <a:rPr lang="tr-TR" altLang="tr-TR" sz="2800" dirty="0"/>
              <a:t>Aygır, kısrağa burnunu sürter, koklar, ısırabilir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80CDB0E1-CA6A-E70D-E77B-0BC506FAA7C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0E071F8-CC59-47A3-B751-D452EE3F98A7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75756541"/>
      </p:ext>
    </p:extLst>
  </p:cSld>
  <p:clrMapOvr>
    <a:masterClrMapping/>
  </p:clrMapOvr>
  <p:transition spd="slow">
    <p:push dir="r"/>
  </p:transition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3 Slayt Numarası Yer Tutucusu">
            <a:extLst>
              <a:ext uri="{FF2B5EF4-FFF2-40B4-BE49-F238E27FC236}">
                <a16:creationId xmlns:a16="http://schemas.microsoft.com/office/drawing/2014/main" xmlns="" id="{FD617CDE-4AD5-AC2A-3C18-BA0B3E7330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C607D22-591A-475D-85E8-1F4A0C2F5AAF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205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14019" name="4 Altbilgi Yer Tutucusu">
            <a:extLst>
              <a:ext uri="{FF2B5EF4-FFF2-40B4-BE49-F238E27FC236}">
                <a16:creationId xmlns:a16="http://schemas.microsoft.com/office/drawing/2014/main" xmlns="" id="{F2512AB7-774A-7D29-D543-FA8511944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57410" name="Rectangle 2">
            <a:extLst>
              <a:ext uri="{FF2B5EF4-FFF2-40B4-BE49-F238E27FC236}">
                <a16:creationId xmlns:a16="http://schemas.microsoft.com/office/drawing/2014/main" xmlns="" id="{FA637639-6299-F599-42CD-530DBBBDA83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4000">
                <a:solidFill>
                  <a:schemeClr val="tx1"/>
                </a:solidFill>
              </a:rPr>
              <a:t>Östrüs belirtileri/davranışları</a:t>
            </a:r>
          </a:p>
        </p:txBody>
      </p:sp>
      <p:sp>
        <p:nvSpPr>
          <p:cNvPr id="214021" name="Rectangle 3">
            <a:extLst>
              <a:ext uri="{FF2B5EF4-FFF2-40B4-BE49-F238E27FC236}">
                <a16:creationId xmlns:a16="http://schemas.microsoft.com/office/drawing/2014/main" xmlns="" id="{A48DE0E9-A402-B623-7CD3-C8B71A163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" y="1700213"/>
            <a:ext cx="11234737" cy="282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400" b="1" dirty="0"/>
              <a:t>Kısrak</a:t>
            </a:r>
          </a:p>
          <a:p>
            <a:pPr eaLnBrk="1" hangingPunct="1"/>
            <a:r>
              <a:rPr lang="tr-TR" altLang="tr-TR" sz="2400" dirty="0"/>
              <a:t>Aygıra karşı fazlaca ilgisi bulunur fakat onun yaklaşmasına karşı başlangıçta </a:t>
            </a:r>
            <a:r>
              <a:rPr lang="tr-TR" altLang="tr-TR" sz="2400" dirty="0" err="1"/>
              <a:t>direç</a:t>
            </a:r>
            <a:r>
              <a:rPr lang="tr-TR" altLang="tr-TR" sz="2400" dirty="0"/>
              <a:t> gösterip, aygırı tekmeleyebilir. Sık sık idrar yapar, bu durum diğer hayvanların bulunması halinde dikkat çekici şekildedir.</a:t>
            </a:r>
          </a:p>
          <a:p>
            <a:pPr eaLnBrk="1" hangingPunct="1"/>
            <a:r>
              <a:rPr lang="tr-TR" altLang="tr-TR" sz="2400" dirty="0"/>
              <a:t>Oldukça sinirli olan kısrak yine bu dönemde aygırı tekmeleyebilir, fakat çömelerek idrar yapar ve bunu takiben vulva dudaklarını açıp-kapar. Bu açma sırasında klitoris ve vulva dudaklarının iç kısmı görülür.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502BA24D-6857-A710-FEFB-CDB20D295D5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5FC6517-17AA-407E-851E-869B3038011F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12740596"/>
      </p:ext>
    </p:extLst>
  </p:cSld>
  <p:clrMapOvr>
    <a:masterClrMapping/>
  </p:clrMapOvr>
  <p:transition spd="slow">
    <p:push dir="r"/>
  </p:transition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3 Slayt Numarası Yer Tutucusu">
            <a:extLst>
              <a:ext uri="{FF2B5EF4-FFF2-40B4-BE49-F238E27FC236}">
                <a16:creationId xmlns:a16="http://schemas.microsoft.com/office/drawing/2014/main" xmlns="" id="{DCABBEC9-2794-1C70-5287-A49EA13C30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13531D7-5F65-475A-A9A7-15B168879115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206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15043" name="4 Altbilgi Yer Tutucusu">
            <a:extLst>
              <a:ext uri="{FF2B5EF4-FFF2-40B4-BE49-F238E27FC236}">
                <a16:creationId xmlns:a16="http://schemas.microsoft.com/office/drawing/2014/main" xmlns="" id="{A01B9EBC-ADAE-1CCB-8E97-D185D981C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58434" name="Rectangle 2">
            <a:extLst>
              <a:ext uri="{FF2B5EF4-FFF2-40B4-BE49-F238E27FC236}">
                <a16:creationId xmlns:a16="http://schemas.microsoft.com/office/drawing/2014/main" xmlns="" id="{8440EB95-9DBC-9C60-D962-08444AE5CBC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4000">
                <a:solidFill>
                  <a:schemeClr val="tx1"/>
                </a:solidFill>
              </a:rPr>
              <a:t>Östrüs belirtileri/davranışları</a:t>
            </a:r>
          </a:p>
        </p:txBody>
      </p:sp>
      <p:sp>
        <p:nvSpPr>
          <p:cNvPr id="215045" name="Rectangle 3">
            <a:extLst>
              <a:ext uri="{FF2B5EF4-FFF2-40B4-BE49-F238E27FC236}">
                <a16:creationId xmlns:a16="http://schemas.microsoft.com/office/drawing/2014/main" xmlns="" id="{BF075E1F-7C66-F48C-B6F6-1D83453B0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" y="1557339"/>
            <a:ext cx="11234737" cy="381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 dirty="0"/>
              <a:t>Kısrak</a:t>
            </a:r>
          </a:p>
          <a:p>
            <a:pPr eaLnBrk="1" hangingPunct="1"/>
            <a:r>
              <a:rPr lang="tr-TR" altLang="tr-TR" sz="2800" dirty="0"/>
              <a:t>Arka kısmını aygıra doğru döner</a:t>
            </a:r>
          </a:p>
          <a:p>
            <a:pPr eaLnBrk="1" hangingPunct="1"/>
            <a:r>
              <a:rPr lang="tr-TR" altLang="tr-TR" sz="2800" dirty="0"/>
              <a:t>Nihayet yanında aygırın bulunması halinde iyice sakinleşir, arka kısmını aygıra doğru döner, kuyruğunu yükseltir, çömelir, idrar yapar ve vulvayı açıp kapayarak </a:t>
            </a:r>
            <a:r>
              <a:rPr lang="tr-TR" altLang="tr-TR" sz="2800" dirty="0" err="1"/>
              <a:t>clitorisin</a:t>
            </a:r>
            <a:r>
              <a:rPr lang="tr-TR" altLang="tr-TR" sz="2800" dirty="0"/>
              <a:t> ritmik olarak </a:t>
            </a:r>
            <a:r>
              <a:rPr lang="tr-TR" altLang="tr-TR" sz="2800" dirty="0" err="1"/>
              <a:t>eversiyonu</a:t>
            </a:r>
            <a:r>
              <a:rPr lang="tr-TR" altLang="tr-TR" sz="2800" dirty="0"/>
              <a:t> gerçekleşir. Artık aygırı rahatça kabul eder.</a:t>
            </a:r>
          </a:p>
          <a:p>
            <a:pPr eaLnBrk="1" hangingPunct="1"/>
            <a:r>
              <a:rPr lang="tr-TR" altLang="tr-TR" sz="2800" dirty="0"/>
              <a:t>Yabani koşullarda (yılkı atları) harem oluştururlar</a:t>
            </a:r>
          </a:p>
          <a:p>
            <a:pPr lvl="1" eaLnBrk="1" hangingPunct="1"/>
            <a:r>
              <a:rPr lang="tr-TR" altLang="tr-TR" sz="2400" i="1" dirty="0"/>
              <a:t>Olgun kısraklar, yavruları ve bir tane aygır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3F415E9F-9282-60D6-B860-6E4923F99CB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9616B08-C8EF-42E7-9A63-18F26A63D478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13065728"/>
      </p:ext>
    </p:extLst>
  </p:cSld>
  <p:clrMapOvr>
    <a:masterClrMapping/>
  </p:clrMapOvr>
  <p:transition spd="slow">
    <p:push dir="r"/>
  </p:transition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3 Slayt Numarası Yer Tutucusu">
            <a:extLst>
              <a:ext uri="{FF2B5EF4-FFF2-40B4-BE49-F238E27FC236}">
                <a16:creationId xmlns:a16="http://schemas.microsoft.com/office/drawing/2014/main" xmlns="" id="{D298FD9E-0742-BB0E-35BC-08F8B0BD9C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D7AFCD9-DA72-437F-9732-1BE97F656187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207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16067" name="4 Altbilgi Yer Tutucusu">
            <a:extLst>
              <a:ext uri="{FF2B5EF4-FFF2-40B4-BE49-F238E27FC236}">
                <a16:creationId xmlns:a16="http://schemas.microsoft.com/office/drawing/2014/main" xmlns="" id="{8A29C310-533C-0011-44EA-FA87DDF3C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58434" name="Rectangle 2">
            <a:extLst>
              <a:ext uri="{FF2B5EF4-FFF2-40B4-BE49-F238E27FC236}">
                <a16:creationId xmlns:a16="http://schemas.microsoft.com/office/drawing/2014/main" xmlns="" id="{5FB9A914-BFE5-0B1C-3A1D-E28A6838669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4000" dirty="0" err="1">
                <a:solidFill>
                  <a:schemeClr val="tx1"/>
                </a:solidFill>
              </a:rPr>
              <a:t>Östrüs</a:t>
            </a:r>
            <a:r>
              <a:rPr lang="tr-TR" sz="4000" dirty="0">
                <a:solidFill>
                  <a:schemeClr val="tx1"/>
                </a:solidFill>
              </a:rPr>
              <a:t> / kısrak</a:t>
            </a:r>
          </a:p>
        </p:txBody>
      </p:sp>
      <p:pic>
        <p:nvPicPr>
          <p:cNvPr id="216069" name="Picture 3">
            <a:extLst>
              <a:ext uri="{FF2B5EF4-FFF2-40B4-BE49-F238E27FC236}">
                <a16:creationId xmlns:a16="http://schemas.microsoft.com/office/drawing/2014/main" xmlns="" id="{A9F0191B-E8A0-648A-385C-3994D429F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4" y="1183981"/>
            <a:ext cx="5545137" cy="506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4F0A24DC-9AC8-43B1-1110-AEC27A3794E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1630D02-CC64-4870-9A8E-676CFE002132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55652652"/>
      </p:ext>
    </p:extLst>
  </p:cSld>
  <p:clrMapOvr>
    <a:masterClrMapping/>
  </p:clrMapOvr>
  <p:transition spd="slow">
    <p:push dir="r"/>
  </p:transition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3 Slayt Numarası Yer Tutucusu">
            <a:extLst>
              <a:ext uri="{FF2B5EF4-FFF2-40B4-BE49-F238E27FC236}">
                <a16:creationId xmlns:a16="http://schemas.microsoft.com/office/drawing/2014/main" xmlns="" id="{39FEC8E8-3A23-D6DF-337D-2DCC472485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A49B7F5-A0EA-48F2-B7B8-BA3282132F3B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208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18115" name="4 Altbilgi Yer Tutucusu">
            <a:extLst>
              <a:ext uri="{FF2B5EF4-FFF2-40B4-BE49-F238E27FC236}">
                <a16:creationId xmlns:a16="http://schemas.microsoft.com/office/drawing/2014/main" xmlns="" id="{1BC501F4-71DF-128D-3344-0D8C872D9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89154" name="Rectangle 2">
            <a:extLst>
              <a:ext uri="{FF2B5EF4-FFF2-40B4-BE49-F238E27FC236}">
                <a16:creationId xmlns:a16="http://schemas.microsoft.com/office/drawing/2014/main" xmlns="" id="{91073969-8B73-41E4-7F17-3733629C0A3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Östrüs tespit yöntemleri</a:t>
            </a:r>
          </a:p>
        </p:txBody>
      </p:sp>
      <p:sp>
        <p:nvSpPr>
          <p:cNvPr id="120837" name="Rectangle 3">
            <a:extLst>
              <a:ext uri="{FF2B5EF4-FFF2-40B4-BE49-F238E27FC236}">
                <a16:creationId xmlns:a16="http://schemas.microsoft.com/office/drawing/2014/main" xmlns="" id="{9674A85A-EB7D-D2F6-B179-E0C947AC0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484313"/>
            <a:ext cx="9493250" cy="185261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tr-TR" altLang="tr-TR" sz="2800" b="1" dirty="0"/>
              <a:t>Arayıcı koçlar</a:t>
            </a:r>
          </a:p>
          <a:p>
            <a:pPr eaLnBrk="1" hangingPunct="1">
              <a:defRPr/>
            </a:pPr>
            <a:r>
              <a:rPr lang="tr-TR" altLang="tr-TR" sz="2400" dirty="0" err="1"/>
              <a:t>Vazoktomize</a:t>
            </a:r>
            <a:r>
              <a:rPr lang="tr-TR" altLang="tr-TR" sz="2400" dirty="0"/>
              <a:t> edilmiş koçlar</a:t>
            </a:r>
          </a:p>
          <a:p>
            <a:pPr eaLnBrk="1" hangingPunct="1">
              <a:defRPr/>
            </a:pPr>
            <a:r>
              <a:rPr lang="tr-TR" altLang="tr-TR" sz="2400" dirty="0"/>
              <a:t>Boya içeren kemerler takılır</a:t>
            </a:r>
          </a:p>
          <a:p>
            <a:pPr eaLnBrk="1" hangingPunct="1">
              <a:defRPr/>
            </a:pPr>
            <a:r>
              <a:rPr lang="tr-TR" altLang="tr-TR" sz="2400" dirty="0"/>
              <a:t>Veya penis bölgesine kemer takılır</a:t>
            </a:r>
          </a:p>
        </p:txBody>
      </p:sp>
      <p:pic>
        <p:nvPicPr>
          <p:cNvPr id="218118" name="Picture 6" descr="C:\Users\DAD\Desktop\Ram-Marking-Harness-1024x682.jpg">
            <a:extLst>
              <a:ext uri="{FF2B5EF4-FFF2-40B4-BE49-F238E27FC236}">
                <a16:creationId xmlns:a16="http://schemas.microsoft.com/office/drawing/2014/main" xmlns="" id="{1D359F4C-036F-C49D-F6AC-180AC7D18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3529013"/>
            <a:ext cx="36766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19" name="Picture 7" descr="C:\Users\DAD\Desktop\ram-raddlecs.jpg">
            <a:extLst>
              <a:ext uri="{FF2B5EF4-FFF2-40B4-BE49-F238E27FC236}">
                <a16:creationId xmlns:a16="http://schemas.microsoft.com/office/drawing/2014/main" xmlns="" id="{F14C464C-25CE-B1F2-0A40-5A50BF87C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009" y="3529013"/>
            <a:ext cx="1993991" cy="251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20" name="Picture 8" descr="C:\Users\DAD\Desktop\38855cs.jpg">
            <a:extLst>
              <a:ext uri="{FF2B5EF4-FFF2-40B4-BE49-F238E27FC236}">
                <a16:creationId xmlns:a16="http://schemas.microsoft.com/office/drawing/2014/main" xmlns="" id="{E4ADF540-A7BA-33F2-AD97-C7A82C793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696" y="3529511"/>
            <a:ext cx="2259085" cy="24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D566F1C6-815B-C347-4708-E4360830326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7275636-4F62-4D8B-B249-05FFDEACE032}" type="datetime4">
              <a:rPr lang="tr-TR" smtClean="0"/>
              <a:t>4 Mart 2024</a:t>
            </a:fld>
            <a:endParaRPr lang="tr-TR" dirty="0"/>
          </a:p>
        </p:txBody>
      </p:sp>
      <p:pic>
        <p:nvPicPr>
          <p:cNvPr id="217093" name="Picture 3" descr="img015">
            <a:extLst>
              <a:ext uri="{FF2B5EF4-FFF2-40B4-BE49-F238E27FC236}">
                <a16:creationId xmlns:a16="http://schemas.microsoft.com/office/drawing/2014/main" xmlns="" id="{1F163074-6DDA-CBBC-167B-7F43AC1BC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365" y="1106488"/>
            <a:ext cx="3514305" cy="263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415013"/>
      </p:ext>
    </p:extLst>
  </p:cSld>
  <p:clrMapOvr>
    <a:masterClrMapping/>
  </p:clrMapOvr>
  <p:transition spd="slow">
    <p:push dir="r"/>
  </p:transition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3 Slayt Numarası Yer Tutucusu">
            <a:extLst>
              <a:ext uri="{FF2B5EF4-FFF2-40B4-BE49-F238E27FC236}">
                <a16:creationId xmlns:a16="http://schemas.microsoft.com/office/drawing/2014/main" xmlns="" id="{22B39B27-239E-61BD-234F-EF42A4636B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FDDD7BD-4A52-4B7B-B8EE-89946FA6EB4C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209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19139" name="4 Altbilgi Yer Tutucusu">
            <a:extLst>
              <a:ext uri="{FF2B5EF4-FFF2-40B4-BE49-F238E27FC236}">
                <a16:creationId xmlns:a16="http://schemas.microsoft.com/office/drawing/2014/main" xmlns="" id="{DC1A7351-3CB0-D9DC-F821-2A0ED28EB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59458" name="Rectangle 2">
            <a:extLst>
              <a:ext uri="{FF2B5EF4-FFF2-40B4-BE49-F238E27FC236}">
                <a16:creationId xmlns:a16="http://schemas.microsoft.com/office/drawing/2014/main" xmlns="" id="{BB5887DF-B04A-17A9-8222-A2F12F46163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4000">
                <a:solidFill>
                  <a:schemeClr val="tx1"/>
                </a:solidFill>
              </a:rPr>
              <a:t>Östrüs belirtileri/davranışları</a:t>
            </a:r>
          </a:p>
        </p:txBody>
      </p:sp>
      <p:sp>
        <p:nvSpPr>
          <p:cNvPr id="219141" name="Rectangle 3">
            <a:extLst>
              <a:ext uri="{FF2B5EF4-FFF2-40B4-BE49-F238E27FC236}">
                <a16:creationId xmlns:a16="http://schemas.microsoft.com/office/drawing/2014/main" xmlns="" id="{8D028A5B-5028-E736-3015-662B01731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412875"/>
            <a:ext cx="11234736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 dirty="0"/>
              <a:t>Koyun</a:t>
            </a:r>
          </a:p>
          <a:p>
            <a:pPr eaLnBrk="1" hangingPunct="1"/>
            <a:r>
              <a:rPr lang="tr-TR" altLang="tr-TR" sz="2800" dirty="0"/>
              <a:t>Koyunlarda ineklerde olduğu gibi homoseksüel davranışlar bulunmaz.</a:t>
            </a:r>
          </a:p>
          <a:p>
            <a:pPr eaLnBrk="1" hangingPunct="1"/>
            <a:r>
              <a:rPr lang="tr-TR" altLang="tr-TR" sz="2800" dirty="0" err="1"/>
              <a:t>Östrüs</a:t>
            </a:r>
            <a:r>
              <a:rPr lang="tr-TR" altLang="tr-TR" sz="2800" dirty="0"/>
              <a:t> gösteren koyun özellikle koçu arar.</a:t>
            </a:r>
          </a:p>
          <a:p>
            <a:pPr eaLnBrk="1" hangingPunct="1"/>
            <a:r>
              <a:rPr lang="tr-TR" altLang="tr-TR" sz="2800" dirty="0"/>
              <a:t>Koç olmadığında </a:t>
            </a:r>
            <a:r>
              <a:rPr lang="tr-TR" altLang="tr-TR" sz="2800" dirty="0" err="1"/>
              <a:t>östrüsü</a:t>
            </a:r>
            <a:r>
              <a:rPr lang="tr-TR" altLang="tr-TR" sz="2800" dirty="0"/>
              <a:t> belirlemek güçtür</a:t>
            </a:r>
          </a:p>
          <a:p>
            <a:pPr eaLnBrk="1" hangingPunct="1"/>
            <a:r>
              <a:rPr lang="tr-TR" altLang="tr-TR" sz="2800" dirty="0"/>
              <a:t>Koçun, arayıcı ya da diğer hayvanların kendisini aşmasına izin verir.</a:t>
            </a:r>
          </a:p>
          <a:p>
            <a:pPr eaLnBrk="1" hangingPunct="1"/>
            <a:r>
              <a:rPr lang="tr-TR" altLang="tr-TR" sz="2800" dirty="0"/>
              <a:t>Vulva hiperemik, hafif derecede şiş ve dudakları ödemlidir. Bu östrojenik etki ile dokular arasında sıvı birikmesinden ileri gelir (görmek zordur)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F3E78811-F11B-D2D0-2EE6-68B81C3AF1E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E43BEA0-131B-4DE9-9D1A-8B7E4D6A6EDC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74737781"/>
      </p:ext>
    </p:extLst>
  </p:cSld>
  <p:clrMapOvr>
    <a:masterClrMapping/>
  </p:clrMapOvr>
  <p:transition spd="slow">
    <p:push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4 Slayt Numarası Yer Tutucusu">
            <a:extLst>
              <a:ext uri="{FF2B5EF4-FFF2-40B4-BE49-F238E27FC236}">
                <a16:creationId xmlns:a16="http://schemas.microsoft.com/office/drawing/2014/main" xmlns="" id="{A31BF39B-0671-6DBB-0AA1-A40A8B1C11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736AB7A-D0EE-4238-A08C-CEC8580F20AA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9459" name="5 Altbilgi Yer Tutucusu">
            <a:extLst>
              <a:ext uri="{FF2B5EF4-FFF2-40B4-BE49-F238E27FC236}">
                <a16:creationId xmlns:a16="http://schemas.microsoft.com/office/drawing/2014/main" xmlns="" id="{0A495761-0369-B5E6-1066-AA1AFA270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03138" name="Rectangle 2">
            <a:extLst>
              <a:ext uri="{FF2B5EF4-FFF2-40B4-BE49-F238E27FC236}">
                <a16:creationId xmlns:a16="http://schemas.microsoft.com/office/drawing/2014/main" xmlns="" id="{2D93B5D2-F9F5-209E-4A08-59E9B9F28C6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30926" y="274639"/>
            <a:ext cx="9879874" cy="60492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Pubertas</a:t>
            </a:r>
            <a:r>
              <a:rPr lang="tr-TR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19461" name="Rectangle 3">
            <a:extLst>
              <a:ext uri="{FF2B5EF4-FFF2-40B4-BE49-F238E27FC236}">
                <a16:creationId xmlns:a16="http://schemas.microsoft.com/office/drawing/2014/main" xmlns="" id="{4CFF1B34-D503-030A-E484-BA49C613712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05097" y="1036321"/>
            <a:ext cx="9767616" cy="604927"/>
          </a:xfrm>
        </p:spPr>
        <p:txBody>
          <a:bodyPr anchor="t"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 dirty="0" err="1">
                <a:effectLst/>
              </a:rPr>
              <a:t>Pubertasa</a:t>
            </a:r>
            <a:r>
              <a:rPr lang="tr-TR" altLang="tr-TR" sz="2800" b="1" dirty="0">
                <a:effectLst/>
              </a:rPr>
              <a:t> ulaşmayı etkileyen faktörler</a:t>
            </a:r>
            <a:endParaRPr lang="tr-TR" altLang="tr-TR" sz="2800" dirty="0">
              <a:effectLst/>
            </a:endParaRPr>
          </a:p>
        </p:txBody>
      </p:sp>
      <p:pic>
        <p:nvPicPr>
          <p:cNvPr id="19462" name="Resim 17">
            <a:extLst>
              <a:ext uri="{FF2B5EF4-FFF2-40B4-BE49-F238E27FC236}">
                <a16:creationId xmlns:a16="http://schemas.microsoft.com/office/drawing/2014/main" xmlns="" id="{BE07714A-49E7-8082-D5C0-CDFBD2D80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75" y="1641248"/>
            <a:ext cx="7409232" cy="461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81D1BC2F-F905-5178-16D4-D05E2B8C4E2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04346DD-E86F-42DB-9FB7-5C512892D2FA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87363297"/>
      </p:ext>
    </p:extLst>
  </p:cSld>
  <p:clrMapOvr>
    <a:masterClrMapping/>
  </p:clrMapOvr>
  <p:transition spd="slow">
    <p:push dir="r"/>
  </p:transition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3 Slayt Numarası Yer Tutucusu">
            <a:extLst>
              <a:ext uri="{FF2B5EF4-FFF2-40B4-BE49-F238E27FC236}">
                <a16:creationId xmlns:a16="http://schemas.microsoft.com/office/drawing/2014/main" xmlns="" id="{7F7D57C4-D285-D8FC-26FD-72597A58EF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246C9C5-C14C-41E0-83CC-55A2A64AEB0B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210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20163" name="4 Altbilgi Yer Tutucusu">
            <a:extLst>
              <a:ext uri="{FF2B5EF4-FFF2-40B4-BE49-F238E27FC236}">
                <a16:creationId xmlns:a16="http://schemas.microsoft.com/office/drawing/2014/main" xmlns="" id="{08199E7C-0BEB-6737-17C9-8F6CF8C4F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60482" name="Rectangle 2">
            <a:extLst>
              <a:ext uri="{FF2B5EF4-FFF2-40B4-BE49-F238E27FC236}">
                <a16:creationId xmlns:a16="http://schemas.microsoft.com/office/drawing/2014/main" xmlns="" id="{09E3A411-E842-BB9F-A9CD-95D7746AF5F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4000">
                <a:solidFill>
                  <a:schemeClr val="tx1"/>
                </a:solidFill>
              </a:rPr>
              <a:t>Östrüs belirtileri/davranışları</a:t>
            </a:r>
          </a:p>
        </p:txBody>
      </p:sp>
      <p:sp>
        <p:nvSpPr>
          <p:cNvPr id="220165" name="Rectangle 3">
            <a:extLst>
              <a:ext uri="{FF2B5EF4-FFF2-40B4-BE49-F238E27FC236}">
                <a16:creationId xmlns:a16="http://schemas.microsoft.com/office/drawing/2014/main" xmlns="" id="{1D3C98A3-AE2E-0D98-88E7-012408887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" y="1700214"/>
            <a:ext cx="11234737" cy="207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 dirty="0"/>
              <a:t>Koyun</a:t>
            </a:r>
          </a:p>
          <a:p>
            <a:pPr eaLnBrk="1" hangingPunct="1"/>
            <a:r>
              <a:rPr lang="tr-TR" altLang="tr-TR" sz="2800" dirty="0"/>
              <a:t>Koyun huzursuz ve sinirlidir. </a:t>
            </a:r>
          </a:p>
          <a:p>
            <a:pPr eaLnBrk="1" hangingPunct="1"/>
            <a:r>
              <a:rPr lang="tr-TR" altLang="tr-TR" sz="2800" dirty="0"/>
              <a:t>İştah azalır, laktasyonda ise süt verimi düşer</a:t>
            </a:r>
          </a:p>
          <a:p>
            <a:pPr eaLnBrk="1" hangingPunct="1"/>
            <a:r>
              <a:rPr lang="tr-TR" altLang="tr-TR" sz="2800" dirty="0"/>
              <a:t>Parmaklıklar veya çite yakın durur ve eş bulmak için meler.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D69FE76C-A341-22E3-71CA-62C13AE4124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48576C6-95B0-46F3-9556-8EF002C6C8A9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69124248"/>
      </p:ext>
    </p:extLst>
  </p:cSld>
  <p:clrMapOvr>
    <a:masterClrMapping/>
  </p:clrMapOvr>
  <p:transition spd="slow">
    <p:push dir="r"/>
  </p:transition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3 Slayt Numarası Yer Tutucusu">
            <a:extLst>
              <a:ext uri="{FF2B5EF4-FFF2-40B4-BE49-F238E27FC236}">
                <a16:creationId xmlns:a16="http://schemas.microsoft.com/office/drawing/2014/main" xmlns="" id="{1A67EB6D-1196-4069-6726-2B53E70DF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5C8465D-84C3-45AC-B339-420D2C7CA3B6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211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21187" name="4 Altbilgi Yer Tutucusu">
            <a:extLst>
              <a:ext uri="{FF2B5EF4-FFF2-40B4-BE49-F238E27FC236}">
                <a16:creationId xmlns:a16="http://schemas.microsoft.com/office/drawing/2014/main" xmlns="" id="{1B63A51A-466A-405A-7EE8-9C0DBDD12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61506" name="Rectangle 2">
            <a:extLst>
              <a:ext uri="{FF2B5EF4-FFF2-40B4-BE49-F238E27FC236}">
                <a16:creationId xmlns:a16="http://schemas.microsoft.com/office/drawing/2014/main" xmlns="" id="{ADE56637-4441-8540-8BED-AF1962A86CC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4000">
                <a:solidFill>
                  <a:schemeClr val="tx1"/>
                </a:solidFill>
              </a:rPr>
              <a:t>Östrüs belirtileri/davranışları</a:t>
            </a:r>
          </a:p>
        </p:txBody>
      </p:sp>
      <p:sp>
        <p:nvSpPr>
          <p:cNvPr id="221189" name="Rectangle 3">
            <a:extLst>
              <a:ext uri="{FF2B5EF4-FFF2-40B4-BE49-F238E27FC236}">
                <a16:creationId xmlns:a16="http://schemas.microsoft.com/office/drawing/2014/main" xmlns="" id="{EB7DF7D5-82B9-676E-425B-96665AA18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" y="1700213"/>
            <a:ext cx="11234737" cy="32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400" b="1" dirty="0"/>
              <a:t>Koyun</a:t>
            </a:r>
          </a:p>
          <a:p>
            <a:pPr eaLnBrk="1" hangingPunct="1"/>
            <a:r>
              <a:rPr lang="tr-TR" altLang="tr-TR" sz="2400" dirty="0"/>
              <a:t>Koyunlar için en karakteristik </a:t>
            </a:r>
            <a:r>
              <a:rPr lang="tr-TR" altLang="tr-TR" sz="2400" dirty="0" err="1"/>
              <a:t>östrüs</a:t>
            </a:r>
            <a:r>
              <a:rPr lang="tr-TR" altLang="tr-TR" sz="2400" dirty="0"/>
              <a:t> belirtilerinden birisi koç yanında bulunduğunda kuyruğunu tipik olarak sağa sola titretir (yağsız kuyruklu koyunlar). </a:t>
            </a:r>
          </a:p>
          <a:p>
            <a:pPr eaLnBrk="1" hangingPunct="1"/>
            <a:r>
              <a:rPr lang="tr-TR" altLang="tr-TR" sz="2400" dirty="0"/>
              <a:t>Kuyruğu kesik olanlarda bu hareket sağa sola hızla yapılır. </a:t>
            </a:r>
          </a:p>
          <a:p>
            <a:pPr eaLnBrk="1" hangingPunct="1"/>
            <a:r>
              <a:rPr lang="tr-TR" altLang="tr-TR" sz="2400" dirty="0"/>
              <a:t>Bu hareket, özellikle dişiye karşı ilgisiz koçlarda sun'i </a:t>
            </a:r>
            <a:r>
              <a:rPr lang="tr-TR" altLang="tr-TR" sz="2400" dirty="0" err="1"/>
              <a:t>vajenle</a:t>
            </a:r>
            <a:r>
              <a:rPr lang="tr-TR" altLang="tr-TR" sz="2400" dirty="0"/>
              <a:t> sperma almak amacıyla, taklit edilerek </a:t>
            </a:r>
            <a:r>
              <a:rPr lang="tr-TR" altLang="tr-TR" sz="2400" dirty="0" err="1"/>
              <a:t>koçda</a:t>
            </a:r>
            <a:r>
              <a:rPr lang="tr-TR" altLang="tr-TR" sz="2400" dirty="0"/>
              <a:t> istek uyandırmak amacıyla kullanılır ve  bunu kısa süre içinde </a:t>
            </a:r>
            <a:r>
              <a:rPr lang="tr-TR" altLang="tr-TR" sz="2400" dirty="0" err="1"/>
              <a:t>ejekülasyon</a:t>
            </a:r>
            <a:r>
              <a:rPr lang="tr-TR" altLang="tr-TR" sz="2400" dirty="0"/>
              <a:t> takip eder.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18A11F53-6E40-C211-F9D9-8E5F8C58D32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3B6797E-444E-4DB3-9EB7-E801D16D49AB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09357099"/>
      </p:ext>
    </p:extLst>
  </p:cSld>
  <p:clrMapOvr>
    <a:masterClrMapping/>
  </p:clrMapOvr>
  <p:transition spd="slow">
    <p:push dir="r"/>
  </p:transition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3 Slayt Numarası Yer Tutucusu">
            <a:extLst>
              <a:ext uri="{FF2B5EF4-FFF2-40B4-BE49-F238E27FC236}">
                <a16:creationId xmlns:a16="http://schemas.microsoft.com/office/drawing/2014/main" xmlns="" id="{10084ACE-EDBD-45C7-A786-3EA1BF9733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19B6B53-80D1-428D-9AB1-1C28F3DD6B02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212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22211" name="4 Altbilgi Yer Tutucusu">
            <a:extLst>
              <a:ext uri="{FF2B5EF4-FFF2-40B4-BE49-F238E27FC236}">
                <a16:creationId xmlns:a16="http://schemas.microsoft.com/office/drawing/2014/main" xmlns="" id="{0D7BBC97-8B5E-2B33-76B7-8619A1988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62530" name="Rectangle 2">
            <a:extLst>
              <a:ext uri="{FF2B5EF4-FFF2-40B4-BE49-F238E27FC236}">
                <a16:creationId xmlns:a16="http://schemas.microsoft.com/office/drawing/2014/main" xmlns="" id="{A6695333-A972-C5F9-666F-7F285B1B538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4000">
                <a:solidFill>
                  <a:schemeClr val="tx1"/>
                </a:solidFill>
              </a:rPr>
              <a:t>Östrüs belirtileri/davranışları</a:t>
            </a:r>
          </a:p>
        </p:txBody>
      </p:sp>
      <p:sp>
        <p:nvSpPr>
          <p:cNvPr id="222213" name="Rectangle 3">
            <a:extLst>
              <a:ext uri="{FF2B5EF4-FFF2-40B4-BE49-F238E27FC236}">
                <a16:creationId xmlns:a16="http://schemas.microsoft.com/office/drawing/2014/main" xmlns="" id="{01B0D6FF-7CF0-1BE5-8166-F0BBAC6E1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700213"/>
            <a:ext cx="11234736" cy="355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 dirty="0"/>
              <a:t>Keçi</a:t>
            </a:r>
          </a:p>
          <a:p>
            <a:pPr eaLnBrk="1" hangingPunct="1"/>
            <a:r>
              <a:rPr lang="tr-TR" altLang="tr-TR" sz="2400" dirty="0"/>
              <a:t>Keçilerde koyunlar gibi mevsimsel </a:t>
            </a:r>
            <a:r>
              <a:rPr lang="tr-TR" altLang="tr-TR" sz="2400" dirty="0" err="1"/>
              <a:t>poliöstrik</a:t>
            </a:r>
            <a:r>
              <a:rPr lang="tr-TR" altLang="tr-TR" sz="2400" dirty="0"/>
              <a:t> hayvanlardır.</a:t>
            </a:r>
          </a:p>
          <a:p>
            <a:pPr eaLnBrk="1" hangingPunct="1"/>
            <a:r>
              <a:rPr lang="tr-TR" altLang="tr-TR" sz="2400" dirty="0"/>
              <a:t>Altı (5-10) aylıkken </a:t>
            </a:r>
            <a:r>
              <a:rPr lang="tr-TR" altLang="tr-TR" sz="2400" dirty="0" err="1"/>
              <a:t>pubertasa</a:t>
            </a:r>
            <a:r>
              <a:rPr lang="tr-TR" altLang="tr-TR" sz="2400" dirty="0"/>
              <a:t> erişirler. </a:t>
            </a:r>
          </a:p>
          <a:p>
            <a:pPr eaLnBrk="1" hangingPunct="1"/>
            <a:r>
              <a:rPr lang="tr-TR" altLang="tr-TR" sz="2400" dirty="0"/>
              <a:t>Çiftleşme sezonu yaz sonundan kış başına kadar sürer ama çoğunlukla eylül-aralık ayları arasında olur. </a:t>
            </a:r>
          </a:p>
          <a:p>
            <a:pPr eaLnBrk="1" hangingPunct="1"/>
            <a:r>
              <a:rPr lang="tr-TR" altLang="tr-TR" sz="2400" dirty="0" err="1"/>
              <a:t>Östrüs</a:t>
            </a:r>
            <a:r>
              <a:rPr lang="tr-TR" altLang="tr-TR" sz="2400" dirty="0"/>
              <a:t> </a:t>
            </a:r>
            <a:r>
              <a:rPr lang="tr-TR" altLang="tr-TR" sz="2400" dirty="0" err="1"/>
              <a:t>siklusu</a:t>
            </a:r>
            <a:r>
              <a:rPr lang="tr-TR" altLang="tr-TR" sz="2400" dirty="0"/>
              <a:t> uzunluğu ineklerle aynıdır (ortalama 21 gün/19-24 gün). </a:t>
            </a:r>
          </a:p>
          <a:p>
            <a:pPr eaLnBrk="1" hangingPunct="1"/>
            <a:r>
              <a:rPr lang="tr-TR" altLang="tr-TR" sz="2400" dirty="0"/>
              <a:t>Aşım sezonu başında bu süre kısadır. </a:t>
            </a:r>
          </a:p>
          <a:p>
            <a:pPr eaLnBrk="1" hangingPunct="1"/>
            <a:r>
              <a:rPr lang="tr-TR" altLang="tr-TR" sz="2400" dirty="0" err="1"/>
              <a:t>Östrüs</a:t>
            </a:r>
            <a:r>
              <a:rPr lang="tr-TR" altLang="tr-TR" sz="2400" dirty="0"/>
              <a:t> süresi ortalama 28 saattir (1-3 gün). 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DE4B51F2-139E-B68C-E871-9B2F9A0F002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95927E1-7EC8-49D0-8E68-F56215DCFABD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9645011"/>
      </p:ext>
    </p:extLst>
  </p:cSld>
  <p:clrMapOvr>
    <a:masterClrMapping/>
  </p:clrMapOvr>
  <p:transition spd="slow">
    <p:push dir="r"/>
  </p:transition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3 Slayt Numarası Yer Tutucusu">
            <a:extLst>
              <a:ext uri="{FF2B5EF4-FFF2-40B4-BE49-F238E27FC236}">
                <a16:creationId xmlns:a16="http://schemas.microsoft.com/office/drawing/2014/main" xmlns="" id="{2F5B27B6-11E7-5EA6-C4E7-740D09EEE8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9648F37-007A-48F8-9B14-ECA23638B14E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213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23235" name="4 Altbilgi Yer Tutucusu">
            <a:extLst>
              <a:ext uri="{FF2B5EF4-FFF2-40B4-BE49-F238E27FC236}">
                <a16:creationId xmlns:a16="http://schemas.microsoft.com/office/drawing/2014/main" xmlns="" id="{46B5C1C5-3FFD-B820-1BD7-27C150DA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63554" name="Rectangle 2">
            <a:extLst>
              <a:ext uri="{FF2B5EF4-FFF2-40B4-BE49-F238E27FC236}">
                <a16:creationId xmlns:a16="http://schemas.microsoft.com/office/drawing/2014/main" xmlns="" id="{A743F435-324F-E5CC-07F1-A5182D79E61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4000">
                <a:solidFill>
                  <a:schemeClr val="tx1"/>
                </a:solidFill>
              </a:rPr>
              <a:t>Östrüs belirtileri/davranışları</a:t>
            </a:r>
          </a:p>
        </p:txBody>
      </p:sp>
      <p:sp>
        <p:nvSpPr>
          <p:cNvPr id="223237" name="Rectangle 3">
            <a:extLst>
              <a:ext uri="{FF2B5EF4-FFF2-40B4-BE49-F238E27FC236}">
                <a16:creationId xmlns:a16="http://schemas.microsoft.com/office/drawing/2014/main" xmlns="" id="{3DAB2C15-30DF-7434-7F78-5176A7D86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" y="1700213"/>
            <a:ext cx="11234737" cy="392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 dirty="0"/>
              <a:t>Keçi</a:t>
            </a:r>
          </a:p>
          <a:p>
            <a:pPr eaLnBrk="1" hangingPunct="1"/>
            <a:r>
              <a:rPr lang="tr-TR" altLang="tr-TR" sz="2400" dirty="0" err="1"/>
              <a:t>Östrüs</a:t>
            </a:r>
            <a:r>
              <a:rPr lang="tr-TR" altLang="tr-TR" sz="2400" dirty="0"/>
              <a:t> belirtileri koyunlara nazaran daha barizdir. </a:t>
            </a:r>
          </a:p>
          <a:p>
            <a:pPr eaLnBrk="1" hangingPunct="1"/>
            <a:r>
              <a:rPr lang="tr-TR" altLang="tr-TR" sz="2400" dirty="0"/>
              <a:t>Teke olmadığında </a:t>
            </a:r>
            <a:r>
              <a:rPr lang="tr-TR" altLang="tr-TR" sz="2400" dirty="0" err="1"/>
              <a:t>östrüsü</a:t>
            </a:r>
            <a:r>
              <a:rPr lang="tr-TR" altLang="tr-TR" sz="2400" dirty="0"/>
              <a:t> belirlemek zordur. </a:t>
            </a:r>
          </a:p>
          <a:p>
            <a:pPr eaLnBrk="1" hangingPunct="1"/>
            <a:r>
              <a:rPr lang="tr-TR" altLang="tr-TR" sz="2400" dirty="0"/>
              <a:t>Teke, daha </a:t>
            </a:r>
            <a:r>
              <a:rPr lang="tr-TR" altLang="tr-TR" sz="2400" dirty="0" err="1"/>
              <a:t>proöstrüste</a:t>
            </a:r>
            <a:r>
              <a:rPr lang="tr-TR" altLang="tr-TR" sz="2400" dirty="0"/>
              <a:t> iken keçiye ilgi gösterir. </a:t>
            </a:r>
          </a:p>
          <a:p>
            <a:pPr eaLnBrk="1" hangingPunct="1"/>
            <a:r>
              <a:rPr lang="tr-TR" altLang="tr-TR" sz="2400" dirty="0"/>
              <a:t>Diğer keçilere atlama görülür ancak yaygın değildir.</a:t>
            </a:r>
          </a:p>
          <a:p>
            <a:pPr eaLnBrk="1" hangingPunct="1"/>
            <a:r>
              <a:rPr lang="tr-TR" altLang="tr-TR" sz="2400" dirty="0" err="1"/>
              <a:t>Östrusun</a:t>
            </a:r>
            <a:r>
              <a:rPr lang="tr-TR" altLang="tr-TR" sz="2400" dirty="0"/>
              <a:t> diğer davranış belirtileri sürekli seslenmeler, iştah kaybı, huzursuzluk, sürüdeki diğer keçilere sürtünme gözlenir</a:t>
            </a:r>
          </a:p>
          <a:p>
            <a:pPr eaLnBrk="1" hangingPunct="1"/>
            <a:r>
              <a:rPr lang="tr-TR" altLang="tr-TR" sz="2400" dirty="0"/>
              <a:t>Vulva çevresinde ödem-şişlik, hiperemi ve vulva dudakları arasında ince bir mukus akıntısı görülür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B8999214-B722-FE9D-DF5A-5704B74FFB5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9C3D901-A1F1-4A5B-A75E-D7C54AF6A1F8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17416542"/>
      </p:ext>
    </p:extLst>
  </p:cSld>
  <p:clrMapOvr>
    <a:masterClrMapping/>
  </p:clrMapOvr>
  <p:transition spd="slow">
    <p:push dir="r"/>
  </p:transition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3 Slayt Numarası Yer Tutucusu">
            <a:extLst>
              <a:ext uri="{FF2B5EF4-FFF2-40B4-BE49-F238E27FC236}">
                <a16:creationId xmlns:a16="http://schemas.microsoft.com/office/drawing/2014/main" xmlns="" id="{59CA6C41-E1EA-04FD-470A-13AAB6B212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CF3D843-E3AD-4C96-BC88-21F908C4D0C0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214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24259" name="4 Altbilgi Yer Tutucusu">
            <a:extLst>
              <a:ext uri="{FF2B5EF4-FFF2-40B4-BE49-F238E27FC236}">
                <a16:creationId xmlns:a16="http://schemas.microsoft.com/office/drawing/2014/main" xmlns="" id="{BB7B3631-D9AA-2397-9786-ED6DC42B2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66626" name="Rectangle 2">
            <a:extLst>
              <a:ext uri="{FF2B5EF4-FFF2-40B4-BE49-F238E27FC236}">
                <a16:creationId xmlns:a16="http://schemas.microsoft.com/office/drawing/2014/main" xmlns="" id="{047F683C-C336-F618-C092-AD891FD1994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4000">
                <a:solidFill>
                  <a:schemeClr val="tx1"/>
                </a:solidFill>
              </a:rPr>
              <a:t>Östrüs belirtileri/davranışları</a:t>
            </a:r>
          </a:p>
        </p:txBody>
      </p:sp>
      <p:sp>
        <p:nvSpPr>
          <p:cNvPr id="224261" name="Rectangle 3">
            <a:extLst>
              <a:ext uri="{FF2B5EF4-FFF2-40B4-BE49-F238E27FC236}">
                <a16:creationId xmlns:a16="http://schemas.microsoft.com/office/drawing/2014/main" xmlns="" id="{6890B9C1-E9C2-5E46-E30E-C8918C89D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" y="1700213"/>
            <a:ext cx="11234737" cy="369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 dirty="0"/>
              <a:t>Keçi</a:t>
            </a:r>
          </a:p>
          <a:p>
            <a:pPr eaLnBrk="1" hangingPunct="1"/>
            <a:r>
              <a:rPr lang="tr-TR" altLang="tr-TR" sz="2400" dirty="0" err="1"/>
              <a:t>Östrüs</a:t>
            </a:r>
            <a:r>
              <a:rPr lang="tr-TR" altLang="tr-TR" sz="2400" dirty="0"/>
              <a:t> belirtileri; meleme, huzursuzluk, vulvada şişme, kızarıklık, mukus akıntısı, kuyruğu sallama, iştah azalması, süt veriminde düşme, sık idrar ve dışkı yapma, diğer keçilerin </a:t>
            </a:r>
            <a:r>
              <a:rPr lang="tr-TR" altLang="tr-TR" sz="2400" dirty="0" err="1"/>
              <a:t>genital</a:t>
            </a:r>
            <a:r>
              <a:rPr lang="tr-TR" altLang="tr-TR" sz="2400" dirty="0"/>
              <a:t> bölgelerini koklama, </a:t>
            </a:r>
            <a:r>
              <a:rPr lang="tr-TR" altLang="tr-TR" sz="2400" dirty="0" err="1"/>
              <a:t>sakral</a:t>
            </a:r>
            <a:r>
              <a:rPr lang="tr-TR" altLang="tr-TR" sz="2400" dirty="0"/>
              <a:t> bölgenin sıkılmasında belini kamburlaştırması ve kuyruk sallamada artış, erkeği aktif olarak arama, tekenin önünde durma olarak sayılabilir. </a:t>
            </a:r>
          </a:p>
          <a:p>
            <a:pPr eaLnBrk="1" hangingPunct="1"/>
            <a:r>
              <a:rPr lang="tr-TR" altLang="tr-TR" sz="2400" dirty="0" err="1"/>
              <a:t>Östrüsü</a:t>
            </a:r>
            <a:r>
              <a:rPr lang="tr-TR" altLang="tr-TR" sz="2400" dirty="0"/>
              <a:t> belirlemek için genellikle arayıcı teke kullanılır.</a:t>
            </a:r>
          </a:p>
          <a:p>
            <a:pPr eaLnBrk="1" hangingPunct="1"/>
            <a:r>
              <a:rPr lang="tr-TR" altLang="tr-TR" sz="2400" dirty="0"/>
              <a:t>Tekenin boynuzuna sürülen keçe padokta yüksek bir yere bırakılır. Oraya bakan keçide </a:t>
            </a:r>
            <a:r>
              <a:rPr lang="tr-TR" altLang="tr-TR" sz="2400" dirty="0" err="1"/>
              <a:t>östrüs</a:t>
            </a:r>
            <a:r>
              <a:rPr lang="tr-TR" altLang="tr-TR" sz="2400" dirty="0"/>
              <a:t> başlamıştır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6A2F0C2F-421E-747D-214A-1AB1E939F9A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F5FCB8-6377-4CB5-8E17-B7E69F6D2158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12967905"/>
      </p:ext>
    </p:extLst>
  </p:cSld>
  <p:clrMapOvr>
    <a:masterClrMapping/>
  </p:clrMapOvr>
  <p:transition spd="slow">
    <p:push dir="r"/>
  </p:transition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3 Slayt Numarası Yer Tutucusu">
            <a:extLst>
              <a:ext uri="{FF2B5EF4-FFF2-40B4-BE49-F238E27FC236}">
                <a16:creationId xmlns:a16="http://schemas.microsoft.com/office/drawing/2014/main" xmlns="" id="{31C28E94-1E04-A708-0B4A-5CA2403CB1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EDC3DC9-7DC9-434C-ABE4-319C501A93E8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215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25283" name="4 Altbilgi Yer Tutucusu">
            <a:extLst>
              <a:ext uri="{FF2B5EF4-FFF2-40B4-BE49-F238E27FC236}">
                <a16:creationId xmlns:a16="http://schemas.microsoft.com/office/drawing/2014/main" xmlns="" id="{A5861A0A-70EA-8470-44B4-9418BC89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65602" name="Rectangle 2">
            <a:extLst>
              <a:ext uri="{FF2B5EF4-FFF2-40B4-BE49-F238E27FC236}">
                <a16:creationId xmlns:a16="http://schemas.microsoft.com/office/drawing/2014/main" xmlns="" id="{E3659B67-B3F5-DEED-FBD3-1B12BA32A7B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4000">
                <a:solidFill>
                  <a:schemeClr val="tx1"/>
                </a:solidFill>
              </a:rPr>
              <a:t>Östrüs belirtileri/davranışları</a:t>
            </a:r>
          </a:p>
        </p:txBody>
      </p:sp>
      <p:sp>
        <p:nvSpPr>
          <p:cNvPr id="225285" name="Rectangle 3">
            <a:extLst>
              <a:ext uri="{FF2B5EF4-FFF2-40B4-BE49-F238E27FC236}">
                <a16:creationId xmlns:a16="http://schemas.microsoft.com/office/drawing/2014/main" xmlns="" id="{F4B51C79-7FCB-A090-63D6-443E0CFB9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" y="1700213"/>
            <a:ext cx="11234737" cy="303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 dirty="0"/>
              <a:t>Keçi</a:t>
            </a:r>
          </a:p>
          <a:p>
            <a:pPr eaLnBrk="1" hangingPunct="1"/>
            <a:r>
              <a:rPr lang="tr-TR" altLang="tr-TR" sz="2400" dirty="0"/>
              <a:t>Ovulasyon, </a:t>
            </a:r>
            <a:r>
              <a:rPr lang="tr-TR" altLang="tr-TR" sz="2400" dirty="0" err="1"/>
              <a:t>östrüsün</a:t>
            </a:r>
            <a:r>
              <a:rPr lang="tr-TR" altLang="tr-TR" sz="2400" dirty="0"/>
              <a:t> başlamasından 30-36 saat sonra </a:t>
            </a:r>
            <a:r>
              <a:rPr lang="tr-TR" altLang="tr-TR" sz="2400" dirty="0" err="1"/>
              <a:t>spontan</a:t>
            </a:r>
            <a:r>
              <a:rPr lang="tr-TR" altLang="tr-TR" sz="2400" dirty="0"/>
              <a:t> olarak meydana gelir. </a:t>
            </a:r>
          </a:p>
          <a:p>
            <a:pPr eaLnBrk="1" hangingPunct="1"/>
            <a:r>
              <a:rPr lang="tr-TR" altLang="tr-TR" sz="2400" dirty="0" err="1"/>
              <a:t>Siklusun</a:t>
            </a:r>
            <a:r>
              <a:rPr lang="tr-TR" altLang="tr-TR" sz="2400" dirty="0"/>
              <a:t> diğer dönemleri koyunlara benzer. </a:t>
            </a:r>
          </a:p>
          <a:p>
            <a:pPr eaLnBrk="1" hangingPunct="1"/>
            <a:r>
              <a:rPr lang="tr-TR" altLang="tr-TR" sz="2400" dirty="0"/>
              <a:t>Bir defada ortalama 2-3 oosit </a:t>
            </a:r>
            <a:r>
              <a:rPr lang="tr-TR" altLang="tr-TR" sz="2400" dirty="0" err="1"/>
              <a:t>ovule</a:t>
            </a:r>
            <a:r>
              <a:rPr lang="tr-TR" altLang="tr-TR" sz="2400" dirty="0"/>
              <a:t> olur. </a:t>
            </a:r>
          </a:p>
          <a:p>
            <a:pPr eaLnBrk="1" hangingPunct="1"/>
            <a:r>
              <a:rPr lang="tr-TR" altLang="tr-TR" sz="2400" dirty="0"/>
              <a:t>İdeal tohumlama zamanı </a:t>
            </a:r>
            <a:r>
              <a:rPr lang="tr-TR" altLang="tr-TR" sz="2400" dirty="0" err="1"/>
              <a:t>östrüsün</a:t>
            </a:r>
            <a:r>
              <a:rPr lang="tr-TR" altLang="tr-TR" sz="2400" dirty="0"/>
              <a:t> başlamasından 24 saat sonradır ve 12 saat sonra tekrar edilebilir.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2FD881E8-1605-CEFC-FD21-06CAA36C7C9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D8B216D-E7FB-4B3B-AE00-33FD2D2BD9BD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33129831"/>
      </p:ext>
    </p:extLst>
  </p:cSld>
  <p:clrMapOvr>
    <a:masterClrMapping/>
  </p:clrMapOvr>
  <p:transition spd="slow">
    <p:push dir="r"/>
  </p:transition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3 Slayt Numarası Yer Tutucusu">
            <a:extLst>
              <a:ext uri="{FF2B5EF4-FFF2-40B4-BE49-F238E27FC236}">
                <a16:creationId xmlns:a16="http://schemas.microsoft.com/office/drawing/2014/main" xmlns="" id="{F8B4D62F-27E7-D95A-4856-2549C8378A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F29E5A9-2563-45D0-A789-42EAA3CD7FB2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216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26307" name="4 Altbilgi Yer Tutucusu">
            <a:extLst>
              <a:ext uri="{FF2B5EF4-FFF2-40B4-BE49-F238E27FC236}">
                <a16:creationId xmlns:a16="http://schemas.microsoft.com/office/drawing/2014/main" xmlns="" id="{977801FB-2AA7-191C-9EE9-AF0774BA5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65602" name="Rectangle 2">
            <a:extLst>
              <a:ext uri="{FF2B5EF4-FFF2-40B4-BE49-F238E27FC236}">
                <a16:creationId xmlns:a16="http://schemas.microsoft.com/office/drawing/2014/main" xmlns="" id="{B1BCB6C4-3620-E3DA-3180-1C71D2922C0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4000" dirty="0">
                <a:solidFill>
                  <a:schemeClr val="tx1"/>
                </a:solidFill>
              </a:rPr>
              <a:t>Mandalarda seksüel </a:t>
            </a:r>
            <a:r>
              <a:rPr lang="tr-TR" sz="4000" dirty="0" err="1">
                <a:solidFill>
                  <a:schemeClr val="tx1"/>
                </a:solidFill>
              </a:rPr>
              <a:t>sikluslar</a:t>
            </a:r>
            <a:endParaRPr lang="tr-TR" sz="4000" dirty="0">
              <a:solidFill>
                <a:schemeClr val="tx1"/>
              </a:solidFill>
            </a:endParaRPr>
          </a:p>
        </p:txBody>
      </p:sp>
      <p:sp>
        <p:nvSpPr>
          <p:cNvPr id="226309" name="Rectangle 3">
            <a:extLst>
              <a:ext uri="{FF2B5EF4-FFF2-40B4-BE49-F238E27FC236}">
                <a16:creationId xmlns:a16="http://schemas.microsoft.com/office/drawing/2014/main" xmlns="" id="{D120E1E5-CAE6-F6BD-F75F-EBCCCD266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341439"/>
            <a:ext cx="1123473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tr-TR" altLang="tr-TR" sz="2400" dirty="0"/>
              <a:t>Manda düveleri yetişkin canlı ağır­lıklarının yaklaşık %55-60'ına ulaşınca </a:t>
            </a:r>
            <a:r>
              <a:rPr lang="tr-TR" altLang="tr-TR" sz="2400" dirty="0" err="1"/>
              <a:t>pubertasa</a:t>
            </a:r>
            <a:r>
              <a:rPr lang="tr-TR" altLang="tr-TR" sz="2400" dirty="0"/>
              <a:t> erişirler. </a:t>
            </a:r>
          </a:p>
          <a:p>
            <a:pPr eaLnBrk="1" hangingPunct="1"/>
            <a:r>
              <a:rPr lang="tr-TR" altLang="tr-TR" sz="2400" dirty="0"/>
              <a:t>Nehir mandasında </a:t>
            </a:r>
            <a:r>
              <a:rPr lang="tr-TR" altLang="tr-TR" sz="2400" dirty="0" err="1"/>
              <a:t>puber­tas</a:t>
            </a:r>
            <a:r>
              <a:rPr lang="tr-TR" altLang="tr-TR" sz="2400" dirty="0"/>
              <a:t> ortalama 250-400 kg canlı ağırlıkta görülür</a:t>
            </a:r>
          </a:p>
          <a:p>
            <a:pPr eaLnBrk="1" hangingPunct="1"/>
            <a:r>
              <a:rPr lang="tr-TR" altLang="tr-TR" sz="2400" dirty="0"/>
              <a:t>Anadolu mandalarında ise ilk </a:t>
            </a:r>
            <a:r>
              <a:rPr lang="tr-TR" altLang="tr-TR" sz="2400" dirty="0" err="1"/>
              <a:t>östrüse</a:t>
            </a:r>
            <a:r>
              <a:rPr lang="tr-TR" altLang="tr-TR" sz="2400" dirty="0"/>
              <a:t> gelme yaşı ortalama 33 aydır</a:t>
            </a:r>
          </a:p>
          <a:p>
            <a:pPr eaLnBrk="1" hangingPunct="1"/>
            <a:r>
              <a:rPr lang="tr-TR" altLang="tr-TR" sz="2400" dirty="0"/>
              <a:t>İnekle­re göre daha geç yaşta puberteye ulaşırlar. </a:t>
            </a:r>
          </a:p>
          <a:p>
            <a:pPr eaLnBrk="1" hangingPunct="1"/>
            <a:r>
              <a:rPr lang="tr-TR" altLang="tr-TR" sz="2400" dirty="0"/>
              <a:t>Nehir mandaları mevsimsel üreme özelliği gösterirler. Koyun ve keçiler gibi gün ışığının azalmasında aktivite artar</a:t>
            </a:r>
          </a:p>
          <a:p>
            <a:pPr eaLnBrk="1" hangingPunct="1"/>
            <a:r>
              <a:rPr lang="tr-TR" altLang="tr-TR" sz="2400" dirty="0"/>
              <a:t>Anadolu mandalarında Nisan-Ağustos arası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FBB0B673-6669-4FDE-08BA-1E3D1AF55BD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6345FCA-41F1-4B0A-B853-93280B69B20B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93806686"/>
      </p:ext>
    </p:extLst>
  </p:cSld>
  <p:clrMapOvr>
    <a:masterClrMapping/>
  </p:clrMapOvr>
  <p:transition spd="slow">
    <p:push dir="r"/>
  </p:transition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3 Slayt Numarası Yer Tutucusu">
            <a:extLst>
              <a:ext uri="{FF2B5EF4-FFF2-40B4-BE49-F238E27FC236}">
                <a16:creationId xmlns:a16="http://schemas.microsoft.com/office/drawing/2014/main" xmlns="" id="{7BFC44B1-4893-440B-424B-F926E15D2D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9CBC629-6536-4A2A-9F68-3488487F2F7D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217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27331" name="4 Altbilgi Yer Tutucusu">
            <a:extLst>
              <a:ext uri="{FF2B5EF4-FFF2-40B4-BE49-F238E27FC236}">
                <a16:creationId xmlns:a16="http://schemas.microsoft.com/office/drawing/2014/main" xmlns="" id="{234ECCCE-FDCF-B774-132C-E9FBDA630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65602" name="Rectangle 2">
            <a:extLst>
              <a:ext uri="{FF2B5EF4-FFF2-40B4-BE49-F238E27FC236}">
                <a16:creationId xmlns:a16="http://schemas.microsoft.com/office/drawing/2014/main" xmlns="" id="{8B348A26-255B-60D5-E4EC-873E9049F50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4000" dirty="0">
                <a:solidFill>
                  <a:schemeClr val="tx1"/>
                </a:solidFill>
              </a:rPr>
              <a:t>Mandalarda seksüel </a:t>
            </a:r>
            <a:r>
              <a:rPr lang="tr-TR" sz="4000" dirty="0" err="1">
                <a:solidFill>
                  <a:schemeClr val="tx1"/>
                </a:solidFill>
              </a:rPr>
              <a:t>sikluslar</a:t>
            </a:r>
            <a:endParaRPr lang="tr-TR" sz="4000" dirty="0">
              <a:solidFill>
                <a:schemeClr val="tx1"/>
              </a:solidFill>
            </a:endParaRPr>
          </a:p>
        </p:txBody>
      </p:sp>
      <p:sp>
        <p:nvSpPr>
          <p:cNvPr id="227333" name="Rectangle 3">
            <a:extLst>
              <a:ext uri="{FF2B5EF4-FFF2-40B4-BE49-F238E27FC236}">
                <a16:creationId xmlns:a16="http://schemas.microsoft.com/office/drawing/2014/main" xmlns="" id="{5630CEBF-B007-76F7-4009-8B934CE29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318096"/>
            <a:ext cx="11234736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tr-TR" altLang="tr-TR" sz="2400" dirty="0" err="1"/>
              <a:t>Östrüs</a:t>
            </a:r>
            <a:r>
              <a:rPr lang="tr-TR" altLang="tr-TR" sz="2400" dirty="0"/>
              <a:t> </a:t>
            </a:r>
            <a:r>
              <a:rPr lang="tr-TR" altLang="tr-TR" sz="2400" dirty="0" err="1"/>
              <a:t>siklusunun</a:t>
            </a:r>
            <a:r>
              <a:rPr lang="tr-TR" altLang="tr-TR" sz="2400" dirty="0"/>
              <a:t> süresi 18-24 gün (</a:t>
            </a:r>
            <a:r>
              <a:rPr lang="tr-TR" altLang="tr-TR" sz="2400" dirty="0" err="1"/>
              <a:t>ort</a:t>
            </a:r>
            <a:r>
              <a:rPr lang="tr-TR" altLang="tr-TR" sz="2400" dirty="0"/>
              <a:t> 21 gün)</a:t>
            </a:r>
          </a:p>
          <a:p>
            <a:pPr eaLnBrk="1" hangingPunct="1"/>
            <a:r>
              <a:rPr lang="tr-TR" altLang="tr-TR" sz="2400" dirty="0" err="1"/>
              <a:t>Östrüs</a:t>
            </a:r>
            <a:r>
              <a:rPr lang="tr-TR" altLang="tr-TR" sz="2400" dirty="0"/>
              <a:t> süresi 5-36 saat (</a:t>
            </a:r>
            <a:r>
              <a:rPr lang="tr-TR" altLang="tr-TR" sz="2400" dirty="0" err="1"/>
              <a:t>ort</a:t>
            </a:r>
            <a:r>
              <a:rPr lang="tr-TR" altLang="tr-TR" sz="2400" dirty="0"/>
              <a:t> 18 saat)</a:t>
            </a:r>
          </a:p>
          <a:p>
            <a:pPr eaLnBrk="1" hangingPunct="1"/>
            <a:r>
              <a:rPr lang="tr-TR" altLang="tr-TR" sz="2400" dirty="0"/>
              <a:t>Ovulasyon </a:t>
            </a:r>
            <a:r>
              <a:rPr lang="tr-TR" altLang="tr-TR" sz="2400" dirty="0" err="1"/>
              <a:t>östrüsün</a:t>
            </a:r>
            <a:r>
              <a:rPr lang="tr-TR" altLang="tr-TR" sz="2400" dirty="0"/>
              <a:t> başlamasından sonra 30. saatte</a:t>
            </a:r>
          </a:p>
          <a:p>
            <a:pPr eaLnBrk="1" hangingPunct="1"/>
            <a:r>
              <a:rPr lang="tr-TR" altLang="tr-TR" sz="2400" dirty="0" err="1"/>
              <a:t>Östrüs</a:t>
            </a:r>
            <a:r>
              <a:rPr lang="tr-TR" altLang="tr-TR" sz="2400" dirty="0"/>
              <a:t> belirtileri zayıftır</a:t>
            </a:r>
          </a:p>
          <a:p>
            <a:pPr lvl="1" eaLnBrk="1" hangingPunct="1"/>
            <a:r>
              <a:rPr lang="tr-TR" altLang="tr-TR" sz="2400" dirty="0"/>
              <a:t>vajinal mukus görülme oranı %100, </a:t>
            </a:r>
          </a:p>
          <a:p>
            <a:pPr lvl="1" eaLnBrk="1" hangingPunct="1"/>
            <a:r>
              <a:rPr lang="tr-TR" altLang="tr-TR" sz="2400" dirty="0"/>
              <a:t>vulvada ödem %95,8, </a:t>
            </a:r>
          </a:p>
          <a:p>
            <a:pPr lvl="1" eaLnBrk="1" hangingPunct="1"/>
            <a:r>
              <a:rPr lang="tr-TR" altLang="tr-TR" sz="2400" dirty="0"/>
              <a:t>aşma eylemi %16,7, </a:t>
            </a:r>
          </a:p>
          <a:p>
            <a:pPr lvl="1" eaLnBrk="1" hangingPunct="1"/>
            <a:r>
              <a:rPr lang="tr-TR" altLang="tr-TR" sz="2400" dirty="0"/>
              <a:t>aşıma durma %4,2, </a:t>
            </a:r>
          </a:p>
          <a:p>
            <a:pPr lvl="1" eaLnBrk="1" hangingPunct="1"/>
            <a:r>
              <a:rPr lang="tr-TR" altLang="tr-TR" sz="2400" dirty="0"/>
              <a:t>uterus tonusu %83,3 </a:t>
            </a:r>
          </a:p>
          <a:p>
            <a:pPr lvl="1" eaLnBrk="1" hangingPunct="1"/>
            <a:r>
              <a:rPr lang="tr-TR" altLang="tr-TR" sz="2400" dirty="0" err="1"/>
              <a:t>Ovulatör</a:t>
            </a:r>
            <a:r>
              <a:rPr lang="tr-TR" altLang="tr-TR" sz="2400" dirty="0"/>
              <a:t> folikülün çapı ortalama 10 mm </a:t>
            </a:r>
          </a:p>
          <a:p>
            <a:pPr lvl="1" eaLnBrk="1" hangingPunct="1"/>
            <a:r>
              <a:rPr lang="tr-TR" altLang="tr-TR" sz="2400" dirty="0"/>
              <a:t>Olgun bir CL çapı 10-25 mm arasında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00081B6B-7822-6820-F6C8-3EB0E8CCAA1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F83E537-BD44-477C-8544-02FDFDF0F862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74753629"/>
      </p:ext>
    </p:extLst>
  </p:cSld>
  <p:clrMapOvr>
    <a:masterClrMapping/>
  </p:clrMapOvr>
  <p:transition spd="slow">
    <p:push dir="r"/>
  </p:transition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3 Slayt Numarası Yer Tutucusu">
            <a:extLst>
              <a:ext uri="{FF2B5EF4-FFF2-40B4-BE49-F238E27FC236}">
                <a16:creationId xmlns:a16="http://schemas.microsoft.com/office/drawing/2014/main" xmlns="" id="{7E38E338-C73C-19E9-88FC-4BE53C7DCF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0696295-1120-479E-862C-D40A881A2010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218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28355" name="4 Altbilgi Yer Tutucusu">
            <a:extLst>
              <a:ext uri="{FF2B5EF4-FFF2-40B4-BE49-F238E27FC236}">
                <a16:creationId xmlns:a16="http://schemas.microsoft.com/office/drawing/2014/main" xmlns="" id="{13A33C3A-56AC-F59C-CAEA-D334111CA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65602" name="Rectangle 2">
            <a:extLst>
              <a:ext uri="{FF2B5EF4-FFF2-40B4-BE49-F238E27FC236}">
                <a16:creationId xmlns:a16="http://schemas.microsoft.com/office/drawing/2014/main" xmlns="" id="{21763EE2-2537-5D00-E924-0FA2D049581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4000" dirty="0">
                <a:solidFill>
                  <a:schemeClr val="tx1"/>
                </a:solidFill>
              </a:rPr>
              <a:t>Mandalarda seksüel </a:t>
            </a:r>
            <a:r>
              <a:rPr lang="tr-TR" sz="4000" dirty="0" err="1">
                <a:solidFill>
                  <a:schemeClr val="tx1"/>
                </a:solidFill>
              </a:rPr>
              <a:t>sikluslar</a:t>
            </a:r>
            <a:endParaRPr lang="tr-TR" sz="4000" dirty="0">
              <a:solidFill>
                <a:schemeClr val="tx1"/>
              </a:solidFill>
            </a:endParaRPr>
          </a:p>
        </p:txBody>
      </p:sp>
      <p:sp>
        <p:nvSpPr>
          <p:cNvPr id="228357" name="Rectangle 3">
            <a:extLst>
              <a:ext uri="{FF2B5EF4-FFF2-40B4-BE49-F238E27FC236}">
                <a16:creationId xmlns:a16="http://schemas.microsoft.com/office/drawing/2014/main" xmlns="" id="{5F155228-9828-6175-4E88-ED180AF73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" y="1516064"/>
            <a:ext cx="11234737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tr-TR" altLang="tr-TR" sz="2800" dirty="0"/>
              <a:t>Rektal muayenede CL belirlemek güçtür/gömülü</a:t>
            </a:r>
          </a:p>
          <a:p>
            <a:pPr eaLnBrk="1" hangingPunct="1"/>
            <a:r>
              <a:rPr lang="tr-TR" altLang="tr-TR" sz="2800" dirty="0" err="1"/>
              <a:t>Folliküler</a:t>
            </a:r>
            <a:r>
              <a:rPr lang="tr-TR" altLang="tr-TR" sz="2800" dirty="0"/>
              <a:t> gelişim ineklerde olduğu gibi dalgalıdır</a:t>
            </a:r>
          </a:p>
          <a:p>
            <a:pPr lvl="1"/>
            <a:r>
              <a:rPr lang="tr-TR" altLang="tr-TR" sz="2400" dirty="0"/>
              <a:t>İki dalgalı </a:t>
            </a:r>
            <a:r>
              <a:rPr lang="tr-TR" altLang="tr-TR" sz="2400" dirty="0" err="1"/>
              <a:t>folliküler</a:t>
            </a:r>
            <a:r>
              <a:rPr lang="tr-TR" altLang="tr-TR" sz="2400" dirty="0"/>
              <a:t> geli­şim %63,3 </a:t>
            </a:r>
          </a:p>
          <a:p>
            <a:pPr lvl="1"/>
            <a:r>
              <a:rPr lang="tr-TR" altLang="tr-TR" sz="2400" dirty="0"/>
              <a:t>Üç dalgalı %33,3 ve </a:t>
            </a:r>
          </a:p>
          <a:p>
            <a:pPr lvl="1"/>
            <a:r>
              <a:rPr lang="tr-TR" altLang="tr-TR" sz="2400" dirty="0"/>
              <a:t>Tek dalgalı %3,3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EC534B81-89BC-E620-FF78-EDA180BA4E7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88F521C-0AF8-40AF-82B4-9D2C0FB6214F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73213825"/>
      </p:ext>
    </p:extLst>
  </p:cSld>
  <p:clrMapOvr>
    <a:masterClrMapping/>
  </p:clrMapOvr>
  <p:transition spd="slow">
    <p:push dir="r"/>
  </p:transition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3 Slayt Numarası Yer Tutucusu">
            <a:extLst>
              <a:ext uri="{FF2B5EF4-FFF2-40B4-BE49-F238E27FC236}">
                <a16:creationId xmlns:a16="http://schemas.microsoft.com/office/drawing/2014/main" xmlns="" id="{7B34F591-194D-6700-02B0-79352E6433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E697C8-32C7-46CA-9358-67ED44D70AFE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219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29379" name="4 Altbilgi Yer Tutucusu">
            <a:extLst>
              <a:ext uri="{FF2B5EF4-FFF2-40B4-BE49-F238E27FC236}">
                <a16:creationId xmlns:a16="http://schemas.microsoft.com/office/drawing/2014/main" xmlns="" id="{5744B2A8-DA60-CB9F-9BFA-C1B576C9D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594946" name="Rectangle 2">
            <a:extLst>
              <a:ext uri="{FF2B5EF4-FFF2-40B4-BE49-F238E27FC236}">
                <a16:creationId xmlns:a16="http://schemas.microsoft.com/office/drawing/2014/main" xmlns="" id="{9EF65AD0-0663-13EA-F55D-F183B653CC9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47663" y="274638"/>
            <a:ext cx="9863137" cy="705750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dirty="0">
                <a:solidFill>
                  <a:schemeClr val="tx1"/>
                </a:solidFill>
              </a:rPr>
              <a:t>Uygun tohumlama zamanı / inek</a:t>
            </a:r>
          </a:p>
        </p:txBody>
      </p:sp>
      <p:grpSp>
        <p:nvGrpSpPr>
          <p:cNvPr id="6" name="Grup 5">
            <a:extLst>
              <a:ext uri="{FF2B5EF4-FFF2-40B4-BE49-F238E27FC236}">
                <a16:creationId xmlns:a16="http://schemas.microsoft.com/office/drawing/2014/main" xmlns="" id="{EC4994EF-40C6-A194-64D9-E783428C245D}"/>
              </a:ext>
            </a:extLst>
          </p:cNvPr>
          <p:cNvGrpSpPr>
            <a:grpSpLocks/>
          </p:cNvGrpSpPr>
          <p:nvPr/>
        </p:nvGrpSpPr>
        <p:grpSpPr bwMode="auto">
          <a:xfrm>
            <a:off x="1159497" y="1319752"/>
            <a:ext cx="9341963" cy="4666268"/>
            <a:chOff x="176063" y="1196752"/>
            <a:chExt cx="9305925" cy="4105275"/>
          </a:xfrm>
        </p:grpSpPr>
        <p:pic>
          <p:nvPicPr>
            <p:cNvPr id="229382" name="Picture 2">
              <a:extLst>
                <a:ext uri="{FF2B5EF4-FFF2-40B4-BE49-F238E27FC236}">
                  <a16:creationId xmlns:a16="http://schemas.microsoft.com/office/drawing/2014/main" xmlns="" id="{85B2C3C5-2BBF-F0B4-28EF-18520624BA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63" y="1196752"/>
              <a:ext cx="9305925" cy="4105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9383" name="Picture 3" descr="D:\DAD\Desktop\bse-82.jpg">
              <a:extLst>
                <a:ext uri="{FF2B5EF4-FFF2-40B4-BE49-F238E27FC236}">
                  <a16:creationId xmlns:a16="http://schemas.microsoft.com/office/drawing/2014/main" xmlns="" id="{993DA3F0-970F-B365-7417-2CCA2DEA72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13" t="27304" b="28447"/>
            <a:stretch>
              <a:fillRect/>
            </a:stretch>
          </p:blipFill>
          <p:spPr bwMode="auto">
            <a:xfrm>
              <a:off x="7618565" y="1553700"/>
              <a:ext cx="1531859" cy="65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BF2CC416-D279-B41A-4A7C-37E5A5189FD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65914B3-F28B-43D3-82D4-D0CADBFBCD26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2622659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4 Slayt Numarası Yer Tutucusu">
            <a:extLst>
              <a:ext uri="{FF2B5EF4-FFF2-40B4-BE49-F238E27FC236}">
                <a16:creationId xmlns:a16="http://schemas.microsoft.com/office/drawing/2014/main" xmlns="" id="{1884EBFA-C867-E7E8-DF69-BDDC5B5980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CB9C49D-9E07-49ED-AC5C-BBC46EAE8CDA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0483" name="5 Altbilgi Yer Tutucusu">
            <a:extLst>
              <a:ext uri="{FF2B5EF4-FFF2-40B4-BE49-F238E27FC236}">
                <a16:creationId xmlns:a16="http://schemas.microsoft.com/office/drawing/2014/main" xmlns="" id="{DF02F3F8-8D95-4EC5-2E86-9C22B5C47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01090" name="Rectangle 2">
            <a:extLst>
              <a:ext uri="{FF2B5EF4-FFF2-40B4-BE49-F238E27FC236}">
                <a16:creationId xmlns:a16="http://schemas.microsoft.com/office/drawing/2014/main" xmlns="" id="{92F0DDC8-9BA4-C85D-B3F7-075406DDF82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9802751" cy="57009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Pubertas</a:t>
            </a:r>
            <a:r>
              <a:rPr lang="tr-TR" dirty="0">
                <a:solidFill>
                  <a:schemeClr val="tx1"/>
                </a:solidFill>
              </a:rPr>
              <a:t>	</a:t>
            </a:r>
          </a:p>
        </p:txBody>
      </p:sp>
      <p:pic>
        <p:nvPicPr>
          <p:cNvPr id="20485" name="Picture 10">
            <a:extLst>
              <a:ext uri="{FF2B5EF4-FFF2-40B4-BE49-F238E27FC236}">
                <a16:creationId xmlns:a16="http://schemas.microsoft.com/office/drawing/2014/main" xmlns="" id="{CD733B86-A5C5-51F8-0286-DF78B0151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05" y="1155201"/>
            <a:ext cx="8134350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2245FD95-3B65-9D43-8C1E-F6D6390DB60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83F49A0-CE4E-4F4A-A634-D741DEC0FE84}" type="datetime4">
              <a:rPr lang="tr-TR" smtClean="0"/>
              <a:t>4 Mart 2024</a:t>
            </a:fld>
            <a:endParaRPr lang="tr-TR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xmlns="" id="{B5273335-B687-C7DE-30F8-06C01B2E2FB4}"/>
              </a:ext>
            </a:extLst>
          </p:cNvPr>
          <p:cNvSpPr txBox="1"/>
          <p:nvPr/>
        </p:nvSpPr>
        <p:spPr>
          <a:xfrm>
            <a:off x="8717280" y="3091544"/>
            <a:ext cx="3213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Tahoma" panose="020B0604030504040204" pitchFamily="34" charset="0"/>
              <a:buChar char="●"/>
            </a:pPr>
            <a:r>
              <a:rPr 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Çok eski veri</a:t>
            </a:r>
          </a:p>
          <a:p>
            <a:pPr marL="285750" indent="-285750">
              <a:buClr>
                <a:srgbClr val="FF0000"/>
              </a:buClr>
              <a:buFont typeface="Tahoma" panose="020B0604030504040204" pitchFamily="34" charset="0"/>
              <a:buChar char="●"/>
            </a:pPr>
            <a:r>
              <a:rPr 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Dikkate almayın</a:t>
            </a:r>
          </a:p>
          <a:p>
            <a:pPr marL="285750" indent="-285750">
              <a:buClr>
                <a:srgbClr val="FF0000"/>
              </a:buClr>
              <a:buFont typeface="Tahoma" panose="020B0604030504040204" pitchFamily="34" charset="0"/>
              <a:buChar char="●"/>
            </a:pPr>
            <a:r>
              <a:rPr 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Ancak internette var</a:t>
            </a:r>
          </a:p>
        </p:txBody>
      </p:sp>
    </p:spTree>
    <p:extLst>
      <p:ext uri="{BB962C8B-B14F-4D97-AF65-F5344CB8AC3E}">
        <p14:creationId xmlns:p14="http://schemas.microsoft.com/office/powerpoint/2010/main" val="2885425414"/>
      </p:ext>
    </p:extLst>
  </p:cSld>
  <p:clrMapOvr>
    <a:masterClrMapping/>
  </p:clrMapOvr>
  <p:transition spd="slow">
    <p:push dir="r"/>
  </p:transition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3 Slayt Numarası Yer Tutucusu">
            <a:extLst>
              <a:ext uri="{FF2B5EF4-FFF2-40B4-BE49-F238E27FC236}">
                <a16:creationId xmlns:a16="http://schemas.microsoft.com/office/drawing/2014/main" xmlns="" id="{884B7A84-CDDD-2E5E-AA85-14D5CD51E7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F76318E-F5C0-4D10-AA5B-8C3430CC6718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220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30403" name="4 Altbilgi Yer Tutucusu">
            <a:extLst>
              <a:ext uri="{FF2B5EF4-FFF2-40B4-BE49-F238E27FC236}">
                <a16:creationId xmlns:a16="http://schemas.microsoft.com/office/drawing/2014/main" xmlns="" id="{C5A1A96A-6E53-99C1-85A8-DDDA0E605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594946" name="Rectangle 2">
            <a:extLst>
              <a:ext uri="{FF2B5EF4-FFF2-40B4-BE49-F238E27FC236}">
                <a16:creationId xmlns:a16="http://schemas.microsoft.com/office/drawing/2014/main" xmlns="" id="{3113B55A-1ABB-D804-E37C-04D71C0F373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47663" y="274638"/>
            <a:ext cx="9863137" cy="677469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dirty="0">
                <a:solidFill>
                  <a:schemeClr val="tx1"/>
                </a:solidFill>
              </a:rPr>
              <a:t>Uygun tohumlama zamanı / inek</a:t>
            </a:r>
          </a:p>
        </p:txBody>
      </p: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xmlns="" id="{2915C986-7DC2-1DCE-1650-57482D7AD9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163182"/>
              </p:ext>
            </p:extLst>
          </p:nvPr>
        </p:nvGraphicFramePr>
        <p:xfrm>
          <a:off x="347663" y="1484313"/>
          <a:ext cx="11162465" cy="46402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738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886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4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Tohumlama zamanı</a:t>
                      </a: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Geb</a:t>
                      </a:r>
                      <a:r>
                        <a:rPr lang="tr-TR" sz="2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Oranı %</a:t>
                      </a:r>
                    </a:p>
                  </a:txBody>
                  <a:tcPr marL="68577" marR="68577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4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Östrüs</a:t>
                      </a:r>
                      <a:r>
                        <a:rPr lang="tr-TR" sz="2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başlangıcı</a:t>
                      </a: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44,0</a:t>
                      </a:r>
                    </a:p>
                  </a:txBody>
                  <a:tcPr marL="68577" marR="68577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4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Östrüs</a:t>
                      </a:r>
                      <a:r>
                        <a:rPr lang="tr-TR" sz="2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ortası</a:t>
                      </a: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82,5</a:t>
                      </a:r>
                    </a:p>
                  </a:txBody>
                  <a:tcPr marL="68577" marR="68577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4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Östrüs sonu	</a:t>
                      </a: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75,0	</a:t>
                      </a:r>
                    </a:p>
                  </a:txBody>
                  <a:tcPr marL="68577" marR="68577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4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Östrüs bitiminden 6 saat sonra</a:t>
                      </a: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62,5</a:t>
                      </a:r>
                    </a:p>
                  </a:txBody>
                  <a:tcPr marL="68577" marR="68577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4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Östrüs bitiminden 12 saat sonra</a:t>
                      </a: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32,0</a:t>
                      </a:r>
                    </a:p>
                  </a:txBody>
                  <a:tcPr marL="68577" marR="68577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4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Östrüs bitiminden 18 saat sonra</a:t>
                      </a: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28,0</a:t>
                      </a:r>
                    </a:p>
                  </a:txBody>
                  <a:tcPr marL="68577" marR="68577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4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Östrüs bitiminden 24 saat sonra</a:t>
                      </a: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12,0</a:t>
                      </a:r>
                    </a:p>
                  </a:txBody>
                  <a:tcPr marL="68577" marR="68577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4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Östrüs bitiminden 36 saat sonra</a:t>
                      </a: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8,0</a:t>
                      </a:r>
                    </a:p>
                  </a:txBody>
                  <a:tcPr marL="68577" marR="68577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64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Östrüs bitiminden 48 saat sonra</a:t>
                      </a: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</a:t>
                      </a:r>
                    </a:p>
                  </a:txBody>
                  <a:tcPr marL="68577" marR="68577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291285F0-ED02-1953-406D-44EA8F6FB15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45EFF49-45FC-4112-ADD5-E87021674847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93558278"/>
      </p:ext>
    </p:extLst>
  </p:cSld>
  <p:clrMapOvr>
    <a:masterClrMapping/>
  </p:clrMapOvr>
  <p:transition spd="slow">
    <p:push dir="r"/>
  </p:transition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3 Slayt Numarası Yer Tutucusu">
            <a:extLst>
              <a:ext uri="{FF2B5EF4-FFF2-40B4-BE49-F238E27FC236}">
                <a16:creationId xmlns:a16="http://schemas.microsoft.com/office/drawing/2014/main" xmlns="" id="{A988F8D5-45B8-A1DA-60C1-332AA15A03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C5FC4E4-9B9A-443F-A90E-7964FA1A000C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221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31427" name="4 Altbilgi Yer Tutucusu">
            <a:extLst>
              <a:ext uri="{FF2B5EF4-FFF2-40B4-BE49-F238E27FC236}">
                <a16:creationId xmlns:a16="http://schemas.microsoft.com/office/drawing/2014/main" xmlns="" id="{56E92453-2ABD-973F-7177-2674868A1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594946" name="Rectangle 2">
            <a:extLst>
              <a:ext uri="{FF2B5EF4-FFF2-40B4-BE49-F238E27FC236}">
                <a16:creationId xmlns:a16="http://schemas.microsoft.com/office/drawing/2014/main" xmlns="" id="{411CAB2D-D246-D260-0260-2ABD9CDE02F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47663" y="274638"/>
            <a:ext cx="9863137" cy="738331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dirty="0" err="1">
                <a:solidFill>
                  <a:schemeClr val="tx1"/>
                </a:solidFill>
              </a:rPr>
              <a:t>Embriyonal</a:t>
            </a:r>
            <a:r>
              <a:rPr lang="tr-TR" sz="3600" dirty="0">
                <a:solidFill>
                  <a:schemeClr val="tx1"/>
                </a:solidFill>
              </a:rPr>
              <a:t>/fötal gelişim çizgisi</a:t>
            </a:r>
          </a:p>
        </p:txBody>
      </p:sp>
      <p:pic>
        <p:nvPicPr>
          <p:cNvPr id="231429" name="Picture 2">
            <a:extLst>
              <a:ext uri="{FF2B5EF4-FFF2-40B4-BE49-F238E27FC236}">
                <a16:creationId xmlns:a16="http://schemas.microsoft.com/office/drawing/2014/main" xmlns="" id="{68C46A46-C4DB-1A06-30E7-61C62A661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1412875"/>
            <a:ext cx="6829425" cy="468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0F5D2648-CF3E-E194-C80E-CF1D7754A64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88DCBF5-8759-4211-9CED-44CEE826BA6C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63213726"/>
      </p:ext>
    </p:extLst>
  </p:cSld>
  <p:clrMapOvr>
    <a:masterClrMapping/>
  </p:clrMapOvr>
  <p:transition spd="slow">
    <p:push dir="r"/>
  </p:transition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3 Slayt Numarası Yer Tutucusu">
            <a:extLst>
              <a:ext uri="{FF2B5EF4-FFF2-40B4-BE49-F238E27FC236}">
                <a16:creationId xmlns:a16="http://schemas.microsoft.com/office/drawing/2014/main" xmlns="" id="{4AE778D7-55E4-1381-FDAE-8C4914B70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5876830-CC0A-42C2-A28F-CB259EC48996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222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32451" name="4 Altbilgi Yer Tutucusu">
            <a:extLst>
              <a:ext uri="{FF2B5EF4-FFF2-40B4-BE49-F238E27FC236}">
                <a16:creationId xmlns:a16="http://schemas.microsoft.com/office/drawing/2014/main" xmlns="" id="{7901A0DB-CA34-7EB1-2AA5-538D0AA93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593922" name="Rectangle 2">
            <a:extLst>
              <a:ext uri="{FF2B5EF4-FFF2-40B4-BE49-F238E27FC236}">
                <a16:creationId xmlns:a16="http://schemas.microsoft.com/office/drawing/2014/main" xmlns="" id="{74A4DFC3-A7A8-C5B2-3A20-F09974CEB25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47663" y="274638"/>
            <a:ext cx="9863137" cy="649189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dirty="0" err="1">
                <a:solidFill>
                  <a:schemeClr val="tx1"/>
                </a:solidFill>
              </a:rPr>
              <a:t>Embriyonal</a:t>
            </a:r>
            <a:r>
              <a:rPr lang="tr-TR" sz="3600" dirty="0">
                <a:solidFill>
                  <a:schemeClr val="tx1"/>
                </a:solidFill>
              </a:rPr>
              <a:t>/fötal gelişim çizgisi</a:t>
            </a:r>
          </a:p>
        </p:txBody>
      </p:sp>
      <p:graphicFrame>
        <p:nvGraphicFramePr>
          <p:cNvPr id="594009" name="Group 89">
            <a:extLst>
              <a:ext uri="{FF2B5EF4-FFF2-40B4-BE49-F238E27FC236}">
                <a16:creationId xmlns:a16="http://schemas.microsoft.com/office/drawing/2014/main" xmlns="" id="{E921B7B0-8F40-D1E0-FC0E-BB69128779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0881961"/>
              </p:ext>
            </p:extLst>
          </p:nvPr>
        </p:nvGraphicFramePr>
        <p:xfrm>
          <a:off x="347663" y="1172614"/>
          <a:ext cx="11058771" cy="5112122"/>
        </p:xfrm>
        <a:graphic>
          <a:graphicData uri="http://schemas.openxmlformats.org/drawingml/2006/table">
            <a:tbl>
              <a:tblPr/>
              <a:tblGrid>
                <a:gridCol w="46867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865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561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2924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084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Gelişim Çizgisi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Kısrak (gün)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İnek (gün)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Koyun (gün)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53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Morula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4-5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4-7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3-4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53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Blastocyst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6-8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7-12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4-10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53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Germ katlarının farklılaşması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13-14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10-14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53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Corionik kesenin uzaması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56-60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16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13-14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53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İlk (primitif) damar oluşumu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53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Neural tüpün açılması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-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15-21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53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Somit (kassel) farklılaşma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53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Coırioamniotik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katların kaynaşması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-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45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Corionun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gebe olmayan </a:t>
                      </a:r>
                      <a:r>
                        <a:rPr kumimoji="0" lang="tr-TR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cornuya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</a:t>
                      </a:r>
                      <a:r>
                        <a:rPr kumimoji="0" lang="tr-TR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geçm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-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14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353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Kalp atımının gözlenmesi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21-22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353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Neural tüpün kapanması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-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22-23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21-28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353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Allantoisin belirmesi (çapa şeklinde)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-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23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21-28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353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Ön ekstremitelerin görülmesi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28-35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353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Arka ekstremitelerin görülmesi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27-28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28-35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DA89F52B-D076-715A-3CA0-C6CA230AD78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81D51D9-7CA1-4F49-9C76-364567C02FDB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03935291"/>
      </p:ext>
    </p:extLst>
  </p:cSld>
  <p:clrMapOvr>
    <a:masterClrMapping/>
  </p:clrMapOvr>
  <p:transition spd="slow">
    <p:push dir="r"/>
  </p:transition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3 Slayt Numarası Yer Tutucusu">
            <a:extLst>
              <a:ext uri="{FF2B5EF4-FFF2-40B4-BE49-F238E27FC236}">
                <a16:creationId xmlns:a16="http://schemas.microsoft.com/office/drawing/2014/main" xmlns="" id="{D99540AE-FD20-5863-A60E-7C2D55B3E9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FE66A9B-0445-49E9-BB49-3BAA52EC088A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223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33475" name="4 Altbilgi Yer Tutucusu">
            <a:extLst>
              <a:ext uri="{FF2B5EF4-FFF2-40B4-BE49-F238E27FC236}">
                <a16:creationId xmlns:a16="http://schemas.microsoft.com/office/drawing/2014/main" xmlns="" id="{F762CDB8-2BD2-673F-F322-9C0FAC360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594946" name="Rectangle 2">
            <a:extLst>
              <a:ext uri="{FF2B5EF4-FFF2-40B4-BE49-F238E27FC236}">
                <a16:creationId xmlns:a16="http://schemas.microsoft.com/office/drawing/2014/main" xmlns="" id="{64E15498-4094-F8DF-B124-13CEACF735F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47663" y="274638"/>
            <a:ext cx="9863137" cy="665888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dirty="0" err="1">
                <a:solidFill>
                  <a:schemeClr val="tx1"/>
                </a:solidFill>
              </a:rPr>
              <a:t>Embriyonal</a:t>
            </a:r>
            <a:r>
              <a:rPr lang="tr-TR" sz="3600" dirty="0">
                <a:solidFill>
                  <a:schemeClr val="tx1"/>
                </a:solidFill>
              </a:rPr>
              <a:t>/fötal gelişim çizgisi</a:t>
            </a:r>
          </a:p>
        </p:txBody>
      </p:sp>
      <p:graphicFrame>
        <p:nvGraphicFramePr>
          <p:cNvPr id="595188" name="Group 244">
            <a:extLst>
              <a:ext uri="{FF2B5EF4-FFF2-40B4-BE49-F238E27FC236}">
                <a16:creationId xmlns:a16="http://schemas.microsoft.com/office/drawing/2014/main" xmlns="" id="{9CB89F61-C8FD-3D73-007D-3E5EBEDA5B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0129603"/>
              </p:ext>
            </p:extLst>
          </p:nvPr>
        </p:nvGraphicFramePr>
        <p:xfrm>
          <a:off x="430213" y="1196976"/>
          <a:ext cx="11326358" cy="4903324"/>
        </p:xfrm>
        <a:graphic>
          <a:graphicData uri="http://schemas.openxmlformats.org/drawingml/2006/table">
            <a:tbl>
              <a:tblPr/>
              <a:tblGrid>
                <a:gridCol w="48001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394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035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831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084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Gelişim Çizgisi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Kısrak (gün)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İnek (gün)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Koyun (gün)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5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Tırnakların (parmak) farklılaşması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50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30-45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35-42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5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Burun deliği ve gözlerin farklılaşması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40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30-45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42-49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14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Corion üzerinde cotyledonların ilk gör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-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30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-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5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Allantoisin gebe cornuda geçmesi (ex.)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-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32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21-28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5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İlk tutunma (implantasyon)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36-38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19-21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12-16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5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Allantoisin exosolemin yerini alması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-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36-37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-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5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Göz kapağının kapanması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60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60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49-56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5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Kıl folliküllerinin görülmesi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38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90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42-49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5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Boynuz boşluğunun (çukurluğu) belir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-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100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77-84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35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Dişlerin patlaması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-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110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98-105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35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Göz ve ağız çevresinin kıllanması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160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150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98-105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35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Vücudun kıllarla kaplanması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220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230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119-126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35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Doğum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340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280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147-155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A7A7C476-366D-37CB-1306-CE9EEA9E9DC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7507AB3-109F-45EA-812B-60227C6D2B9F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13404981"/>
      </p:ext>
    </p:extLst>
  </p:cSld>
  <p:clrMapOvr>
    <a:masterClrMapping/>
  </p:clrMapOvr>
  <p:transition spd="slow">
    <p:push dir="r"/>
  </p:transition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3 Slayt Numarası Yer Tutucusu">
            <a:extLst>
              <a:ext uri="{FF2B5EF4-FFF2-40B4-BE49-F238E27FC236}">
                <a16:creationId xmlns:a16="http://schemas.microsoft.com/office/drawing/2014/main" xmlns="" id="{93B8FA5C-A2BB-3F26-FAF7-1D3F659422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C6D7185-14B2-4CA0-8A44-CCAD903B934D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224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34499" name="4 Altbilgi Yer Tutucusu">
            <a:extLst>
              <a:ext uri="{FF2B5EF4-FFF2-40B4-BE49-F238E27FC236}">
                <a16:creationId xmlns:a16="http://schemas.microsoft.com/office/drawing/2014/main" xmlns="" id="{DC9A070C-F17F-2741-0481-CE0445E5B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594946" name="Rectangle 2">
            <a:extLst>
              <a:ext uri="{FF2B5EF4-FFF2-40B4-BE49-F238E27FC236}">
                <a16:creationId xmlns:a16="http://schemas.microsoft.com/office/drawing/2014/main" xmlns="" id="{2527573A-ABAC-5E63-769A-CF3C2852543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47663" y="274638"/>
            <a:ext cx="9863137" cy="692293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dirty="0">
                <a:solidFill>
                  <a:schemeClr val="tx1"/>
                </a:solidFill>
              </a:rPr>
              <a:t>İneklerde </a:t>
            </a:r>
            <a:r>
              <a:rPr lang="tr-TR" sz="3600" dirty="0" err="1">
                <a:solidFill>
                  <a:schemeClr val="tx1"/>
                </a:solidFill>
              </a:rPr>
              <a:t>Anöstrüs’ün</a:t>
            </a:r>
            <a:r>
              <a:rPr lang="tr-TR" sz="3600" dirty="0">
                <a:solidFill>
                  <a:schemeClr val="tx1"/>
                </a:solidFill>
              </a:rPr>
              <a:t> tipleri</a:t>
            </a:r>
          </a:p>
        </p:txBody>
      </p:sp>
      <p:pic>
        <p:nvPicPr>
          <p:cNvPr id="234501" name="Resim 3">
            <a:extLst>
              <a:ext uri="{FF2B5EF4-FFF2-40B4-BE49-F238E27FC236}">
                <a16:creationId xmlns:a16="http://schemas.microsoft.com/office/drawing/2014/main" xmlns="" id="{3C8972DD-E262-57AF-4B02-1300C99ED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0" y="1160599"/>
            <a:ext cx="7864475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EA76301D-DEC6-547B-0752-FF6CF959859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6115B9F-4768-486B-892F-EBE147CC2CBB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4951642"/>
      </p:ext>
    </p:extLst>
  </p:cSld>
  <p:clrMapOvr>
    <a:masterClrMapping/>
  </p:clrMapOvr>
  <p:transition spd="slow">
    <p:push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4 Slayt Numarası Yer Tutucusu">
            <a:extLst>
              <a:ext uri="{FF2B5EF4-FFF2-40B4-BE49-F238E27FC236}">
                <a16:creationId xmlns:a16="http://schemas.microsoft.com/office/drawing/2014/main" xmlns="" id="{1F61C715-788B-BAD3-1481-38F567466F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EE04184-6B68-49D4-9A16-10604BB5401E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1507" name="5 Altbilgi Yer Tutucusu">
            <a:extLst>
              <a:ext uri="{FF2B5EF4-FFF2-40B4-BE49-F238E27FC236}">
                <a16:creationId xmlns:a16="http://schemas.microsoft.com/office/drawing/2014/main" xmlns="" id="{03031A5B-0CA4-88E3-BF05-C8C21055A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01090" name="Rectangle 2">
            <a:extLst>
              <a:ext uri="{FF2B5EF4-FFF2-40B4-BE49-F238E27FC236}">
                <a16:creationId xmlns:a16="http://schemas.microsoft.com/office/drawing/2014/main" xmlns="" id="{68C3FA67-1858-7061-98AB-0A692F0EF4F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9802751" cy="63499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Pubertas	</a:t>
            </a:r>
          </a:p>
        </p:txBody>
      </p:sp>
      <p:sp>
        <p:nvSpPr>
          <p:cNvPr id="601091" name="Rectangle 3">
            <a:extLst>
              <a:ext uri="{FF2B5EF4-FFF2-40B4-BE49-F238E27FC236}">
                <a16:creationId xmlns:a16="http://schemas.microsoft.com/office/drawing/2014/main" xmlns="" id="{89E610A6-E9FE-0D40-98B0-50EE1C82CB1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9962" y="1484313"/>
            <a:ext cx="11321444" cy="4464050"/>
          </a:xfrm>
        </p:spPr>
        <p:txBody>
          <a:bodyPr anchor="t"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tr-TR" b="1" dirty="0" err="1">
                <a:effectLst/>
              </a:rPr>
              <a:t>Pubertas</a:t>
            </a:r>
            <a:endParaRPr lang="tr-TR" dirty="0">
              <a:effectLst/>
            </a:endParaRPr>
          </a:p>
          <a:p>
            <a:pPr eaLnBrk="1" hangingPunct="1">
              <a:defRPr/>
            </a:pPr>
            <a:r>
              <a:rPr lang="tr-TR" sz="2800" dirty="0" err="1">
                <a:effectLst/>
              </a:rPr>
              <a:t>Pubertas</a:t>
            </a:r>
            <a:r>
              <a:rPr lang="tr-TR" sz="2800" dirty="0">
                <a:effectLst/>
              </a:rPr>
              <a:t>, domuzlar hariç diğer evcil hayvanlarda yaştan ziyade çoğunlukla </a:t>
            </a:r>
            <a:r>
              <a:rPr lang="tr-TR" sz="2800" b="1" dirty="0">
                <a:effectLst/>
              </a:rPr>
              <a:t>ağırlık ile ilişkilidir</a:t>
            </a:r>
            <a:r>
              <a:rPr lang="tr-TR" sz="2800" dirty="0">
                <a:effectLst/>
              </a:rPr>
              <a:t>.</a:t>
            </a:r>
            <a:r>
              <a:rPr lang="tr-TR" sz="2800" dirty="0"/>
              <a:t> </a:t>
            </a:r>
          </a:p>
          <a:p>
            <a:pPr eaLnBrk="1" hangingPunct="1">
              <a:defRPr/>
            </a:pPr>
            <a:r>
              <a:rPr lang="tr-TR" sz="2800" dirty="0"/>
              <a:t>Sütçü ırka mensup düveler genellikle vücut ağırlıkları, </a:t>
            </a:r>
            <a:r>
              <a:rPr lang="tr-TR" sz="2800" b="1" dirty="0"/>
              <a:t>olgun ağırlıklarının %30-40'ına</a:t>
            </a:r>
            <a:r>
              <a:rPr lang="tr-TR" sz="2800" dirty="0"/>
              <a:t>, </a:t>
            </a:r>
          </a:p>
          <a:p>
            <a:pPr eaLnBrk="1" hangingPunct="1">
              <a:defRPr/>
            </a:pPr>
            <a:r>
              <a:rPr lang="tr-TR" sz="2800" dirty="0"/>
              <a:t>Etçi ırka mensup düveler </a:t>
            </a:r>
            <a:r>
              <a:rPr lang="tr-TR" sz="2800" b="1" dirty="0"/>
              <a:t>%45-55'ine</a:t>
            </a:r>
            <a:r>
              <a:rPr lang="tr-TR" sz="2800" dirty="0"/>
              <a:t>, </a:t>
            </a:r>
          </a:p>
          <a:p>
            <a:pPr eaLnBrk="1" hangingPunct="1">
              <a:defRPr/>
            </a:pPr>
            <a:r>
              <a:rPr lang="tr-TR" sz="2800" dirty="0"/>
              <a:t>Koyunlar </a:t>
            </a:r>
            <a:r>
              <a:rPr lang="tr-TR" sz="2400" b="1" dirty="0"/>
              <a:t>%40-60 </a:t>
            </a:r>
            <a:r>
              <a:rPr lang="tr-TR" sz="2800" dirty="0"/>
              <a:t>ulaştığında </a:t>
            </a:r>
            <a:r>
              <a:rPr lang="tr-TR" sz="2800" dirty="0" err="1"/>
              <a:t>pubertasa</a:t>
            </a:r>
            <a:r>
              <a:rPr lang="tr-TR" sz="2800" dirty="0"/>
              <a:t> erişirler. </a:t>
            </a:r>
          </a:p>
          <a:p>
            <a:pPr lvl="1" eaLnBrk="1" hangingPunct="1">
              <a:defRPr/>
            </a:pPr>
            <a:r>
              <a:rPr lang="tr-TR" sz="2400" i="1" dirty="0"/>
              <a:t>Küçük ırklar büyük ırklara nazaran daha erken </a:t>
            </a:r>
            <a:r>
              <a:rPr lang="tr-TR" sz="2400" i="1" dirty="0" err="1"/>
              <a:t>pubertas’a</a:t>
            </a:r>
            <a:r>
              <a:rPr lang="tr-TR" sz="2400" i="1" dirty="0"/>
              <a:t> ulaşırlar. </a:t>
            </a:r>
          </a:p>
          <a:p>
            <a:pPr eaLnBrk="1" hangingPunct="1">
              <a:defRPr/>
            </a:pPr>
            <a:endParaRPr lang="tr-TR" sz="2800" dirty="0"/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03972311-65CA-5D11-FEA1-E2CFA533989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C7F9091-8D98-4D37-8680-0A8C1E423947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69652247"/>
      </p:ext>
    </p:extLst>
  </p:cSld>
  <p:clrMapOvr>
    <a:masterClrMapping/>
  </p:clrMapOvr>
  <p:transition spd="slow">
    <p:push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4 Slayt Numarası Yer Tutucusu">
            <a:extLst>
              <a:ext uri="{FF2B5EF4-FFF2-40B4-BE49-F238E27FC236}">
                <a16:creationId xmlns:a16="http://schemas.microsoft.com/office/drawing/2014/main" xmlns="" id="{EDC5A98B-981D-6EB9-7AB8-8090BA0A39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218515D-0E3C-4D2D-8D20-64FB08C9F7AD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2531" name="5 Altbilgi Yer Tutucusu">
            <a:extLst>
              <a:ext uri="{FF2B5EF4-FFF2-40B4-BE49-F238E27FC236}">
                <a16:creationId xmlns:a16="http://schemas.microsoft.com/office/drawing/2014/main" xmlns="" id="{452DB7B1-0E0D-88FE-F6FC-247382C18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02114" name="Rectangle 2">
            <a:extLst>
              <a:ext uri="{FF2B5EF4-FFF2-40B4-BE49-F238E27FC236}">
                <a16:creationId xmlns:a16="http://schemas.microsoft.com/office/drawing/2014/main" xmlns="" id="{EB2F0BC6-360B-8F25-8CCD-8B9EEB3169C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30926" y="274639"/>
            <a:ext cx="9879874" cy="6658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Pubertas</a:t>
            </a:r>
            <a:r>
              <a:rPr lang="tr-TR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602115" name="Rectangle 3">
            <a:extLst>
              <a:ext uri="{FF2B5EF4-FFF2-40B4-BE49-F238E27FC236}">
                <a16:creationId xmlns:a16="http://schemas.microsoft.com/office/drawing/2014/main" xmlns="" id="{4B3E0FE6-BEC1-2C8D-F168-BBA15AF18C2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08048" y="1259434"/>
            <a:ext cx="11331105" cy="44640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tr-TR" sz="2800" b="1" dirty="0">
                <a:effectLst/>
              </a:rPr>
              <a:t>Gebe kalma dönemi/zamanı</a:t>
            </a:r>
            <a:endParaRPr lang="tr-TR" sz="2800" dirty="0">
              <a:effectLst/>
            </a:endParaRPr>
          </a:p>
          <a:p>
            <a:pPr eaLnBrk="1" hangingPunct="1">
              <a:defRPr/>
            </a:pPr>
            <a:r>
              <a:rPr lang="tr-TR" sz="2800" dirty="0" err="1"/>
              <a:t>Pubertas</a:t>
            </a:r>
            <a:r>
              <a:rPr lang="tr-TR" sz="2800" dirty="0"/>
              <a:t> </a:t>
            </a:r>
            <a:r>
              <a:rPr lang="tr-TR" sz="2800" b="1" dirty="0">
                <a:solidFill>
                  <a:srgbClr val="FF0000"/>
                </a:solidFill>
              </a:rPr>
              <a:t>X</a:t>
            </a:r>
            <a:r>
              <a:rPr lang="tr-TR" sz="2800" dirty="0">
                <a:solidFill>
                  <a:srgbClr val="FF0000"/>
                </a:solidFill>
              </a:rPr>
              <a:t> </a:t>
            </a:r>
            <a:r>
              <a:rPr lang="tr-TR" sz="2800" dirty="0"/>
              <a:t>Gebe kalma dönemi </a:t>
            </a:r>
            <a:r>
              <a:rPr lang="tr-TR" sz="2800" dirty="0">
                <a:solidFill>
                  <a:srgbClr val="FF0000"/>
                </a:solidFill>
              </a:rPr>
              <a:t>???????</a:t>
            </a:r>
          </a:p>
          <a:p>
            <a:pPr eaLnBrk="1" hangingPunct="1">
              <a:defRPr/>
            </a:pPr>
            <a:r>
              <a:rPr lang="tr-TR" sz="2800" dirty="0"/>
              <a:t>Gebe kalma yaşı olgun ağırlığın yaklaşık %75’i</a:t>
            </a:r>
          </a:p>
          <a:p>
            <a:pPr lvl="1" eaLnBrk="1" hangingPunct="1">
              <a:defRPr/>
            </a:pPr>
            <a:r>
              <a:rPr lang="tr-TR" sz="2400" dirty="0" err="1"/>
              <a:t>Holstein</a:t>
            </a:r>
            <a:r>
              <a:rPr lang="tr-TR" sz="2400" dirty="0"/>
              <a:t> ve İsviçre Esmeri düvelerin 340 kg,</a:t>
            </a:r>
          </a:p>
          <a:p>
            <a:pPr lvl="1" eaLnBrk="1" hangingPunct="1">
              <a:defRPr/>
            </a:pPr>
            <a:r>
              <a:rPr lang="tr-TR" sz="2400" dirty="0" err="1"/>
              <a:t>Ayrshire'lerin</a:t>
            </a:r>
            <a:r>
              <a:rPr lang="tr-TR" sz="2400" dirty="0"/>
              <a:t> 295 kg, </a:t>
            </a:r>
          </a:p>
          <a:p>
            <a:pPr lvl="1" eaLnBrk="1" hangingPunct="1">
              <a:defRPr/>
            </a:pPr>
            <a:r>
              <a:rPr lang="tr-TR" sz="2400" dirty="0" err="1"/>
              <a:t>Guernsey'lerin</a:t>
            </a:r>
            <a:r>
              <a:rPr lang="tr-TR" sz="2400" dirty="0"/>
              <a:t> 250 kg ve </a:t>
            </a:r>
          </a:p>
          <a:p>
            <a:pPr lvl="1" eaLnBrk="1" hangingPunct="1">
              <a:defRPr/>
            </a:pPr>
            <a:r>
              <a:rPr lang="tr-TR" sz="2400" dirty="0" err="1"/>
              <a:t>Jersey'lerin</a:t>
            </a:r>
            <a:r>
              <a:rPr lang="tr-TR" sz="2400" dirty="0"/>
              <a:t> yaklaşık 225 kg vücut ağırlığına ulaşana dek tohumlanmaması/çiftleştirilmemesi tavsiye edilir. 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9E2EF71E-8E2C-7D7D-79A3-71C1A75F1E8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EE2F671-8017-4955-8DC3-7CDFEAE46B6C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58945541"/>
      </p:ext>
    </p:extLst>
  </p:cSld>
  <p:clrMapOvr>
    <a:masterClrMapping/>
  </p:clrMapOvr>
  <p:transition spd="slow">
    <p:push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4 Slayt Numarası Yer Tutucusu">
            <a:extLst>
              <a:ext uri="{FF2B5EF4-FFF2-40B4-BE49-F238E27FC236}">
                <a16:creationId xmlns:a16="http://schemas.microsoft.com/office/drawing/2014/main" xmlns="" id="{3B53D8CF-F0A1-0277-D88E-27B5B946B3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8A35ED9-A55A-4FDF-A4E6-84B93F7BAA5D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3555" name="5 Altbilgi Yer Tutucusu">
            <a:extLst>
              <a:ext uri="{FF2B5EF4-FFF2-40B4-BE49-F238E27FC236}">
                <a16:creationId xmlns:a16="http://schemas.microsoft.com/office/drawing/2014/main" xmlns="" id="{F06E0972-9C33-90AD-0BF0-3B0485F30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02114" name="Rectangle 2">
            <a:extLst>
              <a:ext uri="{FF2B5EF4-FFF2-40B4-BE49-F238E27FC236}">
                <a16:creationId xmlns:a16="http://schemas.microsoft.com/office/drawing/2014/main" xmlns="" id="{66B85675-3451-C781-3351-5AACAD67FBF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9802751" cy="58751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Pubertas</a:t>
            </a:r>
            <a:r>
              <a:rPr lang="tr-TR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602115" name="Rectangle 3">
            <a:extLst>
              <a:ext uri="{FF2B5EF4-FFF2-40B4-BE49-F238E27FC236}">
                <a16:creationId xmlns:a16="http://schemas.microsoft.com/office/drawing/2014/main" xmlns="" id="{5205AF27-467C-E3CA-1BE1-155AA677738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9962" y="1127261"/>
            <a:ext cx="9802751" cy="865187"/>
          </a:xfrm>
        </p:spPr>
        <p:txBody>
          <a:bodyPr anchor="t"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tr-TR" sz="2400" dirty="0"/>
              <a:t>Ülkemizde bulunan bazı ırk düvelerin tohumlama yaşı ve ağırlığı</a:t>
            </a:r>
          </a:p>
        </p:txBody>
      </p: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xmlns="" id="{27FA5DBD-89EA-EDAA-BBB0-EB6CAA9009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420659"/>
              </p:ext>
            </p:extLst>
          </p:nvPr>
        </p:nvGraphicFramePr>
        <p:xfrm>
          <a:off x="531039" y="1900101"/>
          <a:ext cx="8147050" cy="37798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522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791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156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041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IRK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59" marR="22859" marT="22860" marB="228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YAŞ (ay)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59" marR="22859" marT="22860" marB="2286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CANLI AĞIRLIK (kg)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59" marR="22859" marT="22860" marB="2286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79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dirty="0">
                          <a:effectLst/>
                        </a:rPr>
                        <a:t>Karacabey Esmeri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59" marR="22859" marT="22860" marB="228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18-20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59" marR="22859" marT="22860" marB="228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350-370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59" marR="22859" marT="22860" marB="2286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79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dirty="0">
                          <a:effectLst/>
                        </a:rPr>
                        <a:t>Esmer (</a:t>
                      </a:r>
                      <a:r>
                        <a:rPr lang="tr-TR" sz="2000" dirty="0" err="1">
                          <a:effectLst/>
                        </a:rPr>
                        <a:t>Montafon</a:t>
                      </a:r>
                      <a:r>
                        <a:rPr lang="tr-TR" sz="2000" dirty="0">
                          <a:effectLst/>
                        </a:rPr>
                        <a:t>)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59" marR="22859" marT="22860" marB="228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18-20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59" marR="22859" marT="22860" marB="228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350-370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59" marR="22859" marT="22860" marB="2286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79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dirty="0">
                          <a:effectLst/>
                        </a:rPr>
                        <a:t>Esmer Melezi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59" marR="22859" marT="22860" marB="228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20-22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59" marR="22859" marT="22860" marB="228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325-350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59" marR="22859" marT="22860" marB="2286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79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>
                          <a:effectLst/>
                        </a:rPr>
                        <a:t>Holstein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59" marR="22859" marT="22860" marB="228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16-18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59" marR="22859" marT="22860" marB="228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370-390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59" marR="22859" marT="22860" marB="2286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79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>
                          <a:effectLst/>
                        </a:rPr>
                        <a:t>Holstein Melezi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59" marR="22859" marT="22860" marB="228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18-20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59" marR="22859" marT="22860" marB="228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350-370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59" marR="22859" marT="22860" marB="2286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79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>
                          <a:effectLst/>
                        </a:rPr>
                        <a:t>Jersey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59" marR="22859" marT="22860" marB="228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15-17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59" marR="22859" marT="22860" marB="228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250-270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59" marR="22859" marT="22860" marB="2286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79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dirty="0">
                          <a:effectLst/>
                        </a:rPr>
                        <a:t>Jersey Melezi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59" marR="22859" marT="22860" marB="228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16-18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59" marR="22859" marT="22860" marB="228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225-250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59" marR="22859" marT="22860" marB="2286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FEA3FFBF-B653-5044-CC26-B9304ED18C4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67D6D94-CC81-4FA1-B223-D99A5ED89ED6}" type="datetime4">
              <a:rPr lang="tr-TR" smtClean="0"/>
              <a:t>4 Mart 2024</a:t>
            </a:fld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xmlns="" id="{42B09769-8D0A-861B-E095-F5B460FEB06F}"/>
              </a:ext>
            </a:extLst>
          </p:cNvPr>
          <p:cNvSpPr txBox="1"/>
          <p:nvPr/>
        </p:nvSpPr>
        <p:spPr>
          <a:xfrm>
            <a:off x="8717280" y="3091544"/>
            <a:ext cx="3213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Tahoma" panose="020B0604030504040204" pitchFamily="34" charset="0"/>
              <a:buChar char="●"/>
            </a:pPr>
            <a:r>
              <a:rPr 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Çok eski veri</a:t>
            </a:r>
          </a:p>
          <a:p>
            <a:pPr marL="285750" indent="-285750">
              <a:buClr>
                <a:srgbClr val="FF0000"/>
              </a:buClr>
              <a:buFont typeface="Tahoma" panose="020B0604030504040204" pitchFamily="34" charset="0"/>
              <a:buChar char="●"/>
            </a:pPr>
            <a:r>
              <a:rPr 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Dikkate almayın</a:t>
            </a:r>
          </a:p>
          <a:p>
            <a:pPr marL="285750" indent="-285750">
              <a:buClr>
                <a:srgbClr val="FF0000"/>
              </a:buClr>
              <a:buFont typeface="Tahoma" panose="020B0604030504040204" pitchFamily="34" charset="0"/>
              <a:buChar char="●"/>
            </a:pPr>
            <a:r>
              <a:rPr 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Ancak internette var</a:t>
            </a:r>
          </a:p>
        </p:txBody>
      </p:sp>
    </p:spTree>
    <p:extLst>
      <p:ext uri="{BB962C8B-B14F-4D97-AF65-F5344CB8AC3E}">
        <p14:creationId xmlns:p14="http://schemas.microsoft.com/office/powerpoint/2010/main" val="1990487413"/>
      </p:ext>
    </p:extLst>
  </p:cSld>
  <p:clrMapOvr>
    <a:masterClrMapping/>
  </p:clrMapOvr>
  <p:transition spd="slow">
    <p:push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4 Slayt Numarası Yer Tutucusu">
            <a:extLst>
              <a:ext uri="{FF2B5EF4-FFF2-40B4-BE49-F238E27FC236}">
                <a16:creationId xmlns:a16="http://schemas.microsoft.com/office/drawing/2014/main" xmlns="" id="{9193E26F-8269-0676-6BD1-5D82541729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5CD566C-F338-4070-ADCA-169946475D4F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4579" name="5 Altbilgi Yer Tutucusu">
            <a:extLst>
              <a:ext uri="{FF2B5EF4-FFF2-40B4-BE49-F238E27FC236}">
                <a16:creationId xmlns:a16="http://schemas.microsoft.com/office/drawing/2014/main" xmlns="" id="{2105DC8F-D986-1CA6-4B6E-5EF8B9447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04162" name="Rectangle 2">
            <a:extLst>
              <a:ext uri="{FF2B5EF4-FFF2-40B4-BE49-F238E27FC236}">
                <a16:creationId xmlns:a16="http://schemas.microsoft.com/office/drawing/2014/main" xmlns="" id="{CE93A797-E821-0E3F-9545-05251350824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9802751" cy="5526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Pubertas</a:t>
            </a:r>
            <a:r>
              <a:rPr lang="tr-TR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604163" name="Rectangle 3">
            <a:extLst>
              <a:ext uri="{FF2B5EF4-FFF2-40B4-BE49-F238E27FC236}">
                <a16:creationId xmlns:a16="http://schemas.microsoft.com/office/drawing/2014/main" xmlns="" id="{105C7C06-3F31-67F4-CD60-8C41B31A879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9962" y="1372642"/>
            <a:ext cx="11234358" cy="4464050"/>
          </a:xfrm>
        </p:spPr>
        <p:txBody>
          <a:bodyPr anchor="t"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tr-TR" sz="2800" b="1" dirty="0">
                <a:effectLst/>
              </a:rPr>
              <a:t>Gebe kalma dönemi/zamanı</a:t>
            </a:r>
            <a:endParaRPr lang="tr-TR" sz="2800" dirty="0">
              <a:effectLst/>
            </a:endParaRPr>
          </a:p>
          <a:p>
            <a:pPr eaLnBrk="1" hangingPunct="1">
              <a:defRPr/>
            </a:pPr>
            <a:r>
              <a:rPr lang="tr-TR" sz="2800" dirty="0"/>
              <a:t>Düveler genellikle 14-18 aydan evvel çiftleştirilmemelidir. Etçi ırklar  ve kötü gelişme göstermiş sütçü düveler 18-24 aylıkken çiftleştirilmelidir. </a:t>
            </a:r>
          </a:p>
          <a:p>
            <a:pPr lvl="1">
              <a:defRPr/>
            </a:pPr>
            <a:r>
              <a:rPr lang="tr-TR" sz="2400" dirty="0">
                <a:solidFill>
                  <a:srgbClr val="FF0000"/>
                </a:solidFill>
              </a:rPr>
              <a:t>Doğru mu??????</a:t>
            </a:r>
          </a:p>
          <a:p>
            <a:pPr eaLnBrk="1" hangingPunct="1">
              <a:defRPr/>
            </a:pPr>
            <a:r>
              <a:rPr lang="tr-TR" sz="2800" dirty="0"/>
              <a:t>Kısraklar 2 yaşına kadar tercihen de 3 yaşına kadar çiftleştirilmemelidir. </a:t>
            </a:r>
          </a:p>
          <a:p>
            <a:pPr eaLnBrk="1" hangingPunct="1">
              <a:defRPr/>
            </a:pPr>
            <a:r>
              <a:rPr lang="tr-TR" sz="2800" dirty="0"/>
              <a:t>On iki aylığın altındaki koyunlarda aynı şekilde çiftleştirilmez. 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BB422F38-88A5-6D4E-D3DF-748C19AEF26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BFE7D3-6CD3-4789-ADA8-D372C5454F5F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02139186"/>
      </p:ext>
    </p:extLst>
  </p:cSld>
  <p:clrMapOvr>
    <a:masterClrMapping/>
  </p:clrMapOvr>
  <p:transition spd="slow">
    <p:push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4 Slayt Numarası Yer Tutucusu">
            <a:extLst>
              <a:ext uri="{FF2B5EF4-FFF2-40B4-BE49-F238E27FC236}">
                <a16:creationId xmlns:a16="http://schemas.microsoft.com/office/drawing/2014/main" xmlns="" id="{50034ECE-45EA-16C2-843D-EC1152B03C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63715BC-3111-45F0-A4D1-DF73709375B3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5603" name="5 Altbilgi Yer Tutucusu">
            <a:extLst>
              <a:ext uri="{FF2B5EF4-FFF2-40B4-BE49-F238E27FC236}">
                <a16:creationId xmlns:a16="http://schemas.microsoft.com/office/drawing/2014/main" xmlns="" id="{8B49DCBC-39D2-DABC-14FB-BB4698C68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05186" name="Rectangle 2">
            <a:extLst>
              <a:ext uri="{FF2B5EF4-FFF2-40B4-BE49-F238E27FC236}">
                <a16:creationId xmlns:a16="http://schemas.microsoft.com/office/drawing/2014/main" xmlns="" id="{9E67AC97-38AB-5958-2048-51064ECCF94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9802751" cy="65717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25605" name="Rectangle 3">
            <a:extLst>
              <a:ext uri="{FF2B5EF4-FFF2-40B4-BE49-F238E27FC236}">
                <a16:creationId xmlns:a16="http://schemas.microsoft.com/office/drawing/2014/main" xmlns="" id="{4BA68FEC-160A-A22C-9A4E-877C78D67F6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9962" y="1372640"/>
            <a:ext cx="11243067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/>
          <a:lstStyle/>
          <a:p>
            <a:pPr eaLnBrk="1" hangingPunct="1"/>
            <a:r>
              <a:rPr lang="tr-TR" altLang="tr-TR" sz="2800" dirty="0" err="1">
                <a:effectLst/>
              </a:rPr>
              <a:t>Pubertasa</a:t>
            </a:r>
            <a:r>
              <a:rPr lang="tr-TR" altLang="tr-TR" sz="2800" dirty="0">
                <a:effectLst/>
              </a:rPr>
              <a:t> ulaşan bütün evcil hayvan türlerinde, </a:t>
            </a:r>
            <a:r>
              <a:rPr lang="tr-TR" altLang="tr-TR" sz="2800" dirty="0" err="1">
                <a:effectLst/>
              </a:rPr>
              <a:t>reprodüktif</a:t>
            </a:r>
            <a:r>
              <a:rPr lang="tr-TR" altLang="tr-TR" sz="2800" dirty="0">
                <a:effectLst/>
              </a:rPr>
              <a:t> sistemin fizyolojik fonksiyonel bir ritmi vardır ki bu </a:t>
            </a:r>
            <a:r>
              <a:rPr lang="tr-TR" altLang="tr-TR" sz="2800" b="1" dirty="0" err="1">
                <a:effectLst/>
              </a:rPr>
              <a:t>östrüs</a:t>
            </a:r>
            <a:r>
              <a:rPr lang="tr-TR" altLang="tr-TR" sz="2800" b="1" dirty="0">
                <a:effectLst/>
              </a:rPr>
              <a:t> </a:t>
            </a:r>
            <a:r>
              <a:rPr lang="tr-TR" altLang="tr-TR" sz="2800" b="1" dirty="0" err="1">
                <a:effectLst/>
              </a:rPr>
              <a:t>siklusu</a:t>
            </a:r>
            <a:r>
              <a:rPr lang="tr-TR" altLang="tr-TR" sz="2800" b="1" dirty="0">
                <a:effectLst/>
              </a:rPr>
              <a:t> </a:t>
            </a:r>
            <a:r>
              <a:rPr lang="tr-TR" altLang="tr-TR" sz="2800" dirty="0">
                <a:effectLst/>
              </a:rPr>
              <a:t>olarak adlandırılır.</a:t>
            </a:r>
          </a:p>
          <a:p>
            <a:pPr eaLnBrk="1" hangingPunct="1"/>
            <a:r>
              <a:rPr lang="tr-TR" altLang="tr-TR" sz="2800" dirty="0">
                <a:effectLst/>
              </a:rPr>
              <a:t>Her hayvan türü kendi ırk özelliklerinin sahip olduğu </a:t>
            </a:r>
            <a:r>
              <a:rPr lang="tr-TR" altLang="tr-TR" sz="2800" dirty="0" err="1">
                <a:effectLst/>
              </a:rPr>
              <a:t>östrüs</a:t>
            </a:r>
            <a:r>
              <a:rPr lang="tr-TR" altLang="tr-TR" sz="2800" dirty="0">
                <a:effectLst/>
              </a:rPr>
              <a:t> </a:t>
            </a:r>
            <a:r>
              <a:rPr lang="tr-TR" altLang="tr-TR" sz="2800" dirty="0" err="1">
                <a:effectLst/>
              </a:rPr>
              <a:t>siklusu</a:t>
            </a:r>
            <a:r>
              <a:rPr lang="tr-TR" altLang="tr-TR" sz="2800" dirty="0">
                <a:effectLst/>
              </a:rPr>
              <a:t> modeli sergilemesine rağmen temelde hepsi birbirine benzerdir.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tr-TR" altLang="tr-TR" sz="2800" dirty="0">
              <a:effectLst/>
            </a:endParaRP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CB26A4DA-B3E6-C542-3684-46AB7D6BF79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B3D6D83-9F6C-49DB-A080-9AAA47E4846D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33828586"/>
      </p:ext>
    </p:extLst>
  </p:cSld>
  <p:clrMapOvr>
    <a:masterClrMapping/>
  </p:clrMapOvr>
  <p:transition spd="slow">
    <p:push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4 Slayt Numarası Yer Tutucusu">
            <a:extLst>
              <a:ext uri="{FF2B5EF4-FFF2-40B4-BE49-F238E27FC236}">
                <a16:creationId xmlns:a16="http://schemas.microsoft.com/office/drawing/2014/main" xmlns="" id="{32C7321C-9D7B-287E-ED15-89A811632F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93149C0-4901-429B-BF72-6FAAACBACAC6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6627" name="5 Altbilgi Yer Tutucusu">
            <a:extLst>
              <a:ext uri="{FF2B5EF4-FFF2-40B4-BE49-F238E27FC236}">
                <a16:creationId xmlns:a16="http://schemas.microsoft.com/office/drawing/2014/main" xmlns="" id="{F00FAE0E-C48C-392E-4EE3-BC92570E0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05186" name="Rectangle 2">
            <a:extLst>
              <a:ext uri="{FF2B5EF4-FFF2-40B4-BE49-F238E27FC236}">
                <a16:creationId xmlns:a16="http://schemas.microsoft.com/office/drawing/2014/main" xmlns="" id="{7F99FED4-0A6F-74F7-B2E1-6C2D5E64FA2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46136" y="274639"/>
            <a:ext cx="9864664" cy="60492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26629" name="Rectangle 3">
            <a:extLst>
              <a:ext uri="{FF2B5EF4-FFF2-40B4-BE49-F238E27FC236}">
                <a16:creationId xmlns:a16="http://schemas.microsoft.com/office/drawing/2014/main" xmlns="" id="{48B21CA3-78D3-E74C-61BE-BE3FBAAF48A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26093" y="1355227"/>
            <a:ext cx="11339814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/>
          <a:lstStyle/>
          <a:p>
            <a:pPr marL="0" indent="0" eaLnBrk="1" hangingPunct="1">
              <a:buNone/>
            </a:pPr>
            <a:r>
              <a:rPr lang="tr-TR" altLang="tr-TR" b="1" dirty="0" err="1"/>
              <a:t>Ö</a:t>
            </a:r>
            <a:r>
              <a:rPr lang="tr-TR" altLang="tr-TR" b="1" dirty="0" err="1">
                <a:effectLst/>
              </a:rPr>
              <a:t>strüs</a:t>
            </a:r>
            <a:r>
              <a:rPr lang="tr-TR" altLang="tr-TR" b="1" dirty="0">
                <a:effectLst/>
              </a:rPr>
              <a:t> </a:t>
            </a:r>
            <a:r>
              <a:rPr lang="tr-TR" altLang="tr-TR" b="1" dirty="0" err="1">
                <a:effectLst/>
              </a:rPr>
              <a:t>siklusu</a:t>
            </a:r>
            <a:r>
              <a:rPr lang="tr-TR" altLang="tr-TR" b="1" dirty="0">
                <a:effectLst/>
              </a:rPr>
              <a:t>;</a:t>
            </a:r>
          </a:p>
          <a:p>
            <a:pPr eaLnBrk="1" hangingPunct="1"/>
            <a:r>
              <a:rPr lang="tr-TR" altLang="tr-TR" sz="2800" dirty="0">
                <a:effectLst/>
              </a:rPr>
              <a:t>Bir </a:t>
            </a:r>
            <a:r>
              <a:rPr lang="tr-TR" altLang="tr-TR" sz="2800" dirty="0" err="1">
                <a:effectLst/>
              </a:rPr>
              <a:t>östrüsden</a:t>
            </a:r>
            <a:r>
              <a:rPr lang="tr-TR" altLang="tr-TR" sz="2800" dirty="0">
                <a:effectLst/>
              </a:rPr>
              <a:t> diğerine kadar geçen süredir. </a:t>
            </a:r>
          </a:p>
          <a:p>
            <a:pPr eaLnBrk="1" hangingPunct="1"/>
            <a:r>
              <a:rPr lang="tr-TR" altLang="tr-TR" sz="2800" dirty="0" err="1">
                <a:effectLst/>
              </a:rPr>
              <a:t>Hormonal</a:t>
            </a:r>
            <a:r>
              <a:rPr lang="tr-TR" altLang="tr-TR" sz="2800" dirty="0">
                <a:effectLst/>
              </a:rPr>
              <a:t> değişimler/etkiler sonucu </a:t>
            </a:r>
            <a:r>
              <a:rPr lang="tr-TR" altLang="tr-TR" sz="2800" dirty="0" err="1">
                <a:effectLst/>
              </a:rPr>
              <a:t>genital</a:t>
            </a:r>
            <a:r>
              <a:rPr lang="tr-TR" altLang="tr-TR" sz="2800" dirty="0">
                <a:effectLst/>
              </a:rPr>
              <a:t> organlarda oluşan bir seri değişikliklerdir</a:t>
            </a:r>
          </a:p>
          <a:p>
            <a:pPr lvl="1" eaLnBrk="1" hangingPunct="1"/>
            <a:r>
              <a:rPr lang="tr-TR" altLang="tr-TR" sz="2400" dirty="0" err="1">
                <a:effectLst/>
              </a:rPr>
              <a:t>Estrous</a:t>
            </a:r>
            <a:r>
              <a:rPr lang="tr-TR" altLang="tr-TR" sz="2400" dirty="0">
                <a:effectLst/>
              </a:rPr>
              <a:t>	: </a:t>
            </a:r>
            <a:r>
              <a:rPr lang="tr-TR" altLang="tr-TR" sz="2400" dirty="0" err="1">
                <a:effectLst/>
              </a:rPr>
              <a:t>östrüs</a:t>
            </a:r>
            <a:r>
              <a:rPr lang="tr-TR" altLang="tr-TR" sz="2400" dirty="0">
                <a:effectLst/>
              </a:rPr>
              <a:t> </a:t>
            </a:r>
            <a:r>
              <a:rPr lang="tr-TR" altLang="tr-TR" sz="2400" dirty="0" err="1">
                <a:effectLst/>
              </a:rPr>
              <a:t>siklusunu</a:t>
            </a:r>
            <a:endParaRPr lang="tr-TR" altLang="tr-TR" sz="2400" dirty="0">
              <a:effectLst/>
            </a:endParaRPr>
          </a:p>
          <a:p>
            <a:pPr lvl="1" eaLnBrk="1" hangingPunct="1"/>
            <a:r>
              <a:rPr lang="tr-TR" altLang="tr-TR" sz="2400" dirty="0" err="1">
                <a:effectLst/>
              </a:rPr>
              <a:t>Estrus</a:t>
            </a:r>
            <a:r>
              <a:rPr lang="tr-TR" altLang="tr-TR" sz="2400" dirty="0">
                <a:effectLst/>
              </a:rPr>
              <a:t>	: </a:t>
            </a:r>
            <a:r>
              <a:rPr lang="tr-TR" altLang="tr-TR" sz="2400" dirty="0" err="1">
                <a:effectLst/>
              </a:rPr>
              <a:t>östrüs</a:t>
            </a:r>
            <a:r>
              <a:rPr lang="tr-TR" altLang="tr-TR" sz="2400" dirty="0">
                <a:effectLst/>
              </a:rPr>
              <a:t> dönemini tanımlar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tr-TR" altLang="tr-TR" sz="2800" dirty="0">
              <a:effectLst/>
            </a:endParaRP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F6D18FF3-CCE7-4EF6-232E-DD3D32DBA37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3417B3E-AD53-4FE0-BE0D-0FFF91C03F9F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5974672"/>
      </p:ext>
    </p:extLst>
  </p:cSld>
  <p:clrMapOvr>
    <a:masterClrMapping/>
  </p:clrMapOvr>
  <p:transition spd="slow">
    <p:push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4 Slayt Numarası Yer Tutucusu">
            <a:extLst>
              <a:ext uri="{FF2B5EF4-FFF2-40B4-BE49-F238E27FC236}">
                <a16:creationId xmlns:a16="http://schemas.microsoft.com/office/drawing/2014/main" xmlns="" id="{1C92EF15-3F3C-B668-536B-0BEF1B62FA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97AAAFB-E4DF-407E-97EF-4E4AC28CE5B7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7651" name="5 Altbilgi Yer Tutucusu">
            <a:extLst>
              <a:ext uri="{FF2B5EF4-FFF2-40B4-BE49-F238E27FC236}">
                <a16:creationId xmlns:a16="http://schemas.microsoft.com/office/drawing/2014/main" xmlns="" id="{ADC2EBBB-61E1-2EB4-42DB-5CE711741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14402" name="Rectangle 2">
            <a:extLst>
              <a:ext uri="{FF2B5EF4-FFF2-40B4-BE49-F238E27FC236}">
                <a16:creationId xmlns:a16="http://schemas.microsoft.com/office/drawing/2014/main" xmlns="" id="{BD7882CA-377F-0859-68D8-0E2F63AC04D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9802751" cy="683304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27653" name="Rectangle 3">
            <a:extLst>
              <a:ext uri="{FF2B5EF4-FFF2-40B4-BE49-F238E27FC236}">
                <a16:creationId xmlns:a16="http://schemas.microsoft.com/office/drawing/2014/main" xmlns="" id="{4A34844B-E4E6-2BDE-B4D3-0B9040A53A3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9962" y="1268140"/>
            <a:ext cx="11295318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dirty="0">
                <a:effectLst/>
              </a:rPr>
              <a:t>Hayvanlar </a:t>
            </a:r>
            <a:r>
              <a:rPr lang="tr-TR" altLang="tr-TR" dirty="0" err="1">
                <a:effectLst/>
              </a:rPr>
              <a:t>östrüs</a:t>
            </a:r>
            <a:r>
              <a:rPr lang="tr-TR" altLang="tr-TR" dirty="0">
                <a:effectLst/>
              </a:rPr>
              <a:t> </a:t>
            </a:r>
            <a:r>
              <a:rPr lang="tr-TR" altLang="tr-TR" dirty="0" err="1">
                <a:effectLst/>
              </a:rPr>
              <a:t>sikluslarına</a:t>
            </a:r>
            <a:r>
              <a:rPr lang="tr-TR" altLang="tr-TR" dirty="0">
                <a:effectLst/>
              </a:rPr>
              <a:t> göre 2 grup içinde toplanabilir;</a:t>
            </a:r>
            <a:endParaRPr lang="tr-TR" altLang="tr-TR" u="sng" dirty="0">
              <a:effectLst/>
            </a:endParaRPr>
          </a:p>
          <a:p>
            <a:pPr eaLnBrk="1" hangingPunct="1"/>
            <a:r>
              <a:rPr lang="tr-TR" altLang="tr-TR" sz="2800" dirty="0" err="1">
                <a:effectLst/>
              </a:rPr>
              <a:t>Monoöstrik</a:t>
            </a:r>
            <a:r>
              <a:rPr lang="tr-TR" altLang="tr-TR" sz="2800" dirty="0">
                <a:effectLst/>
              </a:rPr>
              <a:t> hayvanlar</a:t>
            </a:r>
          </a:p>
          <a:p>
            <a:pPr lvl="1" eaLnBrk="1" hangingPunct="1"/>
            <a:r>
              <a:rPr lang="tr-TR" altLang="tr-TR" sz="2400" dirty="0">
                <a:effectLst/>
              </a:rPr>
              <a:t>Yabani hayvanlar ve köpekler</a:t>
            </a:r>
          </a:p>
          <a:p>
            <a:pPr eaLnBrk="1" hangingPunct="1"/>
            <a:r>
              <a:rPr lang="tr-TR" altLang="tr-TR" sz="2800" dirty="0" err="1">
                <a:effectLst/>
              </a:rPr>
              <a:t>Poliöstrik</a:t>
            </a:r>
            <a:r>
              <a:rPr lang="tr-TR" altLang="tr-TR" sz="2800" dirty="0">
                <a:effectLst/>
              </a:rPr>
              <a:t> hayvanlar</a:t>
            </a:r>
          </a:p>
          <a:p>
            <a:pPr lvl="1" eaLnBrk="1" hangingPunct="1"/>
            <a:r>
              <a:rPr lang="tr-TR" altLang="tr-TR" sz="2400" dirty="0">
                <a:effectLst/>
              </a:rPr>
              <a:t>Mevsime bağlı olmayan </a:t>
            </a:r>
            <a:r>
              <a:rPr lang="tr-TR" altLang="tr-TR" sz="2400" dirty="0" err="1">
                <a:effectLst/>
              </a:rPr>
              <a:t>poliöstrük</a:t>
            </a:r>
            <a:r>
              <a:rPr lang="tr-TR" altLang="tr-TR" sz="2400" dirty="0">
                <a:effectLst/>
              </a:rPr>
              <a:t> hayvanlar</a:t>
            </a:r>
          </a:p>
          <a:p>
            <a:pPr lvl="2" eaLnBrk="1" hangingPunct="1"/>
            <a:r>
              <a:rPr lang="tr-TR" altLang="tr-TR" sz="2000" dirty="0">
                <a:effectLst/>
              </a:rPr>
              <a:t>İnek, domuz, tavşan</a:t>
            </a:r>
          </a:p>
          <a:p>
            <a:pPr lvl="1" eaLnBrk="1" hangingPunct="1"/>
            <a:r>
              <a:rPr lang="tr-TR" altLang="tr-TR" sz="2400" dirty="0">
                <a:effectLst/>
              </a:rPr>
              <a:t>Mevsime bağlı </a:t>
            </a:r>
            <a:r>
              <a:rPr lang="tr-TR" altLang="tr-TR" sz="2400" dirty="0" err="1">
                <a:effectLst/>
              </a:rPr>
              <a:t>poliöstrük</a:t>
            </a:r>
            <a:r>
              <a:rPr lang="tr-TR" altLang="tr-TR" sz="2400" dirty="0">
                <a:effectLst/>
              </a:rPr>
              <a:t> hayvanlar</a:t>
            </a:r>
          </a:p>
          <a:p>
            <a:pPr lvl="2" eaLnBrk="1" hangingPunct="1"/>
            <a:r>
              <a:rPr lang="tr-TR" altLang="tr-TR" sz="2000" dirty="0">
                <a:effectLst/>
              </a:rPr>
              <a:t>Koyun, keçi, kısrak, kedi, manda</a:t>
            </a:r>
          </a:p>
          <a:p>
            <a:pPr lvl="1" eaLnBrk="1" hangingPunct="1"/>
            <a:endParaRPr lang="tr-TR" altLang="tr-TR" sz="2400" dirty="0">
              <a:effectLst/>
            </a:endParaRP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C7D8A460-5DD0-8C7D-400A-F006AE44EF3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1BB3EDB-40E9-48BB-AC10-591AEBAB3159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22106073"/>
      </p:ext>
    </p:extLst>
  </p:cSld>
  <p:clrMapOvr>
    <a:masterClrMapping/>
  </p:clrMapOvr>
  <p:transition spd="slow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4 Slayt Numarası Yer Tutucusu">
            <a:extLst>
              <a:ext uri="{FF2B5EF4-FFF2-40B4-BE49-F238E27FC236}">
                <a16:creationId xmlns:a16="http://schemas.microsoft.com/office/drawing/2014/main" xmlns="" id="{363D52A9-8772-1759-A514-C3895DA72E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CED3917-DA58-4736-B894-71A4AA1B4C7F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5123" name="5 Altbilgi Yer Tutucusu">
            <a:extLst>
              <a:ext uri="{FF2B5EF4-FFF2-40B4-BE49-F238E27FC236}">
                <a16:creationId xmlns:a16="http://schemas.microsoft.com/office/drawing/2014/main" xmlns="" id="{2B88B282-6D5C-FF43-2377-E30CC73AB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5124" name="Text Box 67">
            <a:extLst>
              <a:ext uri="{FF2B5EF4-FFF2-40B4-BE49-F238E27FC236}">
                <a16:creationId xmlns:a16="http://schemas.microsoft.com/office/drawing/2014/main" xmlns="" id="{5E09C1DD-3A35-C138-E9F3-EAD21316B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3011488"/>
            <a:ext cx="81375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Tx/>
              <a:buFontTx/>
              <a:buNone/>
            </a:pPr>
            <a:r>
              <a:rPr lang="tr-TR" altLang="tr-TR" sz="4000"/>
              <a:t>Evcil hayvanlarda seksüel sikluslar</a:t>
            </a:r>
          </a:p>
        </p:txBody>
      </p:sp>
      <p:pic>
        <p:nvPicPr>
          <p:cNvPr id="5126" name="Picture 40" descr="Resim1">
            <a:extLst>
              <a:ext uri="{FF2B5EF4-FFF2-40B4-BE49-F238E27FC236}">
                <a16:creationId xmlns:a16="http://schemas.microsoft.com/office/drawing/2014/main" xmlns="" id="{DB9FFEC0-CB0A-B424-A7A4-5EBE1478E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3860801"/>
            <a:ext cx="1763713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 descr="C:\Users\DAD\Desktop\images5ZGQZ73P.jpg">
            <a:extLst>
              <a:ext uri="{FF2B5EF4-FFF2-40B4-BE49-F238E27FC236}">
                <a16:creationId xmlns:a16="http://schemas.microsoft.com/office/drawing/2014/main" xmlns="" id="{D3A55936-49BE-67B5-A4F7-EF70F0F59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341438"/>
            <a:ext cx="2097088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4" descr="C:\Users\DAD\Desktop\imagesVLXJL16D.jpg">
            <a:extLst>
              <a:ext uri="{FF2B5EF4-FFF2-40B4-BE49-F238E27FC236}">
                <a16:creationId xmlns:a16="http://schemas.microsoft.com/office/drawing/2014/main" xmlns="" id="{48D81091-601E-64F5-7FEF-FB1B69FFB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164" y="1341438"/>
            <a:ext cx="1546225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6" descr="C:\Users\DAD\Desktop\imagesLDTIZ1XC.jpg">
            <a:extLst>
              <a:ext uri="{FF2B5EF4-FFF2-40B4-BE49-F238E27FC236}">
                <a16:creationId xmlns:a16="http://schemas.microsoft.com/office/drawing/2014/main" xmlns="" id="{B180D90D-19AD-0752-1327-F4F5BB12D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0" y="1341438"/>
            <a:ext cx="1138238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7" descr="C:\Users\DAD\Desktop\imagesXK660ARL.jpg">
            <a:extLst>
              <a:ext uri="{FF2B5EF4-FFF2-40B4-BE49-F238E27FC236}">
                <a16:creationId xmlns:a16="http://schemas.microsoft.com/office/drawing/2014/main" xmlns="" id="{C9EF35CF-2E9C-601F-EC9A-C48EEF7C2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76" y="1341438"/>
            <a:ext cx="1408113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Resim 1">
            <a:extLst>
              <a:ext uri="{FF2B5EF4-FFF2-40B4-BE49-F238E27FC236}">
                <a16:creationId xmlns:a16="http://schemas.microsoft.com/office/drawing/2014/main" xmlns="" id="{8169B7EB-0A7C-A655-C1C5-FEB42DF0E0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9" y="1341438"/>
            <a:ext cx="180022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039E13AB-D6FC-3E15-BF62-74A60E23EDC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7184673-8EE2-492E-B17E-5CD04A6F7287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71688824"/>
      </p:ext>
    </p:extLst>
  </p:cSld>
  <p:clrMapOvr>
    <a:masterClrMapping/>
  </p:clrMapOvr>
  <p:transition spd="slow">
    <p:push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4 Slayt Numarası Yer Tutucusu">
            <a:extLst>
              <a:ext uri="{FF2B5EF4-FFF2-40B4-BE49-F238E27FC236}">
                <a16:creationId xmlns:a16="http://schemas.microsoft.com/office/drawing/2014/main" xmlns="" id="{1A63B0B6-BA0C-9875-03FE-252FA0ADB5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EA48120-C728-4CE8-AA71-6EF1D79F7009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8675" name="5 Altbilgi Yer Tutucusu">
            <a:extLst>
              <a:ext uri="{FF2B5EF4-FFF2-40B4-BE49-F238E27FC236}">
                <a16:creationId xmlns:a16="http://schemas.microsoft.com/office/drawing/2014/main" xmlns="" id="{0C58EFD1-07EF-92B9-5233-CA3914A3C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14402" name="Rectangle 2">
            <a:extLst>
              <a:ext uri="{FF2B5EF4-FFF2-40B4-BE49-F238E27FC236}">
                <a16:creationId xmlns:a16="http://schemas.microsoft.com/office/drawing/2014/main" xmlns="" id="{F4942C43-E683-412B-D9B7-8954FE70EB0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22217" y="274639"/>
            <a:ext cx="9888583" cy="6199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xmlns="" id="{CD1EEDC4-5837-F13D-01D9-B8A1DD1EE8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378276"/>
              </p:ext>
            </p:extLst>
          </p:nvPr>
        </p:nvGraphicFramePr>
        <p:xfrm>
          <a:off x="1919536" y="1268760"/>
          <a:ext cx="7992888" cy="485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3CCBDA09-93AE-B0DE-5A3B-BAE0342F904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B4493B8-DB97-43DE-9B28-8614B5343EDB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73392429"/>
      </p:ext>
    </p:extLst>
  </p:cSld>
  <p:clrMapOvr>
    <a:masterClrMapping/>
  </p:clrMapOvr>
  <p:transition spd="slow">
    <p:push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4 Slayt Numarası Yer Tutucusu">
            <a:extLst>
              <a:ext uri="{FF2B5EF4-FFF2-40B4-BE49-F238E27FC236}">
                <a16:creationId xmlns:a16="http://schemas.microsoft.com/office/drawing/2014/main" xmlns="" id="{75703534-58AB-F88B-293E-286727B80A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30BA039-3B75-48AF-A430-F89FADFD0DE0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9699" name="5 Altbilgi Yer Tutucusu">
            <a:extLst>
              <a:ext uri="{FF2B5EF4-FFF2-40B4-BE49-F238E27FC236}">
                <a16:creationId xmlns:a16="http://schemas.microsoft.com/office/drawing/2014/main" xmlns="" id="{C0021F23-88D5-BFA1-705E-E5895274D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14402" name="Rectangle 2">
            <a:extLst>
              <a:ext uri="{FF2B5EF4-FFF2-40B4-BE49-F238E27FC236}">
                <a16:creationId xmlns:a16="http://schemas.microsoft.com/office/drawing/2014/main" xmlns="" id="{476176C4-E6BA-4C5D-C00C-D8A152D5BA5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39634" y="274639"/>
            <a:ext cx="9871166" cy="622344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29701" name="Rectangle 3">
            <a:extLst>
              <a:ext uri="{FF2B5EF4-FFF2-40B4-BE49-F238E27FC236}">
                <a16:creationId xmlns:a16="http://schemas.microsoft.com/office/drawing/2014/main" xmlns="" id="{BBF5CC6A-EEE9-FB26-80B3-FB9B9FD0898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39634" y="1297577"/>
            <a:ext cx="11364686" cy="46000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 dirty="0">
                <a:effectLst/>
              </a:rPr>
              <a:t>Hayvanlar </a:t>
            </a:r>
            <a:r>
              <a:rPr lang="tr-TR" altLang="tr-TR" sz="2800" b="1" dirty="0" err="1">
                <a:effectLst/>
              </a:rPr>
              <a:t>östrüs</a:t>
            </a:r>
            <a:r>
              <a:rPr lang="tr-TR" altLang="tr-TR" sz="2800" b="1" dirty="0">
                <a:effectLst/>
              </a:rPr>
              <a:t> </a:t>
            </a:r>
            <a:r>
              <a:rPr lang="tr-TR" altLang="tr-TR" sz="2800" b="1" dirty="0" err="1">
                <a:effectLst/>
              </a:rPr>
              <a:t>sikluslarına</a:t>
            </a:r>
            <a:r>
              <a:rPr lang="tr-TR" altLang="tr-TR" sz="2800" b="1" dirty="0">
                <a:effectLst/>
              </a:rPr>
              <a:t> göre 2 grup içinde toplanabilir;</a:t>
            </a:r>
            <a:endParaRPr lang="tr-TR" altLang="tr-TR" sz="2800" u="sng" dirty="0">
              <a:effectLst/>
            </a:endParaRPr>
          </a:p>
          <a:p>
            <a:pPr eaLnBrk="1" hangingPunct="1"/>
            <a:r>
              <a:rPr lang="tr-TR" altLang="tr-TR" sz="2800" u="sng" dirty="0" err="1">
                <a:effectLst/>
              </a:rPr>
              <a:t>Monoöstrik</a:t>
            </a:r>
            <a:r>
              <a:rPr lang="tr-TR" altLang="tr-TR" sz="2800" u="sng" dirty="0">
                <a:effectLst/>
              </a:rPr>
              <a:t> hayvanlar</a:t>
            </a:r>
          </a:p>
          <a:p>
            <a:pPr lvl="1" eaLnBrk="1" hangingPunct="1"/>
            <a:r>
              <a:rPr lang="tr-TR" altLang="tr-TR" sz="2400" dirty="0">
                <a:effectLst/>
              </a:rPr>
              <a:t>Yılda yalnızca bir </a:t>
            </a:r>
            <a:r>
              <a:rPr lang="tr-TR" altLang="tr-TR" sz="2400" dirty="0" err="1">
                <a:effectLst/>
              </a:rPr>
              <a:t>östrüs</a:t>
            </a:r>
            <a:r>
              <a:rPr lang="tr-TR" altLang="tr-TR" sz="2400" dirty="0">
                <a:effectLst/>
              </a:rPr>
              <a:t> </a:t>
            </a:r>
            <a:r>
              <a:rPr lang="tr-TR" altLang="tr-TR" sz="2400" dirty="0" err="1">
                <a:effectLst/>
              </a:rPr>
              <a:t>siklusu</a:t>
            </a:r>
            <a:r>
              <a:rPr lang="tr-TR" altLang="tr-TR" sz="2400" dirty="0">
                <a:effectLst/>
              </a:rPr>
              <a:t> gösteren hayvanlardır. </a:t>
            </a:r>
          </a:p>
          <a:p>
            <a:pPr lvl="1" eaLnBrk="1" hangingPunct="1"/>
            <a:r>
              <a:rPr lang="tr-TR" altLang="tr-TR" sz="2400" dirty="0">
                <a:effectLst/>
              </a:rPr>
              <a:t>Bu gruba yabani ya da vahşi hayvanlar girer. </a:t>
            </a:r>
          </a:p>
          <a:p>
            <a:pPr lvl="1" eaLnBrk="1" hangingPunct="1"/>
            <a:r>
              <a:rPr lang="tr-TR" altLang="tr-TR" sz="2400" dirty="0">
                <a:effectLst/>
              </a:rPr>
              <a:t>Yılda bir veya daha fazla sayıda aşım ya da çiftleşme sezonuna sahip olmasına rağmen </a:t>
            </a:r>
            <a:r>
              <a:rPr lang="tr-TR" altLang="tr-TR" sz="2400" b="1" dirty="0">
                <a:effectLst/>
              </a:rPr>
              <a:t>köpekler</a:t>
            </a:r>
            <a:r>
              <a:rPr lang="tr-TR" altLang="tr-TR" sz="2400" dirty="0">
                <a:effectLst/>
              </a:rPr>
              <a:t> de </a:t>
            </a:r>
            <a:r>
              <a:rPr lang="tr-TR" altLang="tr-TR" sz="2400" dirty="0" err="1">
                <a:effectLst/>
              </a:rPr>
              <a:t>monoöstrik</a:t>
            </a:r>
            <a:r>
              <a:rPr lang="tr-TR" altLang="tr-TR" sz="2400" dirty="0">
                <a:effectLst/>
              </a:rPr>
              <a:t> hayvanlardır. </a:t>
            </a:r>
          </a:p>
          <a:p>
            <a:pPr lvl="2"/>
            <a:r>
              <a:rPr lang="tr-TR" altLang="tr-TR" sz="2000" dirty="0">
                <a:effectLst/>
              </a:rPr>
              <a:t>Her yıl belirli sezonlarda yalnızca bir kez </a:t>
            </a:r>
            <a:r>
              <a:rPr lang="tr-TR" altLang="tr-TR" sz="2000" dirty="0" err="1">
                <a:effectLst/>
              </a:rPr>
              <a:t>östrüs</a:t>
            </a:r>
            <a:r>
              <a:rPr lang="tr-TR" altLang="tr-TR" sz="2000" dirty="0">
                <a:effectLst/>
              </a:rPr>
              <a:t> </a:t>
            </a:r>
            <a:r>
              <a:rPr lang="tr-TR" altLang="tr-TR" sz="2000" dirty="0" err="1">
                <a:effectLst/>
              </a:rPr>
              <a:t>siklusu</a:t>
            </a:r>
            <a:r>
              <a:rPr lang="tr-TR" altLang="tr-TR" sz="2000" dirty="0">
                <a:effectLst/>
              </a:rPr>
              <a:t> gösterirler. </a:t>
            </a:r>
          </a:p>
          <a:p>
            <a:pPr lvl="2"/>
            <a:r>
              <a:rPr lang="tr-TR" altLang="tr-TR" sz="2000" dirty="0">
                <a:effectLst/>
              </a:rPr>
              <a:t>Bu da genellikle ilkbahar  mevsimi başı ve sonbahar mevsimi sonuna rastlar. </a:t>
            </a:r>
          </a:p>
          <a:p>
            <a:pPr lvl="3"/>
            <a:r>
              <a:rPr lang="tr-TR" altLang="tr-TR" sz="1600" dirty="0">
                <a:effectLst/>
              </a:rPr>
              <a:t>Örneğin; köpekler</a:t>
            </a:r>
          </a:p>
          <a:p>
            <a:pPr lvl="2"/>
            <a:endParaRPr lang="tr-TR" altLang="tr-TR" sz="2000" u="sng" dirty="0">
              <a:effectLst/>
            </a:endParaRP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945DEC80-7C5F-F2BE-7305-4A23C7147FC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A8F0FB0-0344-4D0A-A2D7-2CCF34B462C1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15022507"/>
      </p:ext>
    </p:extLst>
  </p:cSld>
  <p:clrMapOvr>
    <a:masterClrMapping/>
  </p:clrMapOvr>
  <p:transition spd="slow">
    <p:push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4 Slayt Numarası Yer Tutucusu">
            <a:extLst>
              <a:ext uri="{FF2B5EF4-FFF2-40B4-BE49-F238E27FC236}">
                <a16:creationId xmlns:a16="http://schemas.microsoft.com/office/drawing/2014/main" xmlns="" id="{25FB22CC-70FC-A75A-C745-41A66D82EC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7789440-7C70-4325-AAE2-07F04A0A26BC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31747" name="5 Altbilgi Yer Tutucusu">
            <a:extLst>
              <a:ext uri="{FF2B5EF4-FFF2-40B4-BE49-F238E27FC236}">
                <a16:creationId xmlns:a16="http://schemas.microsoft.com/office/drawing/2014/main" xmlns="" id="{D1622622-D58D-5AFB-BEAF-374437EC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16450" name="Rectangle 2">
            <a:extLst>
              <a:ext uri="{FF2B5EF4-FFF2-40B4-BE49-F238E27FC236}">
                <a16:creationId xmlns:a16="http://schemas.microsoft.com/office/drawing/2014/main" xmlns="" id="{9AA8F253-4FA7-12DF-67AE-2EB0605D8A4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13509" y="274639"/>
            <a:ext cx="9897291" cy="64847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31749" name="Rectangle 3">
            <a:extLst>
              <a:ext uri="{FF2B5EF4-FFF2-40B4-BE49-F238E27FC236}">
                <a16:creationId xmlns:a16="http://schemas.microsoft.com/office/drawing/2014/main" xmlns="" id="{39403556-362E-3FBC-29BF-12BD2AD3B87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13509" y="1320391"/>
            <a:ext cx="11434354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b="1" u="sng" dirty="0" err="1">
                <a:effectLst/>
              </a:rPr>
              <a:t>Poliöstrik</a:t>
            </a:r>
            <a:r>
              <a:rPr lang="tr-TR" altLang="tr-TR" b="1" u="sng" dirty="0">
                <a:effectLst/>
              </a:rPr>
              <a:t> hayvanlar</a:t>
            </a:r>
            <a:r>
              <a:rPr lang="tr-TR" altLang="tr-TR" dirty="0">
                <a:effectLst/>
              </a:rPr>
              <a:t> </a:t>
            </a:r>
          </a:p>
          <a:p>
            <a:pPr eaLnBrk="1" hangingPunct="1"/>
            <a:r>
              <a:rPr lang="tr-TR" altLang="tr-TR" sz="2800" dirty="0">
                <a:effectLst/>
              </a:rPr>
              <a:t>inek, manda</a:t>
            </a:r>
            <a:r>
              <a:rPr lang="tr-TR" altLang="tr-TR" sz="2800" dirty="0">
                <a:solidFill>
                  <a:srgbClr val="FF0000"/>
                </a:solidFill>
                <a:effectLst/>
              </a:rPr>
              <a:t>??</a:t>
            </a:r>
            <a:r>
              <a:rPr lang="tr-TR" altLang="tr-TR" sz="2800" dirty="0">
                <a:effectLst/>
              </a:rPr>
              <a:t>, domuz gibi hayvanlar bu gruba girer. </a:t>
            </a:r>
          </a:p>
          <a:p>
            <a:pPr eaLnBrk="1" hangingPunct="1"/>
            <a:r>
              <a:rPr lang="tr-TR" altLang="tr-TR" sz="2800" dirty="0">
                <a:effectLst/>
              </a:rPr>
              <a:t>Yıl boyu periodik olarak sıkça </a:t>
            </a:r>
            <a:r>
              <a:rPr lang="tr-TR" altLang="tr-TR" sz="2800" dirty="0" err="1">
                <a:effectLst/>
              </a:rPr>
              <a:t>östrüs</a:t>
            </a:r>
            <a:r>
              <a:rPr lang="tr-TR" altLang="tr-TR" sz="2800" dirty="0">
                <a:effectLst/>
              </a:rPr>
              <a:t> gösteren hayvanlardır. </a:t>
            </a:r>
          </a:p>
          <a:p>
            <a:pPr eaLnBrk="1" hangingPunct="1"/>
            <a:r>
              <a:rPr lang="tr-TR" altLang="tr-TR" sz="2800" dirty="0">
                <a:effectLst/>
              </a:rPr>
              <a:t>Bu gruba giren hayvanlar </a:t>
            </a:r>
          </a:p>
          <a:p>
            <a:pPr lvl="1" eaLnBrk="1" hangingPunct="1"/>
            <a:r>
              <a:rPr lang="tr-TR" altLang="tr-TR" sz="2400" i="1" dirty="0">
                <a:effectLst/>
              </a:rPr>
              <a:t>Mevsime Bağlı (Mevsimsel) </a:t>
            </a:r>
            <a:r>
              <a:rPr lang="tr-TR" altLang="tr-TR" sz="2400" i="1" dirty="0" err="1">
                <a:effectLst/>
              </a:rPr>
              <a:t>Poliöstrik</a:t>
            </a:r>
            <a:r>
              <a:rPr lang="tr-TR" altLang="tr-TR" sz="2400" dirty="0">
                <a:effectLst/>
              </a:rPr>
              <a:t> ve </a:t>
            </a:r>
          </a:p>
          <a:p>
            <a:pPr lvl="1" eaLnBrk="1" hangingPunct="1"/>
            <a:r>
              <a:rPr lang="tr-TR" altLang="tr-TR" sz="2400" i="1" dirty="0">
                <a:effectLst/>
              </a:rPr>
              <a:t>Mevsime Bağlı Olmayan </a:t>
            </a:r>
            <a:r>
              <a:rPr lang="tr-TR" altLang="tr-TR" sz="2400" i="1" dirty="0" err="1">
                <a:effectLst/>
              </a:rPr>
              <a:t>Poliöstrik</a:t>
            </a:r>
            <a:r>
              <a:rPr lang="tr-TR" altLang="tr-TR" sz="2400" dirty="0">
                <a:effectLst/>
              </a:rPr>
              <a:t> hayvanlar olarak sınıflandırılabilir.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tr-TR" altLang="tr-TR" sz="2800" dirty="0">
              <a:effectLst/>
            </a:endParaRP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9C9E416C-15DD-5420-C6D9-4CE4889752F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B2F9368-33D7-4640-AB33-88A855F5F451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78948459"/>
      </p:ext>
    </p:extLst>
  </p:cSld>
  <p:clrMapOvr>
    <a:masterClrMapping/>
  </p:clrMapOvr>
  <p:transition spd="slow">
    <p:push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4 Slayt Numarası Yer Tutucusu">
            <a:extLst>
              <a:ext uri="{FF2B5EF4-FFF2-40B4-BE49-F238E27FC236}">
                <a16:creationId xmlns:a16="http://schemas.microsoft.com/office/drawing/2014/main" xmlns="" id="{E76B8C1A-AC56-663A-AFAC-6DCD23CB30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A3405BF-E8D6-4797-BC30-C6B69AB5BFFD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32771" name="5 Altbilgi Yer Tutucusu">
            <a:extLst>
              <a:ext uri="{FF2B5EF4-FFF2-40B4-BE49-F238E27FC236}">
                <a16:creationId xmlns:a16="http://schemas.microsoft.com/office/drawing/2014/main" xmlns="" id="{8922C694-A5A7-9E31-E736-66520E837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17474" name="Rectangle 2">
            <a:extLst>
              <a:ext uri="{FF2B5EF4-FFF2-40B4-BE49-F238E27FC236}">
                <a16:creationId xmlns:a16="http://schemas.microsoft.com/office/drawing/2014/main" xmlns="" id="{40820E3D-C985-54D0-5F8E-9DC01F81409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13509" y="274639"/>
            <a:ext cx="9897291" cy="65717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32773" name="Rectangle 3">
            <a:extLst>
              <a:ext uri="{FF2B5EF4-FFF2-40B4-BE49-F238E27FC236}">
                <a16:creationId xmlns:a16="http://schemas.microsoft.com/office/drawing/2014/main" xmlns="" id="{438D09E8-2E1E-E8C3-54FD-6B0CF56988F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75422" y="1320391"/>
            <a:ext cx="11415984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tr-TR" altLang="tr-TR" sz="2800" b="1" u="sng" dirty="0" err="1">
                <a:effectLst/>
              </a:rPr>
              <a:t>Poliöstrik</a:t>
            </a:r>
            <a:r>
              <a:rPr lang="tr-TR" altLang="tr-TR" sz="2800" b="1" u="sng" dirty="0">
                <a:effectLst/>
              </a:rPr>
              <a:t> hayvanlar</a:t>
            </a:r>
            <a:r>
              <a:rPr lang="tr-TR" altLang="tr-TR" sz="2800" b="1" dirty="0">
                <a:effectLst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400" dirty="0">
                <a:effectLst/>
              </a:rPr>
              <a:t>Mevsime bağlı </a:t>
            </a:r>
            <a:r>
              <a:rPr lang="tr-TR" altLang="tr-TR" sz="2400" dirty="0" err="1">
                <a:effectLst/>
              </a:rPr>
              <a:t>poliöstrük</a:t>
            </a:r>
            <a:r>
              <a:rPr lang="tr-TR" altLang="tr-TR" sz="2400" dirty="0">
                <a:effectLst/>
              </a:rPr>
              <a:t> hayvanlar;</a:t>
            </a:r>
          </a:p>
          <a:p>
            <a:pPr lvl="1" eaLnBrk="1" hangingPunct="1">
              <a:lnSpc>
                <a:spcPct val="90000"/>
              </a:lnSpc>
            </a:pPr>
            <a:r>
              <a:rPr lang="tr-TR" altLang="tr-TR" sz="2000" dirty="0">
                <a:effectLst/>
              </a:rPr>
              <a:t>koyun, </a:t>
            </a:r>
          </a:p>
          <a:p>
            <a:pPr lvl="1" eaLnBrk="1" hangingPunct="1">
              <a:lnSpc>
                <a:spcPct val="90000"/>
              </a:lnSpc>
            </a:pPr>
            <a:r>
              <a:rPr lang="tr-TR" altLang="tr-TR" sz="2000" dirty="0">
                <a:effectLst/>
              </a:rPr>
              <a:t>keçi, </a:t>
            </a:r>
          </a:p>
          <a:p>
            <a:pPr lvl="1" eaLnBrk="1" hangingPunct="1">
              <a:lnSpc>
                <a:spcPct val="90000"/>
              </a:lnSpc>
            </a:pPr>
            <a:r>
              <a:rPr lang="tr-TR" altLang="tr-TR" sz="2000" dirty="0">
                <a:effectLst/>
              </a:rPr>
              <a:t>kısrak ve </a:t>
            </a:r>
          </a:p>
          <a:p>
            <a:pPr lvl="1" eaLnBrk="1" hangingPunct="1">
              <a:lnSpc>
                <a:spcPct val="90000"/>
              </a:lnSpc>
            </a:pPr>
            <a:r>
              <a:rPr lang="tr-TR" altLang="tr-TR" sz="2000" dirty="0">
                <a:effectLst/>
              </a:rPr>
              <a:t>Kedi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400" dirty="0">
                <a:effectLst/>
              </a:rPr>
              <a:t>Mevsime bağlı olamayan ve yıl boyu </a:t>
            </a:r>
            <a:r>
              <a:rPr lang="tr-TR" altLang="tr-TR" sz="2400" dirty="0" err="1">
                <a:effectLst/>
              </a:rPr>
              <a:t>östrüs</a:t>
            </a:r>
            <a:r>
              <a:rPr lang="tr-TR" altLang="tr-TR" sz="2400" dirty="0">
                <a:effectLst/>
              </a:rPr>
              <a:t> </a:t>
            </a:r>
            <a:r>
              <a:rPr lang="tr-TR" altLang="tr-TR" sz="2400" dirty="0" err="1">
                <a:effectLst/>
              </a:rPr>
              <a:t>siklusu</a:t>
            </a:r>
            <a:r>
              <a:rPr lang="tr-TR" altLang="tr-TR" sz="2400" dirty="0">
                <a:effectLst/>
              </a:rPr>
              <a:t> gösteren </a:t>
            </a:r>
            <a:r>
              <a:rPr lang="tr-TR" altLang="tr-TR" sz="2400" dirty="0" err="1">
                <a:effectLst/>
              </a:rPr>
              <a:t>poliöstrük</a:t>
            </a:r>
            <a:r>
              <a:rPr lang="tr-TR" altLang="tr-TR" sz="2400" dirty="0">
                <a:effectLst/>
              </a:rPr>
              <a:t> hayvanlar ise</a:t>
            </a:r>
          </a:p>
          <a:p>
            <a:pPr lvl="1" eaLnBrk="1" hangingPunct="1">
              <a:lnSpc>
                <a:spcPct val="90000"/>
              </a:lnSpc>
            </a:pPr>
            <a:r>
              <a:rPr lang="tr-TR" altLang="tr-TR" sz="2000" dirty="0">
                <a:effectLst/>
              </a:rPr>
              <a:t>inek, </a:t>
            </a:r>
          </a:p>
          <a:p>
            <a:pPr lvl="1" eaLnBrk="1" hangingPunct="1">
              <a:lnSpc>
                <a:spcPct val="90000"/>
              </a:lnSpc>
            </a:pPr>
            <a:r>
              <a:rPr lang="tr-TR" altLang="tr-TR" sz="2000" dirty="0">
                <a:effectLst/>
              </a:rPr>
              <a:t>Manda </a:t>
            </a:r>
            <a:r>
              <a:rPr lang="tr-TR" altLang="tr-TR" sz="2000" dirty="0">
                <a:solidFill>
                  <a:srgbClr val="FF0000"/>
                </a:solidFill>
                <a:effectLst/>
              </a:rPr>
              <a:t>????</a:t>
            </a:r>
            <a:endParaRPr lang="tr-TR" altLang="tr-TR" sz="2000" dirty="0">
              <a:effectLst/>
            </a:endParaRPr>
          </a:p>
          <a:p>
            <a:pPr lvl="1" eaLnBrk="1" hangingPunct="1">
              <a:lnSpc>
                <a:spcPct val="90000"/>
              </a:lnSpc>
            </a:pPr>
            <a:r>
              <a:rPr lang="tr-TR" altLang="tr-TR" sz="2000" dirty="0">
                <a:effectLst/>
              </a:rPr>
              <a:t>domuz ve </a:t>
            </a:r>
          </a:p>
          <a:p>
            <a:pPr lvl="1" eaLnBrk="1" hangingPunct="1">
              <a:lnSpc>
                <a:spcPct val="90000"/>
              </a:lnSpc>
            </a:pPr>
            <a:r>
              <a:rPr lang="tr-TR" altLang="tr-TR" sz="2000" dirty="0">
                <a:effectLst/>
              </a:rPr>
              <a:t>tavşan. 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547C1638-6B3A-3B91-E9E4-65F715E3E15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1AC61BE-1CFD-4CEA-BCE1-643A4D913D8F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87247526"/>
      </p:ext>
    </p:extLst>
  </p:cSld>
  <p:clrMapOvr>
    <a:masterClrMapping/>
  </p:clrMapOvr>
  <p:transition spd="slow">
    <p:push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4 Slayt Numarası Yer Tutucusu">
            <a:extLst>
              <a:ext uri="{FF2B5EF4-FFF2-40B4-BE49-F238E27FC236}">
                <a16:creationId xmlns:a16="http://schemas.microsoft.com/office/drawing/2014/main" xmlns="" id="{3A58ADFF-9FC2-E81B-8435-6D9EF98562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1518CFB-294E-4DE8-A462-93FDE3BC07F6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33795" name="5 Altbilgi Yer Tutucusu">
            <a:extLst>
              <a:ext uri="{FF2B5EF4-FFF2-40B4-BE49-F238E27FC236}">
                <a16:creationId xmlns:a16="http://schemas.microsoft.com/office/drawing/2014/main" xmlns="" id="{B1544799-0E32-CCBC-CD02-6872C8ED4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20546" name="Rectangle 2">
            <a:extLst>
              <a:ext uri="{FF2B5EF4-FFF2-40B4-BE49-F238E27FC236}">
                <a16:creationId xmlns:a16="http://schemas.microsoft.com/office/drawing/2014/main" xmlns="" id="{933F7C07-A7C2-05E3-B3FC-8A43D7CA964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9802751" cy="6658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33797" name="Rectangle 3">
            <a:extLst>
              <a:ext uri="{FF2B5EF4-FFF2-40B4-BE49-F238E27FC236}">
                <a16:creationId xmlns:a16="http://schemas.microsoft.com/office/drawing/2014/main" xmlns="" id="{A74EF366-BB26-2DB9-2D38-C73F596A8C3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9964" y="1412876"/>
            <a:ext cx="11295315" cy="4824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tr-TR" altLang="tr-TR" sz="2800" dirty="0">
                <a:effectLst/>
              </a:rPr>
              <a:t>Kısraklar, özellikle küçük yapılı </a:t>
            </a:r>
            <a:r>
              <a:rPr lang="tr-TR" altLang="tr-TR" sz="2800" dirty="0" err="1">
                <a:effectLst/>
              </a:rPr>
              <a:t>poni</a:t>
            </a:r>
            <a:r>
              <a:rPr lang="tr-TR" altLang="tr-TR" sz="2800" dirty="0">
                <a:effectLst/>
              </a:rPr>
              <a:t> (midilli) kısrakları genellikle sonbahar sonu ve kış mevsiminde uzun bir </a:t>
            </a:r>
            <a:r>
              <a:rPr lang="tr-TR" altLang="tr-TR" sz="2800" dirty="0" err="1">
                <a:effectLst/>
              </a:rPr>
              <a:t>anöstrüs</a:t>
            </a:r>
            <a:r>
              <a:rPr lang="tr-TR" altLang="tr-TR" sz="2800" dirty="0">
                <a:effectLst/>
              </a:rPr>
              <a:t> devresine girerler.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tr-TR" altLang="tr-TR" sz="2800" dirty="0">
                <a:effectLst/>
              </a:rPr>
              <a:t>Koyun ve keçiler yılın belirgin döneminde özellikle gün ışığının azaldığı sonbahar mevsimi başında (</a:t>
            </a:r>
            <a:r>
              <a:rPr lang="tr-TR" altLang="tr-TR" sz="2400" i="1" dirty="0">
                <a:effectLst/>
              </a:rPr>
              <a:t>kuzey yarımkürede</a:t>
            </a:r>
            <a:r>
              <a:rPr lang="tr-TR" altLang="tr-TR" sz="2800" dirty="0">
                <a:effectLst/>
              </a:rPr>
              <a:t>) </a:t>
            </a:r>
            <a:r>
              <a:rPr lang="tr-TR" altLang="tr-TR" sz="2800" dirty="0" err="1">
                <a:effectLst/>
              </a:rPr>
              <a:t>siklus</a:t>
            </a:r>
            <a:r>
              <a:rPr lang="tr-TR" altLang="tr-TR" sz="2800" dirty="0">
                <a:effectLst/>
              </a:rPr>
              <a:t> gösterirler ve gebe kalmadıkları sürece bu </a:t>
            </a:r>
            <a:r>
              <a:rPr lang="tr-TR" altLang="tr-TR" sz="2800" dirty="0" err="1">
                <a:effectLst/>
              </a:rPr>
              <a:t>sikluslar</a:t>
            </a:r>
            <a:r>
              <a:rPr lang="tr-TR" altLang="tr-TR" sz="2800" dirty="0">
                <a:effectLst/>
              </a:rPr>
              <a:t> en az 1 en fazla 20 kez tekrar edebilir.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tr-TR" altLang="tr-TR" sz="2800" i="1" dirty="0">
                <a:effectLst/>
              </a:rPr>
              <a:t>Niçin kısraklar ilkbahar, koyun ve keçi sonbahar da </a:t>
            </a:r>
            <a:r>
              <a:rPr lang="tr-TR" altLang="tr-TR" sz="2800" i="1" dirty="0" err="1">
                <a:effectLst/>
              </a:rPr>
              <a:t>östrüs</a:t>
            </a:r>
            <a:r>
              <a:rPr lang="tr-TR" altLang="tr-TR" sz="2800" i="1" dirty="0">
                <a:effectLst/>
              </a:rPr>
              <a:t> gösterir?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tr-TR" altLang="tr-TR" sz="2800" dirty="0">
              <a:effectLst/>
            </a:endParaRP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37214B3E-E189-7FCE-9C71-C909A18BFB7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024DAA3-1BA4-4070-B2B6-34582438E910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6283664"/>
      </p:ext>
    </p:extLst>
  </p:cSld>
  <p:clrMapOvr>
    <a:masterClrMapping/>
  </p:clrMapOvr>
  <p:transition spd="slow">
    <p:push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4 Slayt Numarası Yer Tutucusu">
            <a:extLst>
              <a:ext uri="{FF2B5EF4-FFF2-40B4-BE49-F238E27FC236}">
                <a16:creationId xmlns:a16="http://schemas.microsoft.com/office/drawing/2014/main" xmlns="" id="{A87B6C43-62C2-FA09-AD1A-856BFD78F6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94431-A96F-40F3-AD41-7B5527DDB691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34819" name="5 Altbilgi Yer Tutucusu">
            <a:extLst>
              <a:ext uri="{FF2B5EF4-FFF2-40B4-BE49-F238E27FC236}">
                <a16:creationId xmlns:a16="http://schemas.microsoft.com/office/drawing/2014/main" xmlns="" id="{904E5007-388D-F5C3-112A-FECB0FFC9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20546" name="Rectangle 2">
            <a:extLst>
              <a:ext uri="{FF2B5EF4-FFF2-40B4-BE49-F238E27FC236}">
                <a16:creationId xmlns:a16="http://schemas.microsoft.com/office/drawing/2014/main" xmlns="" id="{9BFBAEA5-9E92-FB31-8670-BCA96B77D33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30926" y="274639"/>
            <a:ext cx="9879874" cy="63105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34821" name="Rectangle 3">
            <a:extLst>
              <a:ext uri="{FF2B5EF4-FFF2-40B4-BE49-F238E27FC236}">
                <a16:creationId xmlns:a16="http://schemas.microsoft.com/office/drawing/2014/main" xmlns="" id="{5485BDBE-E6C0-CA3A-55FF-11B968FDA8A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30927" y="1412876"/>
            <a:ext cx="11477896" cy="4824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tr-TR" altLang="tr-TR" sz="2800" dirty="0">
                <a:effectLst/>
              </a:rPr>
              <a:t>Melatonin hormonunun artışı </a:t>
            </a:r>
            <a:r>
              <a:rPr lang="tr-TR" altLang="tr-TR" sz="2800" b="1" dirty="0">
                <a:effectLst/>
              </a:rPr>
              <a:t>koyun ve keçilerde </a:t>
            </a:r>
            <a:r>
              <a:rPr lang="tr-TR" altLang="tr-TR" sz="2800" dirty="0" err="1">
                <a:effectLst/>
              </a:rPr>
              <a:t>GnRH</a:t>
            </a:r>
            <a:r>
              <a:rPr lang="tr-TR" altLang="tr-TR" sz="2800" dirty="0">
                <a:effectLst/>
              </a:rPr>
              <a:t> salınımının frekansı ve genişliğini artırarak östradiolün pozitif-</a:t>
            </a:r>
            <a:r>
              <a:rPr lang="tr-TR" altLang="tr-TR" sz="2800" dirty="0" err="1">
                <a:effectLst/>
              </a:rPr>
              <a:t>feedback’i</a:t>
            </a:r>
            <a:r>
              <a:rPr lang="tr-TR" altLang="tr-TR" sz="2800" dirty="0">
                <a:effectLst/>
              </a:rPr>
              <a:t> oluşur,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tr-TR" altLang="tr-TR" sz="2800" b="1" dirty="0">
                <a:effectLst/>
              </a:rPr>
              <a:t>Kısraklarda</a:t>
            </a:r>
            <a:r>
              <a:rPr lang="tr-TR" altLang="tr-TR" sz="2800" dirty="0">
                <a:effectLst/>
              </a:rPr>
              <a:t> ise melatonin </a:t>
            </a:r>
            <a:r>
              <a:rPr lang="tr-TR" altLang="tr-TR" sz="2800" dirty="0" err="1">
                <a:effectLst/>
              </a:rPr>
              <a:t>GnRH</a:t>
            </a:r>
            <a:r>
              <a:rPr lang="tr-TR" altLang="tr-TR" sz="2800" dirty="0">
                <a:effectLst/>
              </a:rPr>
              <a:t> salınımını baskılayıcı/inhibitör etki gösterir.</a:t>
            </a:r>
          </a:p>
        </p:txBody>
      </p:sp>
      <p:pic>
        <p:nvPicPr>
          <p:cNvPr id="34822" name="Picture 6" descr="C:\Users\DAD\Desktop\Pineal~Gland.jpg">
            <a:extLst>
              <a:ext uri="{FF2B5EF4-FFF2-40B4-BE49-F238E27FC236}">
                <a16:creationId xmlns:a16="http://schemas.microsoft.com/office/drawing/2014/main" xmlns="" id="{D8A52732-A1E3-8A3D-FF55-CDA4DCA0E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743" y="3033297"/>
            <a:ext cx="4023951" cy="33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F0ED3633-AD4D-B7DF-8D69-3E59B3427D3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3396E24-50C8-4BA1-B2FD-31B92B8B5DA6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02970609"/>
      </p:ext>
    </p:extLst>
  </p:cSld>
  <p:clrMapOvr>
    <a:masterClrMapping/>
  </p:clrMapOvr>
  <p:transition spd="slow">
    <p:push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4 Slayt Numarası Yer Tutucusu">
            <a:extLst>
              <a:ext uri="{FF2B5EF4-FFF2-40B4-BE49-F238E27FC236}">
                <a16:creationId xmlns:a16="http://schemas.microsoft.com/office/drawing/2014/main" xmlns="" id="{7E8E856C-9A68-4893-1380-CE2D7A5B40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323D2E8-EDFE-4861-A598-B53505607FBC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35843" name="5 Altbilgi Yer Tutucusu">
            <a:extLst>
              <a:ext uri="{FF2B5EF4-FFF2-40B4-BE49-F238E27FC236}">
                <a16:creationId xmlns:a16="http://schemas.microsoft.com/office/drawing/2014/main" xmlns="" id="{7F109A4D-EE21-5C06-8FFD-A2E10C41D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21570" name="Rectangle 2">
            <a:extLst>
              <a:ext uri="{FF2B5EF4-FFF2-40B4-BE49-F238E27FC236}">
                <a16:creationId xmlns:a16="http://schemas.microsoft.com/office/drawing/2014/main" xmlns="" id="{7F201E59-4DA4-3BD0-1513-5682533858D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30926" y="274639"/>
            <a:ext cx="9879874" cy="63976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35845" name="Rectangle 3">
            <a:extLst>
              <a:ext uri="{FF2B5EF4-FFF2-40B4-BE49-F238E27FC236}">
                <a16:creationId xmlns:a16="http://schemas.microsoft.com/office/drawing/2014/main" xmlns="" id="{DA0C01BA-2ECC-00D2-01EB-413C2E72263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08048" y="1372642"/>
            <a:ext cx="11418191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/>
          <a:lstStyle/>
          <a:p>
            <a:pPr eaLnBrk="1" hangingPunct="1"/>
            <a:r>
              <a:rPr lang="tr-TR" altLang="tr-TR" sz="2800" dirty="0">
                <a:effectLst/>
              </a:rPr>
              <a:t>Koyunlarda </a:t>
            </a:r>
            <a:r>
              <a:rPr lang="tr-TR" altLang="tr-TR" sz="2800" dirty="0" err="1">
                <a:effectLst/>
              </a:rPr>
              <a:t>Dorset</a:t>
            </a:r>
            <a:r>
              <a:rPr lang="tr-TR" altLang="tr-TR" sz="2800" dirty="0">
                <a:effectLst/>
              </a:rPr>
              <a:t> ve Merinos gibi bazı ırklar düzenli olarak yılda iki kez </a:t>
            </a:r>
            <a:r>
              <a:rPr lang="tr-TR" altLang="tr-TR" sz="2800" dirty="0" err="1">
                <a:effectLst/>
              </a:rPr>
              <a:t>siklus</a:t>
            </a:r>
            <a:r>
              <a:rPr lang="tr-TR" altLang="tr-TR" sz="2800" dirty="0">
                <a:effectLst/>
              </a:rPr>
              <a:t> gösterebilirler (ilkbahar ve sonbaharda). </a:t>
            </a:r>
          </a:p>
          <a:p>
            <a:pPr eaLnBrk="1" hangingPunct="1"/>
            <a:r>
              <a:rPr lang="tr-TR" altLang="tr-TR" sz="2800" dirty="0">
                <a:effectLst/>
              </a:rPr>
              <a:t>Domuz ve koyunların çoğu laktasyon dönemi sırasında </a:t>
            </a:r>
            <a:r>
              <a:rPr lang="tr-TR" altLang="tr-TR" sz="2800" dirty="0" err="1">
                <a:effectLst/>
              </a:rPr>
              <a:t>östrüs</a:t>
            </a:r>
            <a:r>
              <a:rPr lang="tr-TR" altLang="tr-TR" sz="2800" dirty="0">
                <a:effectLst/>
              </a:rPr>
              <a:t> göstermezler ve buna </a:t>
            </a:r>
            <a:r>
              <a:rPr lang="tr-TR" altLang="tr-TR" sz="2800" b="1" dirty="0" err="1">
                <a:effectLst/>
              </a:rPr>
              <a:t>laktasyonal</a:t>
            </a:r>
            <a:r>
              <a:rPr lang="tr-TR" altLang="tr-TR" sz="2800" b="1" dirty="0">
                <a:effectLst/>
              </a:rPr>
              <a:t> </a:t>
            </a:r>
            <a:r>
              <a:rPr lang="tr-TR" altLang="tr-TR" sz="2800" b="1" dirty="0" err="1">
                <a:effectLst/>
              </a:rPr>
              <a:t>anöstrüs</a:t>
            </a:r>
            <a:r>
              <a:rPr lang="tr-TR" altLang="tr-TR" sz="2800" dirty="0">
                <a:effectLst/>
              </a:rPr>
              <a:t> denilir. </a:t>
            </a:r>
          </a:p>
          <a:p>
            <a:pPr eaLnBrk="1" hangingPunct="1"/>
            <a:r>
              <a:rPr lang="tr-TR" altLang="tr-TR" sz="2800" dirty="0">
                <a:effectLst/>
              </a:rPr>
              <a:t>İneklerde </a:t>
            </a:r>
            <a:r>
              <a:rPr lang="tr-TR" altLang="tr-TR" sz="2800" dirty="0" err="1">
                <a:effectLst/>
              </a:rPr>
              <a:t>postpartum</a:t>
            </a:r>
            <a:r>
              <a:rPr lang="tr-TR" altLang="tr-TR" sz="2800" dirty="0">
                <a:effectLst/>
              </a:rPr>
              <a:t> </a:t>
            </a:r>
            <a:r>
              <a:rPr lang="tr-TR" altLang="tr-TR" sz="2800" dirty="0" err="1">
                <a:effectLst/>
              </a:rPr>
              <a:t>anöstrüs</a:t>
            </a:r>
            <a:r>
              <a:rPr lang="tr-TR" altLang="tr-TR" sz="2800" dirty="0">
                <a:effectLst/>
              </a:rPr>
              <a:t> dönemi buzağı yanında bulunduğunda ve emzirdiğinde uzar.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tr-TR" altLang="tr-TR" sz="2800" dirty="0">
              <a:effectLst/>
            </a:endParaRP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54A2291C-E997-4B8A-D659-04EA44FA515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D9D0F7-A3AF-4DA5-A960-C5D647613833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92933630"/>
      </p:ext>
    </p:extLst>
  </p:cSld>
  <p:clrMapOvr>
    <a:masterClrMapping/>
  </p:clrMapOvr>
  <p:transition spd="slow">
    <p:push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4 Slayt Numarası Yer Tutucusu">
            <a:extLst>
              <a:ext uri="{FF2B5EF4-FFF2-40B4-BE49-F238E27FC236}">
                <a16:creationId xmlns:a16="http://schemas.microsoft.com/office/drawing/2014/main" xmlns="" id="{8FC03B18-B11E-F1D4-AEDC-B115DF75C5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A78CFBF-A196-4D0A-8189-1C6458EF3DBE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36867" name="5 Altbilgi Yer Tutucusu">
            <a:extLst>
              <a:ext uri="{FF2B5EF4-FFF2-40B4-BE49-F238E27FC236}">
                <a16:creationId xmlns:a16="http://schemas.microsoft.com/office/drawing/2014/main" xmlns="" id="{EA9EE621-608B-EC0B-37D0-E277092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07234" name="Rectangle 2">
            <a:extLst>
              <a:ext uri="{FF2B5EF4-FFF2-40B4-BE49-F238E27FC236}">
                <a16:creationId xmlns:a16="http://schemas.microsoft.com/office/drawing/2014/main" xmlns="" id="{787C5FB3-6378-CE6F-07F3-8D777329091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4800" y="274639"/>
            <a:ext cx="9906000" cy="64847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21509" name="Rectangle 3">
            <a:extLst>
              <a:ext uri="{FF2B5EF4-FFF2-40B4-BE49-F238E27FC236}">
                <a16:creationId xmlns:a16="http://schemas.microsoft.com/office/drawing/2014/main" xmlns="" id="{C9AF6D75-541D-52EE-C7E3-3E30FD957BE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08048" y="1294267"/>
            <a:ext cx="11296271" cy="4464050"/>
          </a:xfrm>
        </p:spPr>
        <p:txBody>
          <a:bodyPr anchor="t">
            <a:normAutofit lnSpcReduction="10000"/>
          </a:bodyPr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tr-TR" b="1" dirty="0" err="1">
                <a:effectLst/>
              </a:rPr>
              <a:t>Östrüs</a:t>
            </a:r>
            <a:r>
              <a:rPr lang="tr-TR" b="1" dirty="0">
                <a:effectLst/>
              </a:rPr>
              <a:t> </a:t>
            </a:r>
            <a:r>
              <a:rPr lang="tr-TR" b="1" dirty="0" err="1">
                <a:effectLst/>
              </a:rPr>
              <a:t>siklusununu</a:t>
            </a:r>
            <a:r>
              <a:rPr lang="tr-TR" b="1" dirty="0">
                <a:effectLst/>
              </a:rPr>
              <a:t> süresi</a:t>
            </a:r>
          </a:p>
          <a:p>
            <a:pPr eaLnBrk="1" hangingPunct="1">
              <a:defRPr/>
            </a:pPr>
            <a:r>
              <a:rPr lang="tr-TR" sz="2800" dirty="0">
                <a:effectLst/>
              </a:rPr>
              <a:t>koyunlarda 						: 16-17 gün, </a:t>
            </a:r>
          </a:p>
          <a:p>
            <a:pPr eaLnBrk="1" hangingPunct="1">
              <a:defRPr/>
            </a:pPr>
            <a:r>
              <a:rPr lang="tr-TR" sz="2800" dirty="0">
                <a:effectLst/>
              </a:rPr>
              <a:t>sığır, keçi ve domuzlarda 	: 20-21 gün ve</a:t>
            </a:r>
          </a:p>
          <a:p>
            <a:pPr eaLnBrk="1" hangingPunct="1">
              <a:defRPr/>
            </a:pPr>
            <a:r>
              <a:rPr lang="tr-TR" sz="2800" dirty="0">
                <a:effectLst/>
              </a:rPr>
              <a:t>kısraklarda 						: 21-23 gün, </a:t>
            </a:r>
          </a:p>
          <a:p>
            <a:pPr eaLnBrk="1" hangingPunct="1">
              <a:defRPr/>
            </a:pPr>
            <a:r>
              <a:rPr lang="tr-TR" sz="2800" dirty="0">
                <a:effectLst/>
              </a:rPr>
              <a:t>kedilerde 							: 14-19 gün sürer </a:t>
            </a:r>
          </a:p>
          <a:p>
            <a:pPr eaLnBrk="1" hangingPunct="1">
              <a:defRPr/>
            </a:pPr>
            <a:r>
              <a:rPr lang="tr-TR" sz="2800" dirty="0">
                <a:effectLst/>
              </a:rPr>
              <a:t>Köpekler 							: 200</a:t>
            </a:r>
            <a:r>
              <a:rPr lang="en-US" sz="2800" dirty="0">
                <a:effectLst/>
                <a:cs typeface="Tahoma" pitchFamily="34" charset="0"/>
              </a:rPr>
              <a:t>±</a:t>
            </a:r>
            <a:r>
              <a:rPr lang="tr-TR" sz="2800" dirty="0">
                <a:effectLst/>
              </a:rPr>
              <a:t>40 gün </a:t>
            </a:r>
          </a:p>
          <a:p>
            <a:pPr eaLnBrk="1" hangingPunct="1">
              <a:defRPr/>
            </a:pPr>
            <a:endParaRPr lang="tr-TR" sz="2800" dirty="0">
              <a:effectLst/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tr-TR" sz="2400" i="1" dirty="0">
                <a:effectLst/>
              </a:rPr>
              <a:t>Köpekler evcil hayvanlar içerisinde en uzun süreli </a:t>
            </a:r>
            <a:r>
              <a:rPr lang="tr-TR" sz="2400" i="1" dirty="0" err="1">
                <a:effectLst/>
              </a:rPr>
              <a:t>siklusa</a:t>
            </a:r>
            <a:r>
              <a:rPr lang="tr-TR" sz="2400" i="1" dirty="0">
                <a:effectLst/>
              </a:rPr>
              <a:t> sahip hayvandır  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71D340B4-8F36-5906-8F2C-59934FDD839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DBFB591-FC24-431D-AF48-9FA6CC4515A8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54401881"/>
      </p:ext>
    </p:extLst>
  </p:cSld>
  <p:clrMapOvr>
    <a:masterClrMapping/>
  </p:clrMapOvr>
  <p:transition spd="slow">
    <p:push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4 Slayt Numarası Yer Tutucusu">
            <a:extLst>
              <a:ext uri="{FF2B5EF4-FFF2-40B4-BE49-F238E27FC236}">
                <a16:creationId xmlns:a16="http://schemas.microsoft.com/office/drawing/2014/main" xmlns="" id="{41042672-A1E4-6ADC-B27D-B2BB49580D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A131131-223E-4E46-A926-03A233ADF50D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37891" name="5 Altbilgi Yer Tutucusu">
            <a:extLst>
              <a:ext uri="{FF2B5EF4-FFF2-40B4-BE49-F238E27FC236}">
                <a16:creationId xmlns:a16="http://schemas.microsoft.com/office/drawing/2014/main" xmlns="" id="{A9F8F79D-1B5C-8A0E-0A28-26CB3A417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06210" name="Rectangle 2">
            <a:extLst>
              <a:ext uri="{FF2B5EF4-FFF2-40B4-BE49-F238E27FC236}">
                <a16:creationId xmlns:a16="http://schemas.microsoft.com/office/drawing/2014/main" xmlns="" id="{52C9221A-5268-FF39-E030-A858353C7A3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9802751" cy="64847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37893" name="Rectangle 3">
            <a:extLst>
              <a:ext uri="{FF2B5EF4-FFF2-40B4-BE49-F238E27FC236}">
                <a16:creationId xmlns:a16="http://schemas.microsoft.com/office/drawing/2014/main" xmlns="" id="{972CAD24-4C16-3088-9B5A-503BBE50848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08049" y="1398759"/>
            <a:ext cx="11339814" cy="4464050"/>
          </a:xfrm>
        </p:spPr>
        <p:txBody>
          <a:bodyPr anchor="t">
            <a:normAutofit/>
          </a:bodyPr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tr-TR" altLang="tr-TR" b="1" dirty="0" err="1">
                <a:effectLst/>
              </a:rPr>
              <a:t>Östrüs</a:t>
            </a:r>
            <a:r>
              <a:rPr lang="tr-TR" altLang="tr-TR" b="1" dirty="0">
                <a:effectLst/>
              </a:rPr>
              <a:t> </a:t>
            </a:r>
            <a:r>
              <a:rPr lang="tr-TR" altLang="tr-TR" b="1" dirty="0" err="1">
                <a:effectLst/>
              </a:rPr>
              <a:t>siklusunun</a:t>
            </a:r>
            <a:r>
              <a:rPr lang="tr-TR" altLang="tr-TR" b="1" dirty="0">
                <a:effectLst/>
              </a:rPr>
              <a:t> dönemleri</a:t>
            </a:r>
          </a:p>
          <a:p>
            <a:pPr eaLnBrk="1" hangingPunct="1">
              <a:defRPr/>
            </a:pPr>
            <a:r>
              <a:rPr lang="tr-TR" altLang="tr-TR" sz="2800" dirty="0" err="1">
                <a:effectLst/>
              </a:rPr>
              <a:t>Siklus</a:t>
            </a:r>
            <a:r>
              <a:rPr lang="tr-TR" altLang="tr-TR" sz="2800" dirty="0">
                <a:effectLst/>
              </a:rPr>
              <a:t> genelde biri diğeri ile karışabilen 4 döneme ayrılır.  </a:t>
            </a:r>
          </a:p>
          <a:p>
            <a:pPr eaLnBrk="1" hangingPunct="1">
              <a:defRPr/>
            </a:pPr>
            <a:r>
              <a:rPr lang="tr-TR" altLang="tr-TR" sz="2800" dirty="0">
                <a:effectLst/>
              </a:rPr>
              <a:t>Bazı yazarlar </a:t>
            </a:r>
            <a:r>
              <a:rPr lang="tr-TR" altLang="tr-TR" sz="2800" dirty="0" err="1">
                <a:effectLst/>
              </a:rPr>
              <a:t>siklusu</a:t>
            </a:r>
            <a:r>
              <a:rPr lang="tr-TR" altLang="tr-TR" sz="2800" dirty="0">
                <a:effectLst/>
              </a:rPr>
              <a:t> iki grup içerisinde toplamayı tercih ederler. </a:t>
            </a:r>
          </a:p>
          <a:p>
            <a:pPr eaLnBrk="1" hangingPunct="1">
              <a:defRPr/>
            </a:pPr>
            <a:r>
              <a:rPr lang="tr-TR" altLang="tr-TR" sz="2800" dirty="0">
                <a:effectLst/>
              </a:rPr>
              <a:t>Bunlardan ilki </a:t>
            </a:r>
            <a:r>
              <a:rPr lang="tr-TR" altLang="tr-TR" sz="2800" b="1" dirty="0" err="1">
                <a:solidFill>
                  <a:srgbClr val="FFC000"/>
                </a:solidFill>
                <a:effectLst/>
              </a:rPr>
              <a:t>proöstrüs</a:t>
            </a:r>
            <a:r>
              <a:rPr lang="tr-TR" altLang="tr-TR" sz="2800" dirty="0">
                <a:effectLst/>
              </a:rPr>
              <a:t> ve </a:t>
            </a:r>
            <a:r>
              <a:rPr lang="tr-TR" altLang="tr-TR" sz="2800" b="1" dirty="0" err="1">
                <a:solidFill>
                  <a:srgbClr val="FFC000"/>
                </a:solidFill>
              </a:rPr>
              <a:t>östrüs</a:t>
            </a:r>
            <a:r>
              <a:rPr lang="tr-TR" altLang="tr-TR" sz="2800" b="1" dirty="0" err="1">
                <a:effectLst/>
              </a:rPr>
              <a:t>’</a:t>
            </a:r>
            <a:r>
              <a:rPr lang="tr-TR" altLang="tr-TR" sz="2800" dirty="0" err="1">
                <a:effectLst/>
              </a:rPr>
              <a:t>ü</a:t>
            </a:r>
            <a:r>
              <a:rPr lang="tr-TR" altLang="tr-TR" sz="2800" dirty="0">
                <a:effectLst/>
              </a:rPr>
              <a:t> kapsayan </a:t>
            </a:r>
            <a:r>
              <a:rPr lang="tr-TR" altLang="tr-TR" sz="2800" b="1" dirty="0" err="1">
                <a:effectLst/>
              </a:rPr>
              <a:t>folliküler</a:t>
            </a:r>
            <a:r>
              <a:rPr lang="tr-TR" altLang="tr-TR" sz="2800" b="1" dirty="0">
                <a:effectLst/>
              </a:rPr>
              <a:t> veya </a:t>
            </a:r>
            <a:r>
              <a:rPr lang="tr-TR" altLang="tr-TR" sz="2800" b="1" dirty="0" err="1">
                <a:effectLst/>
              </a:rPr>
              <a:t>östrogenik</a:t>
            </a:r>
            <a:r>
              <a:rPr lang="tr-TR" altLang="tr-TR" sz="2800" b="1" dirty="0">
                <a:effectLst/>
              </a:rPr>
              <a:t> faz </a:t>
            </a:r>
          </a:p>
          <a:p>
            <a:pPr eaLnBrk="1" hangingPunct="1">
              <a:defRPr/>
            </a:pPr>
            <a:r>
              <a:rPr lang="tr-TR" altLang="tr-TR" sz="2800" dirty="0">
                <a:effectLst/>
              </a:rPr>
              <a:t>diğeri ise </a:t>
            </a:r>
            <a:r>
              <a:rPr lang="tr-TR" altLang="tr-TR" sz="2800" b="1" dirty="0" err="1">
                <a:solidFill>
                  <a:srgbClr val="FFC000"/>
                </a:solidFill>
              </a:rPr>
              <a:t>metöstrüs</a:t>
            </a:r>
            <a:r>
              <a:rPr lang="tr-TR" altLang="tr-TR" sz="2800" dirty="0">
                <a:effectLst/>
              </a:rPr>
              <a:t> ve </a:t>
            </a:r>
            <a:r>
              <a:rPr lang="tr-TR" altLang="tr-TR" sz="2800" b="1" dirty="0" err="1">
                <a:solidFill>
                  <a:srgbClr val="FFC000"/>
                </a:solidFill>
                <a:effectLst/>
              </a:rPr>
              <a:t>diöstrüs’</a:t>
            </a:r>
            <a:r>
              <a:rPr lang="tr-TR" altLang="tr-TR" sz="2800" dirty="0" err="1">
                <a:effectLst/>
              </a:rPr>
              <a:t>ü</a:t>
            </a:r>
            <a:r>
              <a:rPr lang="tr-TR" altLang="tr-TR" sz="2800" dirty="0">
                <a:effectLst/>
              </a:rPr>
              <a:t> kapsayan </a:t>
            </a:r>
            <a:r>
              <a:rPr lang="tr-TR" altLang="tr-TR" sz="2800" b="1" dirty="0" err="1">
                <a:effectLst/>
              </a:rPr>
              <a:t>luteal</a:t>
            </a:r>
            <a:r>
              <a:rPr lang="tr-TR" altLang="tr-TR" sz="2800" b="1" dirty="0">
                <a:effectLst/>
              </a:rPr>
              <a:t> veya </a:t>
            </a:r>
            <a:r>
              <a:rPr lang="tr-TR" altLang="tr-TR" sz="2800" b="1" dirty="0" err="1">
                <a:effectLst/>
              </a:rPr>
              <a:t>progestatif</a:t>
            </a:r>
            <a:r>
              <a:rPr lang="tr-TR" altLang="tr-TR" sz="2800" b="1" dirty="0">
                <a:effectLst/>
              </a:rPr>
              <a:t> </a:t>
            </a:r>
            <a:r>
              <a:rPr lang="tr-TR" altLang="tr-TR" sz="2800" b="1" dirty="0" err="1">
                <a:effectLst/>
              </a:rPr>
              <a:t>faz'</a:t>
            </a:r>
            <a:r>
              <a:rPr lang="tr-TR" altLang="tr-TR" sz="2800" dirty="0" err="1">
                <a:effectLst/>
              </a:rPr>
              <a:t>dır</a:t>
            </a:r>
            <a:r>
              <a:rPr lang="tr-TR" altLang="tr-TR" sz="2800" dirty="0">
                <a:effectLst/>
              </a:rPr>
              <a:t>. 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64502F2D-1DAB-C0A2-A824-997D73A2462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55FFCCE-96F9-416A-B226-C83F2C62BD53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88224803"/>
      </p:ext>
    </p:extLst>
  </p:cSld>
  <p:clrMapOvr>
    <a:masterClrMapping/>
  </p:clrMapOvr>
  <p:transition spd="slow">
    <p:push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4 Slayt Numarası Yer Tutucusu">
            <a:extLst>
              <a:ext uri="{FF2B5EF4-FFF2-40B4-BE49-F238E27FC236}">
                <a16:creationId xmlns:a16="http://schemas.microsoft.com/office/drawing/2014/main" xmlns="" id="{8A2BFF7E-F357-EB76-F270-3AF431A24C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DF8F6F1-00DA-4005-AA3B-D6BF1E67C07E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38915" name="5 Altbilgi Yer Tutucusu">
            <a:extLst>
              <a:ext uri="{FF2B5EF4-FFF2-40B4-BE49-F238E27FC236}">
                <a16:creationId xmlns:a16="http://schemas.microsoft.com/office/drawing/2014/main" xmlns="" id="{109F6C9D-7FA2-4A39-9A5E-9EB7C8B84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09282" name="Rectangle 2">
            <a:extLst>
              <a:ext uri="{FF2B5EF4-FFF2-40B4-BE49-F238E27FC236}">
                <a16:creationId xmlns:a16="http://schemas.microsoft.com/office/drawing/2014/main" xmlns="" id="{20F177B5-EFC8-730C-E97B-DB692DD2EAA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9802751" cy="65717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38917" name="Resim 2">
            <a:extLst>
              <a:ext uri="{FF2B5EF4-FFF2-40B4-BE49-F238E27FC236}">
                <a16:creationId xmlns:a16="http://schemas.microsoft.com/office/drawing/2014/main" xmlns="" id="{D6DBC6C8-87EB-6BA6-95C1-D18445DFA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98" y="1334771"/>
            <a:ext cx="7061062" cy="476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3B1EA19F-BA3C-5B73-918D-D3E964880CA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1178A5D-F358-4A2B-B56D-621EF90388C7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43973862"/>
      </p:ext>
    </p:extLst>
  </p:cSld>
  <p:clrMapOvr>
    <a:masterClrMapping/>
  </p:clrMapOvr>
  <p:transition spd="slow"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4 Slayt Numarası Yer Tutucusu">
            <a:extLst>
              <a:ext uri="{FF2B5EF4-FFF2-40B4-BE49-F238E27FC236}">
                <a16:creationId xmlns:a16="http://schemas.microsoft.com/office/drawing/2014/main" xmlns="" id="{8940B9B5-64F2-A5D1-701A-8C80209B30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1F42ABF-83B6-434E-9514-84A15979CD53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6147" name="5 Altbilgi Yer Tutucusu">
            <a:extLst>
              <a:ext uri="{FF2B5EF4-FFF2-40B4-BE49-F238E27FC236}">
                <a16:creationId xmlns:a16="http://schemas.microsoft.com/office/drawing/2014/main" xmlns="" id="{E7E01B75-14E0-8C97-44A8-4F8858154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148" name="Text Box 2">
            <a:extLst>
              <a:ext uri="{FF2B5EF4-FFF2-40B4-BE49-F238E27FC236}">
                <a16:creationId xmlns:a16="http://schemas.microsoft.com/office/drawing/2014/main" xmlns="" id="{A41D536B-040D-D06B-A794-86ACC4F29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27" y="1484313"/>
            <a:ext cx="9941788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tr-TR" altLang="tr-TR" sz="3200" dirty="0" err="1"/>
              <a:t>Pubertas</a:t>
            </a:r>
            <a:endParaRPr lang="tr-TR" altLang="tr-TR" sz="3200" dirty="0"/>
          </a:p>
          <a:p>
            <a:pPr eaLnBrk="1" hangingPunct="1">
              <a:spcBef>
                <a:spcPts val="600"/>
              </a:spcBef>
            </a:pPr>
            <a:r>
              <a:rPr lang="tr-TR" altLang="tr-TR" sz="3200" dirty="0" err="1"/>
              <a:t>Östrüs</a:t>
            </a:r>
            <a:r>
              <a:rPr lang="tr-TR" altLang="tr-TR" sz="3200" dirty="0"/>
              <a:t> </a:t>
            </a:r>
            <a:r>
              <a:rPr lang="tr-TR" altLang="tr-TR" sz="3200" dirty="0" err="1"/>
              <a:t>siklusu</a:t>
            </a:r>
            <a:endParaRPr lang="tr-TR" altLang="tr-TR" sz="3200" dirty="0"/>
          </a:p>
          <a:p>
            <a:pPr lvl="1" eaLnBrk="1" hangingPunct="1">
              <a:spcBef>
                <a:spcPts val="600"/>
              </a:spcBef>
            </a:pPr>
            <a:r>
              <a:rPr lang="tr-TR" altLang="tr-TR" sz="2800" dirty="0" err="1"/>
              <a:t>Siklisun</a:t>
            </a:r>
            <a:r>
              <a:rPr lang="tr-TR" altLang="tr-TR" sz="2800" dirty="0"/>
              <a:t> düzeni</a:t>
            </a:r>
          </a:p>
          <a:p>
            <a:pPr lvl="1" eaLnBrk="1" hangingPunct="1">
              <a:spcBef>
                <a:spcPts val="600"/>
              </a:spcBef>
            </a:pPr>
            <a:r>
              <a:rPr lang="tr-TR" altLang="tr-TR" sz="2800" dirty="0" err="1"/>
              <a:t>Siklusun</a:t>
            </a:r>
            <a:r>
              <a:rPr lang="tr-TR" altLang="tr-TR" sz="2800" dirty="0"/>
              <a:t> dönemleri, belirtileri</a:t>
            </a:r>
          </a:p>
          <a:p>
            <a:pPr lvl="1" eaLnBrk="1" hangingPunct="1">
              <a:spcBef>
                <a:spcPts val="600"/>
              </a:spcBef>
            </a:pPr>
            <a:r>
              <a:rPr lang="tr-TR" altLang="tr-TR" sz="2800" dirty="0" err="1"/>
              <a:t>Follikül</a:t>
            </a:r>
            <a:r>
              <a:rPr lang="tr-TR" altLang="tr-TR" sz="2800" dirty="0"/>
              <a:t> dinamiği</a:t>
            </a:r>
          </a:p>
          <a:p>
            <a:pPr lvl="1" eaLnBrk="1" hangingPunct="1">
              <a:spcBef>
                <a:spcPts val="600"/>
              </a:spcBef>
            </a:pPr>
            <a:r>
              <a:rPr lang="tr-TR" altLang="tr-TR" sz="2800" dirty="0"/>
              <a:t>Endokrinolojik yapı (</a:t>
            </a:r>
            <a:r>
              <a:rPr lang="tr-TR" altLang="tr-TR" sz="2800" dirty="0" err="1"/>
              <a:t>siklusun</a:t>
            </a:r>
            <a:r>
              <a:rPr lang="tr-TR" altLang="tr-TR" sz="2800" dirty="0"/>
              <a:t> endokrin düzeni)</a:t>
            </a:r>
          </a:p>
          <a:p>
            <a:pPr eaLnBrk="1" hangingPunct="1">
              <a:spcBef>
                <a:spcPts val="600"/>
              </a:spcBef>
            </a:pPr>
            <a:r>
              <a:rPr lang="tr-TR" altLang="tr-TR" sz="3200" dirty="0" err="1"/>
              <a:t>Östrüs</a:t>
            </a:r>
            <a:r>
              <a:rPr lang="tr-TR" altLang="tr-TR" sz="3200" dirty="0"/>
              <a:t> belirtileri</a:t>
            </a:r>
          </a:p>
          <a:p>
            <a:pPr eaLnBrk="1" hangingPunct="1">
              <a:spcBef>
                <a:spcPts val="600"/>
              </a:spcBef>
            </a:pPr>
            <a:r>
              <a:rPr lang="tr-TR" altLang="tr-TR" sz="3200" dirty="0" err="1"/>
              <a:t>Östrüs</a:t>
            </a:r>
            <a:r>
              <a:rPr lang="tr-TR" altLang="tr-TR" sz="3200" dirty="0"/>
              <a:t> tespit yöntemleri</a:t>
            </a:r>
            <a:endParaRPr lang="tr-TR" altLang="tr-TR" sz="240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11CD138C-D87B-3ECC-976F-8F397A19BA4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30926" y="274639"/>
            <a:ext cx="9879874" cy="683304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>
                <a:solidFill>
                  <a:schemeClr val="tx1"/>
                </a:solidFill>
              </a:rPr>
              <a:t>Program	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0D3BD6E2-A832-E7F8-3E1A-9844F28C29C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34C56E6-C2D7-4C97-85A1-F9B7454533CD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84528353"/>
      </p:ext>
    </p:extLst>
  </p:cSld>
  <p:clrMapOvr>
    <a:masterClrMapping/>
  </p:clrMapOvr>
  <p:transition spd="slow">
    <p:push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4 Slayt Numarası Yer Tutucusu">
            <a:extLst>
              <a:ext uri="{FF2B5EF4-FFF2-40B4-BE49-F238E27FC236}">
                <a16:creationId xmlns:a16="http://schemas.microsoft.com/office/drawing/2014/main" xmlns="" id="{F80C5700-3FDA-14BA-E3BA-8C2B073E2F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9C440DE-7740-45D6-B918-47108A1AE16C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39939" name="5 Altbilgi Yer Tutucusu">
            <a:extLst>
              <a:ext uri="{FF2B5EF4-FFF2-40B4-BE49-F238E27FC236}">
                <a16:creationId xmlns:a16="http://schemas.microsoft.com/office/drawing/2014/main" xmlns="" id="{9A1B97CC-882F-7688-B086-C42E8EFDC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09282" name="Rectangle 2">
            <a:extLst>
              <a:ext uri="{FF2B5EF4-FFF2-40B4-BE49-F238E27FC236}">
                <a16:creationId xmlns:a16="http://schemas.microsoft.com/office/drawing/2014/main" xmlns="" id="{96950E32-30F1-D163-D2B5-F5F5AA11ACB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9802751" cy="64847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39941" name="Resim 1">
            <a:extLst>
              <a:ext uri="{FF2B5EF4-FFF2-40B4-BE49-F238E27FC236}">
                <a16:creationId xmlns:a16="http://schemas.microsoft.com/office/drawing/2014/main" xmlns="" id="{E71288F1-9D23-9A8D-F2B1-B3C6BD938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" t="2354" r="2782" b="1086"/>
          <a:stretch>
            <a:fillRect/>
          </a:stretch>
        </p:blipFill>
        <p:spPr bwMode="auto">
          <a:xfrm>
            <a:off x="485956" y="1126717"/>
            <a:ext cx="4249738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Resim 2">
            <a:extLst>
              <a:ext uri="{FF2B5EF4-FFF2-40B4-BE49-F238E27FC236}">
                <a16:creationId xmlns:a16="http://schemas.microsoft.com/office/drawing/2014/main" xmlns="" id="{990862B0-9B8B-CA69-B9F0-69DFB1E7C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56" y="3959226"/>
            <a:ext cx="459740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Resim 5">
            <a:extLst>
              <a:ext uri="{FF2B5EF4-FFF2-40B4-BE49-F238E27FC236}">
                <a16:creationId xmlns:a16="http://schemas.microsoft.com/office/drawing/2014/main" xmlns="" id="{EE0C814B-D7A3-4A45-AC5D-B84302837F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" t="1282" r="4028"/>
          <a:stretch>
            <a:fillRect/>
          </a:stretch>
        </p:blipFill>
        <p:spPr bwMode="auto">
          <a:xfrm>
            <a:off x="6050756" y="1125683"/>
            <a:ext cx="395922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Resim 6">
            <a:extLst>
              <a:ext uri="{FF2B5EF4-FFF2-40B4-BE49-F238E27FC236}">
                <a16:creationId xmlns:a16="http://schemas.microsoft.com/office/drawing/2014/main" xmlns="" id="{778C84BA-3BE8-AD8A-BA3D-D90C3E0C5C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010026"/>
            <a:ext cx="2903538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AAEFC796-55D1-06A6-2797-C2917D701C4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1937641-26DA-4298-988F-640C85B8A1A6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86375144"/>
      </p:ext>
    </p:extLst>
  </p:cSld>
  <p:clrMapOvr>
    <a:masterClrMapping/>
  </p:clrMapOvr>
  <p:transition spd="slow">
    <p:push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4 Slayt Numarası Yer Tutucusu">
            <a:extLst>
              <a:ext uri="{FF2B5EF4-FFF2-40B4-BE49-F238E27FC236}">
                <a16:creationId xmlns:a16="http://schemas.microsoft.com/office/drawing/2014/main" xmlns="" id="{52B5A31B-34AD-52C0-A66A-04257EC48E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F7AA4D2-78D1-459E-B155-FDDAE9745306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40963" name="5 Altbilgi Yer Tutucusu">
            <a:extLst>
              <a:ext uri="{FF2B5EF4-FFF2-40B4-BE49-F238E27FC236}">
                <a16:creationId xmlns:a16="http://schemas.microsoft.com/office/drawing/2014/main" xmlns="" id="{72C120CF-42BD-266C-6FEB-6D6200A14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09282" name="Rectangle 2">
            <a:extLst>
              <a:ext uri="{FF2B5EF4-FFF2-40B4-BE49-F238E27FC236}">
                <a16:creationId xmlns:a16="http://schemas.microsoft.com/office/drawing/2014/main" xmlns="" id="{7584A3A9-481A-517A-CC7D-FA0DDD26A4F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9802751" cy="63976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40965" name="Picture 2">
            <a:extLst>
              <a:ext uri="{FF2B5EF4-FFF2-40B4-BE49-F238E27FC236}">
                <a16:creationId xmlns:a16="http://schemas.microsoft.com/office/drawing/2014/main" xmlns="" id="{DA670136-C001-A0D4-E018-E8C4DA019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83" y="1154566"/>
            <a:ext cx="7789227" cy="5164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BEF7BC5F-E095-EBE1-2C88-0685D1E5936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1A84672-079A-4D3F-B619-072DCF04B8B4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19643915"/>
      </p:ext>
    </p:extLst>
  </p:cSld>
  <p:clrMapOvr>
    <a:masterClrMapping/>
  </p:clrMapOvr>
  <p:transition spd="slow">
    <p:push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4 Slayt Numarası Yer Tutucusu">
            <a:extLst>
              <a:ext uri="{FF2B5EF4-FFF2-40B4-BE49-F238E27FC236}">
                <a16:creationId xmlns:a16="http://schemas.microsoft.com/office/drawing/2014/main" xmlns="" id="{D125E28B-998D-BC21-A1A4-1DF21B9B1A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16168E1-9D36-4358-8578-1B978D946626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41987" name="5 Altbilgi Yer Tutucusu">
            <a:extLst>
              <a:ext uri="{FF2B5EF4-FFF2-40B4-BE49-F238E27FC236}">
                <a16:creationId xmlns:a16="http://schemas.microsoft.com/office/drawing/2014/main" xmlns="" id="{6758900A-51D1-3ECF-8CE6-37797E15C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10306" name="Rectangle 2">
            <a:extLst>
              <a:ext uri="{FF2B5EF4-FFF2-40B4-BE49-F238E27FC236}">
                <a16:creationId xmlns:a16="http://schemas.microsoft.com/office/drawing/2014/main" xmlns="" id="{B4E6A048-1219-ABDB-2AE8-80AD1E5462E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9802751" cy="70816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41989" name="Resim 1">
            <a:extLst>
              <a:ext uri="{FF2B5EF4-FFF2-40B4-BE49-F238E27FC236}">
                <a16:creationId xmlns:a16="http://schemas.microsoft.com/office/drawing/2014/main" xmlns="" id="{273FF68F-2427-90E0-79E5-D1FB2E570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14" y="1347788"/>
            <a:ext cx="9275897" cy="4765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9DE52E04-B85C-6A10-48EF-9165B9AADF0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11DA341-871F-4B9A-B7C0-D338E3B34E00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75526224"/>
      </p:ext>
    </p:extLst>
  </p:cSld>
  <p:clrMapOvr>
    <a:masterClrMapping/>
  </p:clrMapOvr>
  <p:transition spd="slow">
    <p:push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4 Slayt Numarası Yer Tutucusu">
            <a:extLst>
              <a:ext uri="{FF2B5EF4-FFF2-40B4-BE49-F238E27FC236}">
                <a16:creationId xmlns:a16="http://schemas.microsoft.com/office/drawing/2014/main" xmlns="" id="{277DC3D1-7E17-E3A1-2904-AF91C9DD80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FC56209-CBA4-461A-AFC6-9561749E57D2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43011" name="5 Altbilgi Yer Tutucusu">
            <a:extLst>
              <a:ext uri="{FF2B5EF4-FFF2-40B4-BE49-F238E27FC236}">
                <a16:creationId xmlns:a16="http://schemas.microsoft.com/office/drawing/2014/main" xmlns="" id="{C9F119DF-EF2F-549D-0B4B-4C0C04E29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10306" name="Rectangle 2">
            <a:extLst>
              <a:ext uri="{FF2B5EF4-FFF2-40B4-BE49-F238E27FC236}">
                <a16:creationId xmlns:a16="http://schemas.microsoft.com/office/drawing/2014/main" xmlns="" id="{1BFCE35E-6910-D94F-BD13-CF76439C3A5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30926" y="274639"/>
            <a:ext cx="9879874" cy="64847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43013" name="Picture 2">
            <a:extLst>
              <a:ext uri="{FF2B5EF4-FFF2-40B4-BE49-F238E27FC236}">
                <a16:creationId xmlns:a16="http://schemas.microsoft.com/office/drawing/2014/main" xmlns="" id="{2650654D-EA1E-A56A-A43B-4BA3068FD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649" y="1249363"/>
            <a:ext cx="4616450" cy="491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Rectangle 3">
            <a:extLst>
              <a:ext uri="{FF2B5EF4-FFF2-40B4-BE49-F238E27FC236}">
                <a16:creationId xmlns:a16="http://schemas.microsoft.com/office/drawing/2014/main" xmlns="" id="{CD9D7209-5CA3-55F1-98B7-08A971EF439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78972" y="4806950"/>
            <a:ext cx="5104268" cy="135890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tr-TR" altLang="tr-TR" sz="2800">
                <a:effectLst/>
              </a:rPr>
              <a:t>İneklerde seksüel siklusun ihtimalleri </a:t>
            </a:r>
            <a:r>
              <a:rPr lang="tr-TR" altLang="tr-TR" sz="2400" i="1">
                <a:effectLst/>
              </a:rPr>
              <a:t>(Kalkan ve Horoz, 2007)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00464426-ABD6-906A-4267-3A7FB7BFCB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7353612-63DC-41A7-8D0D-28D9DF7BE67A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03536387"/>
      </p:ext>
    </p:extLst>
  </p:cSld>
  <p:clrMapOvr>
    <a:masterClrMapping/>
  </p:clrMapOvr>
  <p:transition spd="slow">
    <p:push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4 Slayt Numarası Yer Tutucusu">
            <a:extLst>
              <a:ext uri="{FF2B5EF4-FFF2-40B4-BE49-F238E27FC236}">
                <a16:creationId xmlns:a16="http://schemas.microsoft.com/office/drawing/2014/main" xmlns="" id="{BE961B46-3370-704E-9839-16F882A5D3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2F79736-0CCC-44A0-8A8A-A9A248AFE078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44035" name="5 Altbilgi Yer Tutucusu">
            <a:extLst>
              <a:ext uri="{FF2B5EF4-FFF2-40B4-BE49-F238E27FC236}">
                <a16:creationId xmlns:a16="http://schemas.microsoft.com/office/drawing/2014/main" xmlns="" id="{22A0019A-CC0A-2ECB-D389-6DD59D6F2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10306" name="Rectangle 2">
            <a:extLst>
              <a:ext uri="{FF2B5EF4-FFF2-40B4-BE49-F238E27FC236}">
                <a16:creationId xmlns:a16="http://schemas.microsoft.com/office/drawing/2014/main" xmlns="" id="{42BF2376-35B7-5C1A-43FD-9102F969595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9802751" cy="67468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891B1C9D-D2E9-6C93-1AA2-2BF2A14FE32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415246" y="5455829"/>
            <a:ext cx="7606425" cy="423589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tr-TR" sz="2800" dirty="0">
                <a:effectLst/>
              </a:rPr>
              <a:t>İneklerde </a:t>
            </a:r>
            <a:r>
              <a:rPr lang="tr-TR" sz="2800" dirty="0" err="1">
                <a:effectLst/>
              </a:rPr>
              <a:t>östrüs</a:t>
            </a:r>
            <a:r>
              <a:rPr lang="tr-TR" sz="2800" dirty="0">
                <a:effectLst/>
              </a:rPr>
              <a:t> </a:t>
            </a:r>
            <a:r>
              <a:rPr lang="tr-TR" sz="2800" dirty="0" err="1">
                <a:effectLst/>
              </a:rPr>
              <a:t>siklusun</a:t>
            </a:r>
            <a:r>
              <a:rPr lang="tr-TR" sz="2800" dirty="0">
                <a:effectLst/>
              </a:rPr>
              <a:t> süresi ve </a:t>
            </a:r>
            <a:r>
              <a:rPr lang="tr-TR" sz="2800" dirty="0" err="1">
                <a:effectLst/>
              </a:rPr>
              <a:t>hormonal</a:t>
            </a:r>
            <a:r>
              <a:rPr lang="tr-TR" sz="2800" dirty="0">
                <a:effectLst/>
              </a:rPr>
              <a:t> yapı</a:t>
            </a:r>
            <a:endParaRPr lang="tr-TR" sz="2400" i="1" dirty="0">
              <a:effectLst/>
            </a:endParaRPr>
          </a:p>
        </p:txBody>
      </p:sp>
      <p:pic>
        <p:nvPicPr>
          <p:cNvPr id="44038" name="Resim 1">
            <a:extLst>
              <a:ext uri="{FF2B5EF4-FFF2-40B4-BE49-F238E27FC236}">
                <a16:creationId xmlns:a16="http://schemas.microsoft.com/office/drawing/2014/main" xmlns="" id="{836FF990-0C3C-BE79-7B6D-A1A3AB87D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54" y="1184549"/>
            <a:ext cx="398145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Resim 2">
            <a:extLst>
              <a:ext uri="{FF2B5EF4-FFF2-40B4-BE49-F238E27FC236}">
                <a16:creationId xmlns:a16="http://schemas.microsoft.com/office/drawing/2014/main" xmlns="" id="{9F87902F-76D6-1D56-41D4-B60FF1ADA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326" y="1238394"/>
            <a:ext cx="5308827" cy="406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32C98989-1204-4CFA-1FAE-57025935260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1AA5A01-BDF4-4326-A851-D995BBE40A1D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14213148"/>
      </p:ext>
    </p:extLst>
  </p:cSld>
  <p:clrMapOvr>
    <a:masterClrMapping/>
  </p:clrMapOvr>
  <p:transition spd="slow">
    <p:push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4 Slayt Numarası Yer Tutucusu">
            <a:extLst>
              <a:ext uri="{FF2B5EF4-FFF2-40B4-BE49-F238E27FC236}">
                <a16:creationId xmlns:a16="http://schemas.microsoft.com/office/drawing/2014/main" xmlns="" id="{CD8A89F3-C764-C103-18C2-22B9B08A9D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069C6AE-67C1-45C5-8DE1-89914D51B11C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45059" name="5 Altbilgi Yer Tutucusu">
            <a:extLst>
              <a:ext uri="{FF2B5EF4-FFF2-40B4-BE49-F238E27FC236}">
                <a16:creationId xmlns:a16="http://schemas.microsoft.com/office/drawing/2014/main" xmlns="" id="{FFC485E3-B41B-8D70-8017-54735B280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10306" name="Rectangle 2">
            <a:extLst>
              <a:ext uri="{FF2B5EF4-FFF2-40B4-BE49-F238E27FC236}">
                <a16:creationId xmlns:a16="http://schemas.microsoft.com/office/drawing/2014/main" xmlns="" id="{0C41F7BB-568D-24E3-14F8-F48EE81F98C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9802751" cy="66198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3E232855-8ABC-9F67-BE68-33444BBBD49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932023" y="2812869"/>
            <a:ext cx="4720046" cy="1227909"/>
          </a:xfrm>
        </p:spPr>
        <p:txBody>
          <a:bodyPr anchor="t">
            <a:normAutofit/>
          </a:bodyPr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tr-TR" sz="2800" dirty="0">
                <a:effectLst/>
              </a:rPr>
              <a:t>İneklerde </a:t>
            </a:r>
            <a:r>
              <a:rPr lang="tr-TR" sz="2800" dirty="0" err="1">
                <a:effectLst/>
              </a:rPr>
              <a:t>östrüs</a:t>
            </a:r>
            <a:r>
              <a:rPr lang="tr-TR" sz="2800" dirty="0">
                <a:effectLst/>
              </a:rPr>
              <a:t> </a:t>
            </a:r>
            <a:r>
              <a:rPr lang="tr-TR" sz="2800" dirty="0" err="1">
                <a:effectLst/>
              </a:rPr>
              <a:t>siklusunun</a:t>
            </a:r>
            <a:r>
              <a:rPr lang="tr-TR" sz="2800" dirty="0">
                <a:effectLst/>
              </a:rPr>
              <a:t> dönemleri ve </a:t>
            </a:r>
            <a:r>
              <a:rPr lang="tr-TR" sz="2800" dirty="0" err="1">
                <a:effectLst/>
              </a:rPr>
              <a:t>hormonal</a:t>
            </a:r>
            <a:r>
              <a:rPr lang="tr-TR" sz="2800" dirty="0">
                <a:effectLst/>
              </a:rPr>
              <a:t> yapı</a:t>
            </a:r>
            <a:endParaRPr lang="tr-TR" sz="2800" i="1" dirty="0">
              <a:effectLst/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tr-TR" sz="2800" dirty="0"/>
          </a:p>
        </p:txBody>
      </p:sp>
      <p:pic>
        <p:nvPicPr>
          <p:cNvPr id="45062" name="Resim 1">
            <a:extLst>
              <a:ext uri="{FF2B5EF4-FFF2-40B4-BE49-F238E27FC236}">
                <a16:creationId xmlns:a16="http://schemas.microsoft.com/office/drawing/2014/main" xmlns="" id="{2386734A-44B0-912F-149B-FA4221FB1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" b="4758"/>
          <a:stretch>
            <a:fillRect/>
          </a:stretch>
        </p:blipFill>
        <p:spPr bwMode="auto">
          <a:xfrm>
            <a:off x="408049" y="1102825"/>
            <a:ext cx="6400800" cy="521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9062B9A7-D410-F672-0BD1-F33DDFB8660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D07956B-98EF-40AE-8032-E6C5263A9A79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10292396"/>
      </p:ext>
    </p:extLst>
  </p:cSld>
  <p:clrMapOvr>
    <a:masterClrMapping/>
  </p:clrMapOvr>
  <p:transition spd="slow">
    <p:push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4 Slayt Numarası Yer Tutucusu">
            <a:extLst>
              <a:ext uri="{FF2B5EF4-FFF2-40B4-BE49-F238E27FC236}">
                <a16:creationId xmlns:a16="http://schemas.microsoft.com/office/drawing/2014/main" xmlns="" id="{BE5E5B3B-F91D-4B73-9DE7-96CAE7F6D9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4EB800B-683A-4700-BD74-71D0D788823B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46083" name="5 Altbilgi Yer Tutucusu">
            <a:extLst>
              <a:ext uri="{FF2B5EF4-FFF2-40B4-BE49-F238E27FC236}">
                <a16:creationId xmlns:a16="http://schemas.microsoft.com/office/drawing/2014/main" xmlns="" id="{A88A434E-5E9F-16B3-3140-76DA7EEAF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10306" name="Rectangle 2">
            <a:extLst>
              <a:ext uri="{FF2B5EF4-FFF2-40B4-BE49-F238E27FC236}">
                <a16:creationId xmlns:a16="http://schemas.microsoft.com/office/drawing/2014/main" xmlns="" id="{74D384E3-3A7A-D24A-5709-A1B38FFCDA8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96091" y="274639"/>
            <a:ext cx="9914709" cy="66833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Östrüs siklusu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AE9F0BFE-10D1-3725-43F5-2FFE819C74F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161417" y="3239589"/>
            <a:ext cx="2656114" cy="2988176"/>
          </a:xfrm>
        </p:spPr>
        <p:txBody>
          <a:bodyPr anchor="t">
            <a:noAutofit/>
          </a:bodyPr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tr-TR" sz="2400" dirty="0">
                <a:effectLst/>
              </a:rPr>
              <a:t>Kısrakta </a:t>
            </a:r>
            <a:r>
              <a:rPr lang="tr-TR" sz="2400" dirty="0" err="1">
                <a:effectLst/>
              </a:rPr>
              <a:t>östrüs</a:t>
            </a:r>
            <a:r>
              <a:rPr lang="tr-TR" sz="2400" dirty="0">
                <a:effectLst/>
              </a:rPr>
              <a:t> </a:t>
            </a:r>
            <a:r>
              <a:rPr lang="tr-TR" sz="2400" dirty="0" err="1">
                <a:effectLst/>
              </a:rPr>
              <a:t>siklusunda</a:t>
            </a:r>
            <a:r>
              <a:rPr lang="tr-TR" sz="2400" dirty="0">
                <a:effectLst/>
              </a:rPr>
              <a:t> </a:t>
            </a:r>
            <a:r>
              <a:rPr lang="tr-TR" sz="2400" dirty="0" err="1">
                <a:effectLst/>
              </a:rPr>
              <a:t>hormonal</a:t>
            </a:r>
            <a:r>
              <a:rPr lang="tr-TR" sz="2400" dirty="0">
                <a:effectLst/>
              </a:rPr>
              <a:t> yapı</a:t>
            </a:r>
            <a:endParaRPr lang="tr-TR" sz="2400" i="1" dirty="0">
              <a:effectLst/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tr-TR" sz="2400" dirty="0">
                <a:effectLst/>
              </a:rPr>
              <a:t> </a:t>
            </a:r>
            <a:endParaRPr lang="tr-TR" sz="2400" dirty="0"/>
          </a:p>
        </p:txBody>
      </p:sp>
      <p:pic>
        <p:nvPicPr>
          <p:cNvPr id="46086" name="Picture 3" descr="D:\SELÇUKSEM\SEKSÜEL SİKLUS BAKILANLAR\tekniker müfredat resimleri\Hormones.gif">
            <a:extLst>
              <a:ext uri="{FF2B5EF4-FFF2-40B4-BE49-F238E27FC236}">
                <a16:creationId xmlns:a16="http://schemas.microsoft.com/office/drawing/2014/main" xmlns="" id="{9D339533-5BEE-E13C-60EB-4E4C900C8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84" y="1270001"/>
            <a:ext cx="8648190" cy="481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E0D67FA5-4F3D-5FD6-D396-894E471F4D6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8678089-DDBB-4782-9C24-CD72FBF9F367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02791977"/>
      </p:ext>
    </p:extLst>
  </p:cSld>
  <p:clrMapOvr>
    <a:masterClrMapping/>
  </p:clrMapOvr>
  <p:transition spd="slow">
    <p:push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4 Slayt Numarası Yer Tutucusu">
            <a:extLst>
              <a:ext uri="{FF2B5EF4-FFF2-40B4-BE49-F238E27FC236}">
                <a16:creationId xmlns:a16="http://schemas.microsoft.com/office/drawing/2014/main" xmlns="" id="{4578ADBA-C7E2-35DD-CDB5-68A951BB92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1A1E5D-70A0-491A-A3CE-1DCFC429D1B8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47107" name="5 Altbilgi Yer Tutucusu">
            <a:extLst>
              <a:ext uri="{FF2B5EF4-FFF2-40B4-BE49-F238E27FC236}">
                <a16:creationId xmlns:a16="http://schemas.microsoft.com/office/drawing/2014/main" xmlns="" id="{5CA91E13-A254-1118-BF61-9F0A98DC5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10306" name="Rectangle 2">
            <a:extLst>
              <a:ext uri="{FF2B5EF4-FFF2-40B4-BE49-F238E27FC236}">
                <a16:creationId xmlns:a16="http://schemas.microsoft.com/office/drawing/2014/main" xmlns="" id="{82D22E47-9383-E9CD-8E46-CCE624CCF76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13509" y="274639"/>
            <a:ext cx="9897291" cy="66530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76A6715D-037D-FE2E-05E0-6E773F5B37B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19885" y="1628776"/>
            <a:ext cx="11280229" cy="4176713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tr-TR" sz="2800" b="1" dirty="0">
                <a:effectLst/>
              </a:rPr>
              <a:t>Kısa </a:t>
            </a:r>
            <a:r>
              <a:rPr lang="tr-TR" sz="2800" b="1" dirty="0" err="1">
                <a:effectLst/>
              </a:rPr>
              <a:t>östrüs</a:t>
            </a:r>
            <a:r>
              <a:rPr lang="tr-TR" sz="2800" b="1" dirty="0">
                <a:effectLst/>
              </a:rPr>
              <a:t> </a:t>
            </a:r>
            <a:r>
              <a:rPr lang="tr-TR" sz="2800" b="1" dirty="0" err="1">
                <a:effectLst/>
              </a:rPr>
              <a:t>siklusu</a:t>
            </a:r>
            <a:endParaRPr lang="tr-TR" sz="2800" b="1" dirty="0">
              <a:effectLst/>
            </a:endParaRPr>
          </a:p>
          <a:p>
            <a:pPr eaLnBrk="1" hangingPunct="1">
              <a:defRPr/>
            </a:pPr>
            <a:r>
              <a:rPr lang="tr-TR" sz="2800" dirty="0">
                <a:effectLst/>
              </a:rPr>
              <a:t>Süresi 4-6 gündür</a:t>
            </a:r>
          </a:p>
          <a:p>
            <a:pPr eaLnBrk="1" hangingPunct="1">
              <a:defRPr/>
            </a:pPr>
            <a:r>
              <a:rPr lang="tr-TR" sz="2800" dirty="0" err="1">
                <a:effectLst/>
              </a:rPr>
              <a:t>Rat</a:t>
            </a:r>
            <a:r>
              <a:rPr lang="tr-TR" sz="2800" dirty="0">
                <a:effectLst/>
              </a:rPr>
              <a:t>, fare, </a:t>
            </a:r>
            <a:r>
              <a:rPr lang="tr-TR" sz="2800" dirty="0" err="1">
                <a:effectLst/>
              </a:rPr>
              <a:t>hamster</a:t>
            </a:r>
            <a:r>
              <a:rPr lang="tr-TR" sz="2800" dirty="0">
                <a:effectLst/>
              </a:rPr>
              <a:t> ve çöl farelerinde görülür</a:t>
            </a:r>
          </a:p>
          <a:p>
            <a:pPr eaLnBrk="1" hangingPunct="1">
              <a:defRPr/>
            </a:pPr>
            <a:r>
              <a:rPr lang="tr-TR" sz="2800" dirty="0">
                <a:effectLst/>
              </a:rPr>
              <a:t>Eğer çiftleşme oluşmaz ise </a:t>
            </a:r>
            <a:r>
              <a:rPr lang="tr-TR" sz="2800" dirty="0" err="1">
                <a:effectLst/>
              </a:rPr>
              <a:t>fölliküler</a:t>
            </a:r>
            <a:r>
              <a:rPr lang="tr-TR" sz="2800" dirty="0">
                <a:effectLst/>
              </a:rPr>
              <a:t> faza geçilir</a:t>
            </a:r>
          </a:p>
          <a:p>
            <a:pPr eaLnBrk="1" hangingPunct="1">
              <a:defRPr/>
            </a:pPr>
            <a:r>
              <a:rPr lang="tr-TR" sz="2800" dirty="0">
                <a:effectLst/>
              </a:rPr>
              <a:t>Şayet steril çiftleşme oluşursa yalancı gebelik başlar ve yaklaşık 2 hafta içinde sonlanır</a:t>
            </a:r>
          </a:p>
          <a:p>
            <a:pPr eaLnBrk="1" hangingPunct="1">
              <a:defRPr/>
            </a:pPr>
            <a:r>
              <a:rPr lang="tr-TR" sz="2800" dirty="0">
                <a:effectLst/>
              </a:rPr>
              <a:t>Çiftleşme, </a:t>
            </a:r>
            <a:r>
              <a:rPr lang="tr-TR" sz="2800" dirty="0" err="1">
                <a:effectLst/>
              </a:rPr>
              <a:t>CL’un</a:t>
            </a:r>
            <a:r>
              <a:rPr lang="tr-TR" sz="2800" dirty="0">
                <a:effectLst/>
              </a:rPr>
              <a:t> fonksiyonel aktivitesini uyarmak için gereklidir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EBCD3687-082A-2EE4-5777-8265B096D09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E06B4B7-EA7A-4325-95BB-5E3B4D988808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8259383"/>
      </p:ext>
    </p:extLst>
  </p:cSld>
  <p:clrMapOvr>
    <a:masterClrMapping/>
  </p:clrMapOvr>
  <p:transition spd="slow">
    <p:push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4 Slayt Numarası Yer Tutucusu">
            <a:extLst>
              <a:ext uri="{FF2B5EF4-FFF2-40B4-BE49-F238E27FC236}">
                <a16:creationId xmlns:a16="http://schemas.microsoft.com/office/drawing/2014/main" xmlns="" id="{CFE6D5BC-D0C2-F3F7-E281-F35D43BED0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9110CA-B040-48AA-8232-E0EFC404062D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48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48131" name="5 Altbilgi Yer Tutucusu">
            <a:extLst>
              <a:ext uri="{FF2B5EF4-FFF2-40B4-BE49-F238E27FC236}">
                <a16:creationId xmlns:a16="http://schemas.microsoft.com/office/drawing/2014/main" xmlns="" id="{62E2581C-F135-ADDA-28CC-53C37C6D8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10306" name="Rectangle 2">
            <a:extLst>
              <a:ext uri="{FF2B5EF4-FFF2-40B4-BE49-F238E27FC236}">
                <a16:creationId xmlns:a16="http://schemas.microsoft.com/office/drawing/2014/main" xmlns="" id="{E0D0F893-67C2-4ACE-4B9A-9B4AE50B1E7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9802751" cy="67459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48F3B922-8403-5EF6-3265-C140A9BC23C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08050" y="1412875"/>
            <a:ext cx="11322396" cy="4764088"/>
          </a:xfrm>
        </p:spPr>
        <p:txBody>
          <a:bodyPr anchor="t">
            <a:normAutofit fontScale="92500" lnSpcReduction="10000"/>
          </a:bodyPr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tr-TR" b="1" dirty="0" err="1">
                <a:effectLst/>
              </a:rPr>
              <a:t>Östrüs’ün</a:t>
            </a:r>
            <a:r>
              <a:rPr lang="tr-TR" b="1" dirty="0">
                <a:effectLst/>
              </a:rPr>
              <a:t> tipleri</a:t>
            </a:r>
          </a:p>
          <a:p>
            <a:pPr eaLnBrk="1" hangingPunct="1">
              <a:defRPr/>
            </a:pPr>
            <a:r>
              <a:rPr lang="tr-TR" sz="2800" dirty="0">
                <a:effectLst/>
              </a:rPr>
              <a:t>Post </a:t>
            </a:r>
            <a:r>
              <a:rPr lang="tr-TR" sz="2800" dirty="0" err="1">
                <a:effectLst/>
              </a:rPr>
              <a:t>partum</a:t>
            </a:r>
            <a:r>
              <a:rPr lang="tr-TR" sz="2800" dirty="0">
                <a:effectLst/>
              </a:rPr>
              <a:t> </a:t>
            </a:r>
            <a:r>
              <a:rPr lang="tr-TR" sz="2800" dirty="0" err="1">
                <a:effectLst/>
              </a:rPr>
              <a:t>östrüs</a:t>
            </a:r>
            <a:endParaRPr lang="tr-TR" sz="2800" dirty="0">
              <a:effectLst/>
            </a:endParaRPr>
          </a:p>
          <a:p>
            <a:pPr eaLnBrk="1" hangingPunct="1">
              <a:defRPr/>
            </a:pPr>
            <a:r>
              <a:rPr lang="tr-TR" sz="2800" dirty="0" err="1">
                <a:effectLst/>
              </a:rPr>
              <a:t>Suböstrüs</a:t>
            </a:r>
            <a:endParaRPr lang="tr-TR" sz="2800" dirty="0">
              <a:effectLst/>
            </a:endParaRPr>
          </a:p>
          <a:p>
            <a:pPr lvl="1" eaLnBrk="1" hangingPunct="1">
              <a:defRPr/>
            </a:pPr>
            <a:r>
              <a:rPr lang="tr-TR" sz="2400" dirty="0">
                <a:effectLst/>
              </a:rPr>
              <a:t>Gizli kızgınlık, dış belirtiler yoktur, </a:t>
            </a:r>
            <a:r>
              <a:rPr lang="tr-TR" sz="2400" dirty="0" err="1">
                <a:effectLst/>
              </a:rPr>
              <a:t>ovulasyon</a:t>
            </a:r>
            <a:r>
              <a:rPr lang="tr-TR" sz="2400" dirty="0">
                <a:effectLst/>
              </a:rPr>
              <a:t> oluşur</a:t>
            </a:r>
          </a:p>
          <a:p>
            <a:pPr eaLnBrk="1" hangingPunct="1">
              <a:defRPr/>
            </a:pPr>
            <a:r>
              <a:rPr lang="tr-TR" sz="2800" dirty="0">
                <a:effectLst/>
              </a:rPr>
              <a:t>Bölünmüş </a:t>
            </a:r>
            <a:r>
              <a:rPr lang="tr-TR" sz="2800" dirty="0" err="1">
                <a:effectLst/>
              </a:rPr>
              <a:t>östrüs</a:t>
            </a:r>
            <a:endParaRPr lang="tr-TR" sz="2800" dirty="0">
              <a:effectLst/>
            </a:endParaRPr>
          </a:p>
          <a:p>
            <a:pPr lvl="1" eaLnBrk="1" hangingPunct="1">
              <a:defRPr/>
            </a:pPr>
            <a:r>
              <a:rPr lang="tr-TR" sz="2400" dirty="0" err="1">
                <a:effectLst/>
              </a:rPr>
              <a:t>Östrüs</a:t>
            </a:r>
            <a:r>
              <a:rPr lang="tr-TR" sz="2400" dirty="0">
                <a:effectLst/>
              </a:rPr>
              <a:t>, </a:t>
            </a:r>
            <a:r>
              <a:rPr lang="tr-TR" sz="2400" dirty="0" err="1">
                <a:effectLst/>
              </a:rPr>
              <a:t>siklusun</a:t>
            </a:r>
            <a:r>
              <a:rPr lang="tr-TR" sz="2400" dirty="0">
                <a:effectLst/>
              </a:rPr>
              <a:t> bir başka dönemi ile kesilir ve </a:t>
            </a:r>
            <a:r>
              <a:rPr lang="tr-TR" sz="2400" dirty="0" err="1">
                <a:effectLst/>
              </a:rPr>
              <a:t>non-reseptif</a:t>
            </a:r>
            <a:r>
              <a:rPr lang="tr-TR" sz="2400" dirty="0">
                <a:effectLst/>
              </a:rPr>
              <a:t> döneme geçer, genç köpeklerde görülür</a:t>
            </a:r>
          </a:p>
          <a:p>
            <a:pPr eaLnBrk="1" hangingPunct="1">
              <a:defRPr/>
            </a:pPr>
            <a:r>
              <a:rPr lang="tr-TR" sz="2800" dirty="0" err="1">
                <a:effectLst/>
              </a:rPr>
              <a:t>Anovulatör</a:t>
            </a:r>
            <a:r>
              <a:rPr lang="tr-TR" sz="2800" dirty="0">
                <a:effectLst/>
              </a:rPr>
              <a:t> </a:t>
            </a:r>
            <a:r>
              <a:rPr lang="tr-TR" sz="2800" dirty="0" err="1">
                <a:effectLst/>
              </a:rPr>
              <a:t>östrüs</a:t>
            </a:r>
            <a:endParaRPr lang="tr-TR" sz="2800" dirty="0">
              <a:effectLst/>
            </a:endParaRPr>
          </a:p>
          <a:p>
            <a:pPr lvl="1" eaLnBrk="1" hangingPunct="1">
              <a:defRPr/>
            </a:pPr>
            <a:r>
              <a:rPr lang="tr-TR" sz="2400" dirty="0" err="1">
                <a:effectLst/>
              </a:rPr>
              <a:t>Ovulasyonsuz</a:t>
            </a:r>
            <a:r>
              <a:rPr lang="tr-TR" sz="2400" dirty="0">
                <a:effectLst/>
              </a:rPr>
              <a:t> </a:t>
            </a:r>
            <a:r>
              <a:rPr lang="tr-TR" sz="2400" dirty="0" err="1">
                <a:effectLst/>
              </a:rPr>
              <a:t>östrüs</a:t>
            </a:r>
            <a:r>
              <a:rPr lang="tr-TR" sz="2400" dirty="0">
                <a:effectLst/>
              </a:rPr>
              <a:t>, tüm çiftlik hayvanlarında görülür</a:t>
            </a:r>
          </a:p>
          <a:p>
            <a:pPr eaLnBrk="1" hangingPunct="1">
              <a:defRPr/>
            </a:pPr>
            <a:r>
              <a:rPr lang="tr-TR" sz="2800" dirty="0" err="1">
                <a:effectLst/>
              </a:rPr>
              <a:t>Nimfomania</a:t>
            </a:r>
            <a:r>
              <a:rPr lang="tr-TR" sz="2800" dirty="0">
                <a:effectLst/>
              </a:rPr>
              <a:t>-sürekli </a:t>
            </a:r>
            <a:r>
              <a:rPr lang="tr-TR" sz="2800" dirty="0" err="1">
                <a:effectLst/>
              </a:rPr>
              <a:t>östrüs</a:t>
            </a:r>
            <a:r>
              <a:rPr lang="tr-TR" sz="2800" dirty="0">
                <a:effectLst/>
              </a:rPr>
              <a:t>, erkeği kabul-kist?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7EC2DA00-84F3-0E09-BFA6-CE16CE20C22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B7AD0A9-E1F1-43AC-AD2D-E269CE6E4151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09825157"/>
      </p:ext>
    </p:extLst>
  </p:cSld>
  <p:clrMapOvr>
    <a:masterClrMapping/>
  </p:clrMapOvr>
  <p:transition spd="slow">
    <p:push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4 Slayt Numarası Yer Tutucusu">
            <a:extLst>
              <a:ext uri="{FF2B5EF4-FFF2-40B4-BE49-F238E27FC236}">
                <a16:creationId xmlns:a16="http://schemas.microsoft.com/office/drawing/2014/main" xmlns="" id="{29968E92-50F5-67F0-41CD-FCC2EE9AE2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8AD0943-6D76-4A36-86CA-CAF7B842EB4F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49155" name="5 Altbilgi Yer Tutucusu">
            <a:extLst>
              <a:ext uri="{FF2B5EF4-FFF2-40B4-BE49-F238E27FC236}">
                <a16:creationId xmlns:a16="http://schemas.microsoft.com/office/drawing/2014/main" xmlns="" id="{EED9BDFA-BC4A-238F-7059-F4D70DC26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10306" name="Rectangle 2">
            <a:extLst>
              <a:ext uri="{FF2B5EF4-FFF2-40B4-BE49-F238E27FC236}">
                <a16:creationId xmlns:a16="http://schemas.microsoft.com/office/drawing/2014/main" xmlns="" id="{0BEF23F9-50A9-CC32-7979-F01B8DDFFD6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22217" y="274639"/>
            <a:ext cx="9888583" cy="66530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F26340CC-5A4E-C960-609D-317CC4F9F18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08049" y="1541686"/>
            <a:ext cx="11165642" cy="4176713"/>
          </a:xfrm>
        </p:spPr>
        <p:txBody>
          <a:bodyPr anchor="t"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tr-TR" b="1" dirty="0" err="1">
                <a:effectLst/>
              </a:rPr>
              <a:t>Östrüsü’ün</a:t>
            </a:r>
            <a:r>
              <a:rPr lang="tr-TR" b="1" dirty="0">
                <a:effectLst/>
              </a:rPr>
              <a:t> tipleri</a:t>
            </a:r>
          </a:p>
          <a:p>
            <a:pPr eaLnBrk="1" hangingPunct="1">
              <a:defRPr/>
            </a:pPr>
            <a:r>
              <a:rPr lang="tr-TR" sz="2800" dirty="0">
                <a:effectLst/>
              </a:rPr>
              <a:t>Post </a:t>
            </a:r>
            <a:r>
              <a:rPr lang="tr-TR" sz="2800" dirty="0" err="1">
                <a:effectLst/>
              </a:rPr>
              <a:t>partum</a:t>
            </a:r>
            <a:r>
              <a:rPr lang="tr-TR" sz="2800" dirty="0">
                <a:effectLst/>
              </a:rPr>
              <a:t> </a:t>
            </a:r>
            <a:r>
              <a:rPr lang="tr-TR" sz="2800" dirty="0" err="1">
                <a:effectLst/>
              </a:rPr>
              <a:t>östrüs</a:t>
            </a:r>
            <a:endParaRPr lang="tr-TR" sz="2800" dirty="0">
              <a:effectLst/>
            </a:endParaRPr>
          </a:p>
          <a:p>
            <a:pPr lvl="1" eaLnBrk="1" hangingPunct="1">
              <a:defRPr/>
            </a:pPr>
            <a:r>
              <a:rPr lang="tr-TR" sz="2400" dirty="0">
                <a:effectLst/>
              </a:rPr>
              <a:t>Doğumdan kısa süre sonra </a:t>
            </a:r>
            <a:r>
              <a:rPr lang="tr-TR" sz="2400" dirty="0" err="1">
                <a:effectLst/>
              </a:rPr>
              <a:t>östrüs</a:t>
            </a:r>
            <a:r>
              <a:rPr lang="tr-TR" sz="2400" dirty="0">
                <a:effectLst/>
              </a:rPr>
              <a:t> oluşmasıdır</a:t>
            </a:r>
          </a:p>
          <a:p>
            <a:pPr lvl="2" eaLnBrk="1" hangingPunct="1">
              <a:defRPr/>
            </a:pPr>
            <a:r>
              <a:rPr lang="tr-TR" sz="2000" dirty="0">
                <a:effectLst/>
              </a:rPr>
              <a:t>İnek ve koyunlarda nadiren gözlenir</a:t>
            </a:r>
          </a:p>
          <a:p>
            <a:pPr lvl="1" eaLnBrk="1" hangingPunct="1">
              <a:defRPr/>
            </a:pPr>
            <a:r>
              <a:rPr lang="tr-TR" sz="2400" dirty="0">
                <a:effectLst/>
              </a:rPr>
              <a:t>Domuzlarda 3-10 gün sonra oluşur</a:t>
            </a:r>
          </a:p>
          <a:p>
            <a:pPr lvl="2" eaLnBrk="1" hangingPunct="1">
              <a:defRPr/>
            </a:pPr>
            <a:r>
              <a:rPr lang="tr-TR" sz="2000" dirty="0" err="1">
                <a:effectLst/>
              </a:rPr>
              <a:t>Ovulasyon</a:t>
            </a:r>
            <a:r>
              <a:rPr lang="tr-TR" sz="2000" dirty="0">
                <a:effectLst/>
              </a:rPr>
              <a:t> nadiren şekillenir-</a:t>
            </a:r>
            <a:r>
              <a:rPr lang="tr-TR" sz="2000" dirty="0" err="1">
                <a:effectLst/>
              </a:rPr>
              <a:t>nonfertil</a:t>
            </a:r>
            <a:r>
              <a:rPr lang="tr-TR" sz="2000" dirty="0">
                <a:effectLst/>
              </a:rPr>
              <a:t> </a:t>
            </a:r>
            <a:r>
              <a:rPr lang="tr-TR" sz="2000" dirty="0" err="1">
                <a:effectLst/>
              </a:rPr>
              <a:t>östrüstür</a:t>
            </a:r>
            <a:endParaRPr lang="tr-TR" sz="2000" dirty="0">
              <a:effectLst/>
            </a:endParaRPr>
          </a:p>
          <a:p>
            <a:pPr lvl="1" eaLnBrk="1" hangingPunct="1">
              <a:defRPr/>
            </a:pPr>
            <a:r>
              <a:rPr lang="tr-TR" sz="2400" dirty="0">
                <a:effectLst/>
              </a:rPr>
              <a:t>Kısraklarda TAY KIZGINLIĞI olarak adlandırılır</a:t>
            </a:r>
          </a:p>
          <a:p>
            <a:pPr lvl="2" eaLnBrk="1" hangingPunct="1">
              <a:defRPr/>
            </a:pPr>
            <a:r>
              <a:rPr lang="tr-TR" sz="2000" dirty="0">
                <a:effectLst/>
              </a:rPr>
              <a:t>Doğumdan 5-15 gün sonra başlar, 1-10 gün içinde sonlanır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AB22F99C-8E48-47C2-3136-1664176BCF9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B753C2C-ABDE-4A10-BA52-11CCEDEDC060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09576426"/>
      </p:ext>
    </p:extLst>
  </p:cSld>
  <p:clrMapOvr>
    <a:masterClrMapping/>
  </p:clrMapOvr>
  <p:transition spd="slow">
    <p:push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4 Slayt Numarası Yer Tutucusu">
            <a:extLst>
              <a:ext uri="{FF2B5EF4-FFF2-40B4-BE49-F238E27FC236}">
                <a16:creationId xmlns:a16="http://schemas.microsoft.com/office/drawing/2014/main" xmlns="" id="{48930D99-1BCE-EA54-4BAA-1A2CC256BB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F06AE76-E4BD-43E2-8BDB-5238A93136B4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7171" name="5 Altbilgi Yer Tutucusu">
            <a:extLst>
              <a:ext uri="{FF2B5EF4-FFF2-40B4-BE49-F238E27FC236}">
                <a16:creationId xmlns:a16="http://schemas.microsoft.com/office/drawing/2014/main" xmlns="" id="{8CF3EB85-0C4B-3594-B231-316A86C4D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172034" name="Rectangle 2">
            <a:extLst>
              <a:ext uri="{FF2B5EF4-FFF2-40B4-BE49-F238E27FC236}">
                <a16:creationId xmlns:a16="http://schemas.microsoft.com/office/drawing/2014/main" xmlns="" id="{34A23DBE-2041-1D00-46CD-CBE4146B021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11139517" cy="6658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>
                <a:solidFill>
                  <a:schemeClr val="tx1"/>
                </a:solidFill>
              </a:rPr>
              <a:t>Genel bilgi	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D9BB0DFF-04CC-CFAC-4B85-7737B1B4CC2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BDEEA6E-444A-4629-9597-FFC5F35002FD}" type="datetime4">
              <a:rPr lang="tr-TR" smtClean="0"/>
              <a:t>4 Mart 2024</a:t>
            </a:fld>
            <a:endParaRPr lang="tr-TR" dirty="0"/>
          </a:p>
        </p:txBody>
      </p:sp>
      <p:sp>
        <p:nvSpPr>
          <p:cNvPr id="11" name="Alt Başlık 2">
            <a:extLst>
              <a:ext uri="{FF2B5EF4-FFF2-40B4-BE49-F238E27FC236}">
                <a16:creationId xmlns:a16="http://schemas.microsoft.com/office/drawing/2014/main" xmlns="" id="{B906218F-4CDE-AE2E-2069-FF70888FFA5F}"/>
              </a:ext>
            </a:extLst>
          </p:cNvPr>
          <p:cNvSpPr txBox="1">
            <a:spLocks/>
          </p:cNvSpPr>
          <p:nvPr/>
        </p:nvSpPr>
        <p:spPr>
          <a:xfrm>
            <a:off x="510987" y="1195388"/>
            <a:ext cx="4975413" cy="10540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00000"/>
              <a:buFontTx/>
              <a:buChar char="●"/>
              <a:defRPr sz="3200" kern="1200" cap="none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00000"/>
              <a:buFontTx/>
              <a:buChar char="●"/>
              <a:defRPr sz="2800" kern="1200" cap="none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00000"/>
              <a:buFontTx/>
              <a:buChar char="●"/>
              <a:defRPr sz="2400" kern="1200" cap="none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00000"/>
              <a:buFontTx/>
              <a:buChar char="●"/>
              <a:defRPr sz="2000" kern="1200" cap="none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00000"/>
              <a:buFontTx/>
              <a:buChar char="●"/>
              <a:defRPr sz="1800" kern="1200" cap="none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tr-TR" sz="2800" b="1"/>
              <a:t>Dünya ve TR sığır varlığı</a:t>
            </a:r>
            <a:endParaRPr lang="tr-TR" sz="2800" b="1" dirty="0"/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xmlns="" id="{D4001AE2-39B3-CF43-24F0-D24E91141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6078474"/>
            <a:ext cx="38724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5000"/>
              </a:spcBef>
              <a:buClr>
                <a:srgbClr val="FF0000"/>
              </a:buClr>
            </a:pPr>
            <a:r>
              <a:rPr lang="tr-TR" sz="1600" i="1" dirty="0">
                <a:solidFill>
                  <a:srgbClr val="FFC000"/>
                </a:solidFill>
                <a:latin typeface="Tahoma" pitchFamily="34" charset="0"/>
              </a:rPr>
              <a:t>Kaynak: USDA </a:t>
            </a:r>
            <a:r>
              <a:rPr lang="tr-TR" sz="1600" i="1" dirty="0" err="1">
                <a:solidFill>
                  <a:srgbClr val="FFC000"/>
                </a:solidFill>
                <a:latin typeface="Tahoma" pitchFamily="34" charset="0"/>
              </a:rPr>
              <a:t>foreign</a:t>
            </a:r>
            <a:r>
              <a:rPr lang="tr-TR" sz="1600" i="1" dirty="0">
                <a:solidFill>
                  <a:srgbClr val="FFC000"/>
                </a:solidFill>
                <a:latin typeface="Tahoma" pitchFamily="34" charset="0"/>
              </a:rPr>
              <a:t>, 2023</a:t>
            </a:r>
            <a:endParaRPr lang="tr-TR" dirty="0">
              <a:solidFill>
                <a:srgbClr val="FFC000"/>
              </a:solidFill>
              <a:latin typeface="Tahoma" pitchFamily="34" charset="0"/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xmlns="" id="{0EE42B2F-5880-F29A-FCD8-FB8ACA20A844}"/>
              </a:ext>
            </a:extLst>
          </p:cNvPr>
          <p:cNvSpPr txBox="1"/>
          <p:nvPr/>
        </p:nvSpPr>
        <p:spPr>
          <a:xfrm>
            <a:off x="594320" y="3657079"/>
            <a:ext cx="280202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 Sığır varlığı: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16.521.000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%1.75 </a:t>
            </a:r>
            <a:r>
              <a:rPr lang="tr-TR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(1.81 2019)</a:t>
            </a:r>
            <a:endParaRPr lang="tr-TR" sz="24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sz="1400" i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TUİK, Haziran-2023</a:t>
            </a:r>
          </a:p>
        </p:txBody>
      </p:sp>
      <p:pic>
        <p:nvPicPr>
          <p:cNvPr id="14" name="Picture 2" descr="türk bayrağı ile ilgili görsel sonucu">
            <a:extLst>
              <a:ext uri="{FF2B5EF4-FFF2-40B4-BE49-F238E27FC236}">
                <a16:creationId xmlns:a16="http://schemas.microsoft.com/office/drawing/2014/main" xmlns="" id="{DB2A89D7-5CFD-7CCF-3621-48B408954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24323" r="10649" b="25446"/>
          <a:stretch/>
        </p:blipFill>
        <p:spPr bwMode="auto">
          <a:xfrm>
            <a:off x="594320" y="2591493"/>
            <a:ext cx="1368152" cy="87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xmlns="" id="{155FC8EC-9B14-C586-98E5-9509DD15D3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" t="1809" r="1287" b="1864"/>
          <a:stretch/>
        </p:blipFill>
        <p:spPr>
          <a:xfrm>
            <a:off x="5254367" y="1271450"/>
            <a:ext cx="6343314" cy="4049487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xmlns="" id="{9A686BAC-0037-CD9B-96E5-A04BC345C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617" y="3026814"/>
            <a:ext cx="180975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01509"/>
      </p:ext>
    </p:extLst>
  </p:cSld>
  <p:clrMapOvr>
    <a:masterClrMapping/>
  </p:clrMapOvr>
  <p:transition spd="slow">
    <p:push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4 Slayt Numarası Yer Tutucusu">
            <a:extLst>
              <a:ext uri="{FF2B5EF4-FFF2-40B4-BE49-F238E27FC236}">
                <a16:creationId xmlns:a16="http://schemas.microsoft.com/office/drawing/2014/main" xmlns="" id="{4E724092-D01D-DDFC-5DB4-76784DE64E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193956B-79A8-4C35-BB6F-95910FA3C6BE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50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50179" name="5 Altbilgi Yer Tutucusu">
            <a:extLst>
              <a:ext uri="{FF2B5EF4-FFF2-40B4-BE49-F238E27FC236}">
                <a16:creationId xmlns:a16="http://schemas.microsoft.com/office/drawing/2014/main" xmlns="" id="{B53BE609-F1A1-7FB5-CD06-60F83A9C9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10306" name="Rectangle 2">
            <a:extLst>
              <a:ext uri="{FF2B5EF4-FFF2-40B4-BE49-F238E27FC236}">
                <a16:creationId xmlns:a16="http://schemas.microsoft.com/office/drawing/2014/main" xmlns="" id="{38A4226F-101E-5FAD-FD48-730A0C20587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9802751" cy="66530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ED50D57F-223C-5BB6-60E6-9EB6ABB32AD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08049" y="1628776"/>
            <a:ext cx="11409482" cy="4176713"/>
          </a:xfrm>
        </p:spPr>
        <p:txBody>
          <a:bodyPr anchor="t"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tr-TR" b="1" dirty="0" err="1">
                <a:effectLst/>
              </a:rPr>
              <a:t>Ovulasyon</a:t>
            </a:r>
            <a:r>
              <a:rPr lang="tr-TR" b="1" dirty="0">
                <a:effectLst/>
              </a:rPr>
              <a:t> tipleri</a:t>
            </a:r>
          </a:p>
          <a:p>
            <a:pPr eaLnBrk="1" hangingPunct="1">
              <a:defRPr/>
            </a:pPr>
            <a:r>
              <a:rPr lang="tr-TR" sz="2800" dirty="0" err="1">
                <a:effectLst/>
              </a:rPr>
              <a:t>Spontan</a:t>
            </a:r>
            <a:r>
              <a:rPr lang="tr-TR" sz="2800" dirty="0">
                <a:effectLst/>
              </a:rPr>
              <a:t> (kendiliğinden) </a:t>
            </a:r>
            <a:r>
              <a:rPr lang="tr-TR" sz="2800" dirty="0" err="1">
                <a:effectLst/>
              </a:rPr>
              <a:t>ovulasyon</a:t>
            </a:r>
            <a:endParaRPr lang="tr-TR" sz="2800" dirty="0">
              <a:effectLst/>
            </a:endParaRPr>
          </a:p>
          <a:p>
            <a:pPr lvl="1" eaLnBrk="1" hangingPunct="1">
              <a:defRPr/>
            </a:pPr>
            <a:r>
              <a:rPr lang="tr-TR" sz="2400" dirty="0">
                <a:effectLst/>
              </a:rPr>
              <a:t>İnek, kısrak, koyun, keçi, domuz, </a:t>
            </a:r>
            <a:r>
              <a:rPr lang="tr-TR" sz="2400" dirty="0" err="1">
                <a:effectLst/>
              </a:rPr>
              <a:t>rat</a:t>
            </a:r>
            <a:r>
              <a:rPr lang="tr-TR" sz="2400" dirty="0">
                <a:effectLst/>
              </a:rPr>
              <a:t>, </a:t>
            </a:r>
            <a:r>
              <a:rPr lang="tr-TR" sz="2400" dirty="0" err="1">
                <a:effectLst/>
              </a:rPr>
              <a:t>hamster</a:t>
            </a:r>
            <a:r>
              <a:rPr lang="tr-TR" sz="2400" dirty="0">
                <a:effectLst/>
              </a:rPr>
              <a:t>, kobay</a:t>
            </a:r>
          </a:p>
          <a:p>
            <a:pPr eaLnBrk="1" hangingPunct="1">
              <a:defRPr/>
            </a:pPr>
            <a:r>
              <a:rPr lang="tr-TR" sz="2800" dirty="0">
                <a:effectLst/>
              </a:rPr>
              <a:t>Provoke (uyarılan) </a:t>
            </a:r>
            <a:r>
              <a:rPr lang="tr-TR" sz="2800" dirty="0" err="1">
                <a:effectLst/>
              </a:rPr>
              <a:t>ovulasyon</a:t>
            </a:r>
            <a:endParaRPr lang="tr-TR" sz="2800" dirty="0">
              <a:effectLst/>
            </a:endParaRPr>
          </a:p>
          <a:p>
            <a:pPr lvl="1" eaLnBrk="1" hangingPunct="1">
              <a:defRPr/>
            </a:pPr>
            <a:r>
              <a:rPr lang="tr-TR" sz="2400" dirty="0">
                <a:effectLst/>
              </a:rPr>
              <a:t>Kedi, tavşan, mink, lama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59EE7844-4C4D-EDB6-717D-8E2F87CC670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C69997C-F454-4A3C-B183-53AFF832D243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61016525"/>
      </p:ext>
    </p:extLst>
  </p:cSld>
  <p:clrMapOvr>
    <a:masterClrMapping/>
  </p:clrMapOvr>
  <p:transition spd="slow">
    <p:push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4 Slayt Numarası Yer Tutucusu">
            <a:extLst>
              <a:ext uri="{FF2B5EF4-FFF2-40B4-BE49-F238E27FC236}">
                <a16:creationId xmlns:a16="http://schemas.microsoft.com/office/drawing/2014/main" xmlns="" id="{C6D5823C-C23C-E7E0-E739-BD209D38AC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F487F31-1785-4A8F-8CEC-75DFEBD1715A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51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51203" name="5 Altbilgi Yer Tutucusu">
            <a:extLst>
              <a:ext uri="{FF2B5EF4-FFF2-40B4-BE49-F238E27FC236}">
                <a16:creationId xmlns:a16="http://schemas.microsoft.com/office/drawing/2014/main" xmlns="" id="{80F64ECE-15A1-410E-4FDE-EBE482C3A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10306" name="Rectangle 2">
            <a:extLst>
              <a:ext uri="{FF2B5EF4-FFF2-40B4-BE49-F238E27FC236}">
                <a16:creationId xmlns:a16="http://schemas.microsoft.com/office/drawing/2014/main" xmlns="" id="{0D6C2B61-7260-2552-5CF9-E6CDD009B13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9802751" cy="61436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4491F6C4-5227-E803-87B4-E2932E317A4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673724" y="2908666"/>
            <a:ext cx="5786755" cy="614361"/>
          </a:xfrm>
        </p:spPr>
        <p:txBody>
          <a:bodyPr anchor="t">
            <a:normAutofit/>
          </a:bodyPr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tr-TR" sz="2800" dirty="0">
                <a:effectLst/>
              </a:rPr>
              <a:t>Köpekte </a:t>
            </a:r>
            <a:r>
              <a:rPr lang="tr-TR" sz="2800" dirty="0" err="1">
                <a:effectLst/>
              </a:rPr>
              <a:t>siklus</a:t>
            </a:r>
            <a:r>
              <a:rPr lang="tr-TR" sz="2800" dirty="0">
                <a:effectLst/>
              </a:rPr>
              <a:t> döngüsü</a:t>
            </a:r>
            <a:endParaRPr lang="tr-TR" sz="2400" dirty="0"/>
          </a:p>
        </p:txBody>
      </p:sp>
      <p:pic>
        <p:nvPicPr>
          <p:cNvPr id="51206" name="Resim 1">
            <a:extLst>
              <a:ext uri="{FF2B5EF4-FFF2-40B4-BE49-F238E27FC236}">
                <a16:creationId xmlns:a16="http://schemas.microsoft.com/office/drawing/2014/main" xmlns="" id="{D7FFD302-114D-D8D4-6A9A-4D0238C8F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8" y="1361930"/>
            <a:ext cx="474345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FC23308A-BD34-3695-D630-6C5F6FD8D12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7A89059-67E0-4E79-B600-A73B3DE346BF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47846755"/>
      </p:ext>
    </p:extLst>
  </p:cSld>
  <p:clrMapOvr>
    <a:masterClrMapping/>
  </p:clrMapOvr>
  <p:transition spd="slow">
    <p:push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4 Slayt Numarası Yer Tutucusu">
            <a:extLst>
              <a:ext uri="{FF2B5EF4-FFF2-40B4-BE49-F238E27FC236}">
                <a16:creationId xmlns:a16="http://schemas.microsoft.com/office/drawing/2014/main" xmlns="" id="{A964772F-935A-38A4-1591-6CA1502937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90A9779-6433-470C-9BD6-4866864B2D56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52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52227" name="5 Altbilgi Yer Tutucusu">
            <a:extLst>
              <a:ext uri="{FF2B5EF4-FFF2-40B4-BE49-F238E27FC236}">
                <a16:creationId xmlns:a16="http://schemas.microsoft.com/office/drawing/2014/main" xmlns="" id="{81C20744-A183-A326-C0A5-E6E7D117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08258" name="Rectangle 2">
            <a:extLst>
              <a:ext uri="{FF2B5EF4-FFF2-40B4-BE49-F238E27FC236}">
                <a16:creationId xmlns:a16="http://schemas.microsoft.com/office/drawing/2014/main" xmlns="" id="{F510577A-F179-8BA1-8114-647154D6DA7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9802751" cy="66530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52229" name="Rectangle 3">
            <a:extLst>
              <a:ext uri="{FF2B5EF4-FFF2-40B4-BE49-F238E27FC236}">
                <a16:creationId xmlns:a16="http://schemas.microsoft.com/office/drawing/2014/main" xmlns="" id="{E53509D5-F571-D6D8-4628-EBE020E6A19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08048" y="1412876"/>
            <a:ext cx="1127014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 dirty="0" err="1">
                <a:effectLst/>
              </a:rPr>
              <a:t>Proöstrüs</a:t>
            </a:r>
            <a:r>
              <a:rPr lang="tr-TR" altLang="tr-TR" sz="2800" b="1" dirty="0">
                <a:effectLst/>
              </a:rPr>
              <a:t> </a:t>
            </a:r>
            <a:endParaRPr lang="tr-TR" altLang="tr-TR" sz="2800" dirty="0">
              <a:effectLst/>
            </a:endParaRPr>
          </a:p>
          <a:p>
            <a:pPr eaLnBrk="1" hangingPunct="1"/>
            <a:r>
              <a:rPr lang="tr-TR" altLang="tr-TR" sz="2800" dirty="0">
                <a:effectLst/>
              </a:rPr>
              <a:t>FSH hormonunun etkisi altında dominant </a:t>
            </a:r>
            <a:r>
              <a:rPr lang="tr-TR" altLang="tr-TR" sz="2800" dirty="0" err="1">
                <a:effectLst/>
              </a:rPr>
              <a:t>follikülün</a:t>
            </a:r>
            <a:r>
              <a:rPr lang="tr-TR" altLang="tr-TR" sz="2800" dirty="0">
                <a:effectLst/>
              </a:rPr>
              <a:t> </a:t>
            </a:r>
            <a:r>
              <a:rPr lang="tr-TR" altLang="tr-TR" sz="2800" dirty="0" err="1">
                <a:effectLst/>
              </a:rPr>
              <a:t>Graaf</a:t>
            </a:r>
            <a:r>
              <a:rPr lang="tr-TR" altLang="tr-TR" sz="2800" dirty="0">
                <a:effectLst/>
              </a:rPr>
              <a:t> </a:t>
            </a:r>
            <a:r>
              <a:rPr lang="tr-TR" altLang="tr-TR" sz="2800" dirty="0" err="1">
                <a:effectLst/>
              </a:rPr>
              <a:t>follikülü</a:t>
            </a:r>
            <a:r>
              <a:rPr lang="tr-TR" altLang="tr-TR" sz="2800" dirty="0">
                <a:effectLst/>
              </a:rPr>
              <a:t> aşamasına geçtiği ve östradiol üretim miktarının arttığı dönem olarak tanımlanır. </a:t>
            </a:r>
          </a:p>
          <a:p>
            <a:pPr eaLnBrk="1" hangingPunct="1"/>
            <a:r>
              <a:rPr lang="tr-TR" altLang="tr-TR" sz="2800" dirty="0" err="1">
                <a:effectLst/>
              </a:rPr>
              <a:t>Proöstrüs</a:t>
            </a:r>
            <a:r>
              <a:rPr lang="tr-TR" altLang="tr-TR" sz="2800" dirty="0">
                <a:effectLst/>
              </a:rPr>
              <a:t> sırasında </a:t>
            </a:r>
            <a:r>
              <a:rPr lang="tr-TR" altLang="tr-TR" sz="2800" dirty="0" err="1">
                <a:effectLst/>
              </a:rPr>
              <a:t>oviduct</a:t>
            </a:r>
            <a:r>
              <a:rPr lang="tr-TR" altLang="tr-TR" sz="2800" dirty="0">
                <a:effectLst/>
              </a:rPr>
              <a:t> mukozasındaki hücreleri çoğalır ve </a:t>
            </a:r>
            <a:r>
              <a:rPr lang="tr-TR" altLang="tr-TR" sz="2800" dirty="0" err="1">
                <a:effectLst/>
              </a:rPr>
              <a:t>cilia</a:t>
            </a:r>
            <a:r>
              <a:rPr lang="tr-TR" altLang="tr-TR" sz="2800" dirty="0">
                <a:effectLst/>
              </a:rPr>
              <a:t> katları artar, uterus mukozasındaki </a:t>
            </a:r>
            <a:r>
              <a:rPr lang="tr-TR" altLang="tr-TR" sz="2800" dirty="0" err="1">
                <a:effectLst/>
              </a:rPr>
              <a:t>vaskülarizasyonda</a:t>
            </a:r>
            <a:r>
              <a:rPr lang="tr-TR" altLang="tr-TR" sz="2800" dirty="0">
                <a:effectLst/>
              </a:rPr>
              <a:t> artış bulunur.</a:t>
            </a:r>
          </a:p>
          <a:p>
            <a:pPr eaLnBrk="1" hangingPunct="1"/>
            <a:r>
              <a:rPr lang="tr-TR" altLang="tr-TR" sz="2800" dirty="0" err="1">
                <a:effectLst/>
              </a:rPr>
              <a:t>Vagina</a:t>
            </a:r>
            <a:r>
              <a:rPr lang="tr-TR" altLang="tr-TR" sz="2800" dirty="0">
                <a:effectLst/>
              </a:rPr>
              <a:t> epitelyumunda </a:t>
            </a:r>
            <a:r>
              <a:rPr lang="tr-TR" altLang="tr-TR" sz="2800" dirty="0" err="1">
                <a:effectLst/>
              </a:rPr>
              <a:t>vaskülarizasyon</a:t>
            </a:r>
            <a:r>
              <a:rPr lang="tr-TR" altLang="tr-TR" sz="2800" dirty="0">
                <a:effectLst/>
              </a:rPr>
              <a:t> artar, ödem ve </a:t>
            </a:r>
            <a:r>
              <a:rPr lang="tr-TR" altLang="tr-TR" sz="2800" dirty="0" err="1">
                <a:effectLst/>
              </a:rPr>
              <a:t>ve</a:t>
            </a:r>
            <a:r>
              <a:rPr lang="tr-TR" altLang="tr-TR" sz="2800" dirty="0">
                <a:effectLst/>
              </a:rPr>
              <a:t> kalınlaşma görülür. 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B787BD24-29BD-70E3-C439-20F2B7EC079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F4AEB57-C4B2-4F97-BF09-B94C835CC869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89171215"/>
      </p:ext>
    </p:extLst>
  </p:cSld>
  <p:clrMapOvr>
    <a:masterClrMapping/>
  </p:clrMapOvr>
  <p:transition spd="slow">
    <p:push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4 Slayt Numarası Yer Tutucusu">
            <a:extLst>
              <a:ext uri="{FF2B5EF4-FFF2-40B4-BE49-F238E27FC236}">
                <a16:creationId xmlns:a16="http://schemas.microsoft.com/office/drawing/2014/main" xmlns="" id="{9544ED65-8ECF-1370-E48E-6E8CD8ED2A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32C0F42-CB8A-4776-882A-8186453DB7B7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53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53251" name="5 Altbilgi Yer Tutucusu">
            <a:extLst>
              <a:ext uri="{FF2B5EF4-FFF2-40B4-BE49-F238E27FC236}">
                <a16:creationId xmlns:a16="http://schemas.microsoft.com/office/drawing/2014/main" xmlns="" id="{2416A18D-E5D8-8D4F-B33D-E7E9E8E85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11330" name="Rectangle 2">
            <a:extLst>
              <a:ext uri="{FF2B5EF4-FFF2-40B4-BE49-F238E27FC236}">
                <a16:creationId xmlns:a16="http://schemas.microsoft.com/office/drawing/2014/main" xmlns="" id="{14CA0F9E-DB30-2118-C7B1-B2704D68E69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9802751" cy="6658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53253" name="Rectangle 3">
            <a:extLst>
              <a:ext uri="{FF2B5EF4-FFF2-40B4-BE49-F238E27FC236}">
                <a16:creationId xmlns:a16="http://schemas.microsoft.com/office/drawing/2014/main" xmlns="" id="{E16ABE88-879B-C145-0F8F-6A42768E0C9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9962" y="1485901"/>
            <a:ext cx="11356278" cy="4843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 dirty="0" err="1">
                <a:effectLst/>
              </a:rPr>
              <a:t>Proöstrüs</a:t>
            </a:r>
            <a:r>
              <a:rPr lang="tr-TR" altLang="tr-TR" sz="2800" b="1" dirty="0">
                <a:effectLst/>
              </a:rPr>
              <a:t> </a:t>
            </a:r>
            <a:endParaRPr lang="tr-TR" altLang="tr-TR" sz="2800" dirty="0">
              <a:effectLst/>
            </a:endParaRPr>
          </a:p>
          <a:p>
            <a:pPr eaLnBrk="1" hangingPunct="1"/>
            <a:r>
              <a:rPr lang="tr-TR" altLang="tr-TR" sz="2400" dirty="0" err="1">
                <a:effectLst/>
              </a:rPr>
              <a:t>Cervix</a:t>
            </a:r>
            <a:r>
              <a:rPr lang="tr-TR" altLang="tr-TR" sz="2400" dirty="0">
                <a:effectLst/>
              </a:rPr>
              <a:t> giderek gevşer ve </a:t>
            </a:r>
            <a:r>
              <a:rPr lang="tr-TR" altLang="tr-TR" sz="2400" dirty="0" err="1">
                <a:effectLst/>
              </a:rPr>
              <a:t>vaginanın</a:t>
            </a:r>
            <a:r>
              <a:rPr lang="tr-TR" altLang="tr-TR" sz="2400" dirty="0">
                <a:effectLst/>
              </a:rPr>
              <a:t> </a:t>
            </a:r>
            <a:r>
              <a:rPr lang="tr-TR" altLang="tr-TR" sz="2400" dirty="0" err="1">
                <a:effectLst/>
              </a:rPr>
              <a:t>anterioründen</a:t>
            </a:r>
            <a:r>
              <a:rPr lang="tr-TR" altLang="tr-TR" sz="2400" dirty="0">
                <a:effectLst/>
              </a:rPr>
              <a:t>, </a:t>
            </a:r>
            <a:r>
              <a:rPr lang="tr-TR" altLang="tr-TR" sz="2400" dirty="0" err="1">
                <a:effectLst/>
              </a:rPr>
              <a:t>goblet</a:t>
            </a:r>
            <a:r>
              <a:rPr lang="tr-TR" altLang="tr-TR" sz="2400" dirty="0">
                <a:effectLst/>
              </a:rPr>
              <a:t> hücrelerinden ve uterus bezlerinden kaynaklanan yapışkan ve kaygan olan sekresyonda artış görülür. </a:t>
            </a:r>
          </a:p>
          <a:p>
            <a:pPr eaLnBrk="1" hangingPunct="1"/>
            <a:r>
              <a:rPr lang="tr-TR" altLang="tr-TR" sz="2400" dirty="0">
                <a:effectLst/>
              </a:rPr>
              <a:t>İnek ve kısraklarda ilk dönemde yapışkan ve kuru olan mukus, </a:t>
            </a:r>
            <a:r>
              <a:rPr lang="tr-TR" altLang="tr-TR" sz="2400" dirty="0" err="1">
                <a:effectLst/>
              </a:rPr>
              <a:t>proöstrüs</a:t>
            </a:r>
            <a:r>
              <a:rPr lang="tr-TR" altLang="tr-TR" sz="2400" dirty="0">
                <a:effectLst/>
              </a:rPr>
              <a:t> sırasında bulanık ve yapışkan hale dönüşür ve nihayet </a:t>
            </a:r>
            <a:r>
              <a:rPr lang="tr-TR" altLang="tr-TR" sz="2400" dirty="0" err="1">
                <a:effectLst/>
              </a:rPr>
              <a:t>proöstrüsün</a:t>
            </a:r>
            <a:r>
              <a:rPr lang="tr-TR" altLang="tr-TR" sz="2400" dirty="0">
                <a:effectLst/>
              </a:rPr>
              <a:t> sonunda temiz, şeffaf ve ip gibi mukus haline döner. </a:t>
            </a:r>
          </a:p>
          <a:p>
            <a:pPr eaLnBrk="1" hangingPunct="1"/>
            <a:r>
              <a:rPr lang="tr-TR" altLang="tr-TR" sz="2400" dirty="0">
                <a:effectLst/>
              </a:rPr>
              <a:t>Buna halk arasında </a:t>
            </a:r>
            <a:r>
              <a:rPr lang="tr-TR" altLang="tr-TR" sz="2400" b="1" dirty="0">
                <a:effectLst/>
              </a:rPr>
              <a:t>çara</a:t>
            </a:r>
            <a:r>
              <a:rPr lang="tr-TR" altLang="tr-TR" sz="2400" dirty="0">
                <a:effectLst/>
              </a:rPr>
              <a:t> denilir. </a:t>
            </a:r>
          </a:p>
          <a:p>
            <a:pPr eaLnBrk="1" hangingPunct="1"/>
            <a:r>
              <a:rPr lang="tr-TR" altLang="tr-TR" sz="2400" dirty="0">
                <a:effectLst/>
              </a:rPr>
              <a:t>CL hızla </a:t>
            </a:r>
            <a:r>
              <a:rPr lang="tr-TR" altLang="tr-TR" sz="2400" dirty="0" err="1">
                <a:effectLst/>
              </a:rPr>
              <a:t>vakuolize</a:t>
            </a:r>
            <a:r>
              <a:rPr lang="tr-TR" altLang="tr-TR" sz="2400" dirty="0">
                <a:effectLst/>
              </a:rPr>
              <a:t> ve dejenere olarak kısrak, inek, koyun, keçi ve domuzda büyüklüğü azalır. </a:t>
            </a:r>
          </a:p>
        </p:txBody>
      </p:sp>
      <p:pic>
        <p:nvPicPr>
          <p:cNvPr id="53254" name="Picture 4" descr="LM070060">
            <a:extLst>
              <a:ext uri="{FF2B5EF4-FFF2-40B4-BE49-F238E27FC236}">
                <a16:creationId xmlns:a16="http://schemas.microsoft.com/office/drawing/2014/main" xmlns="" id="{FBA0C728-ED56-EC57-F780-5CAE6163C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8"/>
          <a:stretch>
            <a:fillRect/>
          </a:stretch>
        </p:blipFill>
        <p:spPr bwMode="auto">
          <a:xfrm>
            <a:off x="10210800" y="5469150"/>
            <a:ext cx="1862138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0451D9C0-C924-8F59-482B-3DB5384365C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BF9A56A-5E47-4B77-9BFB-D5FC65718AFF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91489761"/>
      </p:ext>
    </p:extLst>
  </p:cSld>
  <p:clrMapOvr>
    <a:masterClrMapping/>
  </p:clrMapOvr>
  <p:transition spd="slow">
    <p:push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4 Slayt Numarası Yer Tutucusu">
            <a:extLst>
              <a:ext uri="{FF2B5EF4-FFF2-40B4-BE49-F238E27FC236}">
                <a16:creationId xmlns:a16="http://schemas.microsoft.com/office/drawing/2014/main" xmlns="" id="{B258F357-46C6-D3E1-766C-B1110F6EB1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A28FB2E-52DE-4216-BF29-7F7D92A5D122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54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54275" name="5 Altbilgi Yer Tutucusu">
            <a:extLst>
              <a:ext uri="{FF2B5EF4-FFF2-40B4-BE49-F238E27FC236}">
                <a16:creationId xmlns:a16="http://schemas.microsoft.com/office/drawing/2014/main" xmlns="" id="{4E3F1313-6DF2-9348-CF1D-08A57E7E2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12354" name="Rectangle 2">
            <a:extLst>
              <a:ext uri="{FF2B5EF4-FFF2-40B4-BE49-F238E27FC236}">
                <a16:creationId xmlns:a16="http://schemas.microsoft.com/office/drawing/2014/main" xmlns="" id="{3E39F5A9-60DC-18B9-4450-EA47C643FEA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9802751" cy="65717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54277" name="Rectangle 3">
            <a:extLst>
              <a:ext uri="{FF2B5EF4-FFF2-40B4-BE49-F238E27FC236}">
                <a16:creationId xmlns:a16="http://schemas.microsoft.com/office/drawing/2014/main" xmlns="" id="{369DC272-A7B6-DFF6-9273-9F37078EB0B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08048" y="1363933"/>
            <a:ext cx="11392065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 dirty="0" err="1">
                <a:effectLst/>
              </a:rPr>
              <a:t>Proöstrüs</a:t>
            </a:r>
            <a:r>
              <a:rPr lang="tr-TR" altLang="tr-TR" sz="2800" b="1" dirty="0">
                <a:effectLst/>
              </a:rPr>
              <a:t> </a:t>
            </a:r>
            <a:endParaRPr lang="tr-TR" altLang="tr-TR" sz="2800" dirty="0">
              <a:effectLst/>
            </a:endParaRPr>
          </a:p>
          <a:p>
            <a:pPr eaLnBrk="1" hangingPunct="1"/>
            <a:r>
              <a:rPr lang="tr-TR" altLang="tr-TR" sz="2800" dirty="0" err="1">
                <a:effectLst/>
              </a:rPr>
              <a:t>Proöstrüs</a:t>
            </a:r>
            <a:r>
              <a:rPr lang="tr-TR" altLang="tr-TR" sz="2800" dirty="0">
                <a:effectLst/>
              </a:rPr>
              <a:t>, epitel dokuların gelişmesinde, </a:t>
            </a:r>
            <a:r>
              <a:rPr lang="tr-TR" altLang="tr-TR" sz="2800" dirty="0" err="1">
                <a:effectLst/>
              </a:rPr>
              <a:t>genital</a:t>
            </a:r>
            <a:r>
              <a:rPr lang="tr-TR" altLang="tr-TR" sz="2800" dirty="0">
                <a:effectLst/>
              </a:rPr>
              <a:t> organlardaki </a:t>
            </a:r>
            <a:r>
              <a:rPr lang="tr-TR" altLang="tr-TR" sz="2800" dirty="0" err="1">
                <a:effectLst/>
              </a:rPr>
              <a:t>müsküler</a:t>
            </a:r>
            <a:r>
              <a:rPr lang="tr-TR" altLang="tr-TR" sz="2800" dirty="0">
                <a:effectLst/>
              </a:rPr>
              <a:t> aktivitede, mukus sekresyonunda, endometrium ve </a:t>
            </a:r>
            <a:r>
              <a:rPr lang="tr-TR" altLang="tr-TR" sz="2800" dirty="0" err="1">
                <a:effectLst/>
              </a:rPr>
              <a:t>vagina</a:t>
            </a:r>
            <a:r>
              <a:rPr lang="tr-TR" altLang="tr-TR" sz="2800" dirty="0">
                <a:effectLst/>
              </a:rPr>
              <a:t> mukozasının </a:t>
            </a:r>
            <a:r>
              <a:rPr lang="tr-TR" altLang="tr-TR" sz="2800" dirty="0" err="1">
                <a:effectLst/>
              </a:rPr>
              <a:t>vaskülarizasyonunda</a:t>
            </a:r>
            <a:r>
              <a:rPr lang="tr-TR" altLang="tr-TR" sz="2800" dirty="0">
                <a:effectLst/>
              </a:rPr>
              <a:t> belirgin artışın bulunduğu dönem olarak özetlenebilir. </a:t>
            </a:r>
          </a:p>
          <a:p>
            <a:pPr eaLnBrk="1" hangingPunct="1"/>
            <a:r>
              <a:rPr lang="tr-TR" altLang="tr-TR" sz="2800" dirty="0">
                <a:effectLst/>
              </a:rPr>
              <a:t>Östradiol miktarında belirgin artış vardır ve dişi hayvan bu dönemin sonunda genellikle erkeğe ilgi duyar. 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FA555878-3B57-88F9-D7FB-73C3DCCFBF0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58FC00D-0689-4D68-9FB6-24C833FC8F9C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70550999"/>
      </p:ext>
    </p:extLst>
  </p:cSld>
  <p:clrMapOvr>
    <a:masterClrMapping/>
  </p:clrMapOvr>
  <p:transition spd="slow">
    <p:push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4 Slayt Numarası Yer Tutucusu">
            <a:extLst>
              <a:ext uri="{FF2B5EF4-FFF2-40B4-BE49-F238E27FC236}">
                <a16:creationId xmlns:a16="http://schemas.microsoft.com/office/drawing/2014/main" xmlns="" id="{2727C0DA-1C63-1B50-53DE-78D2A6295C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71AFD34-47FF-473D-9DAC-6501C6ECEE2E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55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55299" name="5 Altbilgi Yer Tutucusu">
            <a:extLst>
              <a:ext uri="{FF2B5EF4-FFF2-40B4-BE49-F238E27FC236}">
                <a16:creationId xmlns:a16="http://schemas.microsoft.com/office/drawing/2014/main" xmlns="" id="{5306CD1F-0E04-79A0-9257-B60C115E4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13378" name="Rectangle 2">
            <a:extLst>
              <a:ext uri="{FF2B5EF4-FFF2-40B4-BE49-F238E27FC236}">
                <a16:creationId xmlns:a16="http://schemas.microsoft.com/office/drawing/2014/main" xmlns="" id="{0EC948F0-C07D-492B-AE8B-82B5B23CCB1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22217" y="274639"/>
            <a:ext cx="9888583" cy="67459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Östrüs siklusu</a:t>
            </a:r>
          </a:p>
        </p:txBody>
      </p:sp>
      <p:sp>
        <p:nvSpPr>
          <p:cNvPr id="55301" name="Rectangle 3">
            <a:extLst>
              <a:ext uri="{FF2B5EF4-FFF2-40B4-BE49-F238E27FC236}">
                <a16:creationId xmlns:a16="http://schemas.microsoft.com/office/drawing/2014/main" xmlns="" id="{BE3E1F72-C4AC-C4E2-D232-034D1CB8154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08049" y="1268414"/>
            <a:ext cx="11453025" cy="4752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/>
          <a:lstStyle/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tr-TR" altLang="tr-TR" sz="2800" b="1" dirty="0" err="1">
                <a:effectLst/>
              </a:rPr>
              <a:t>Proöstrüs</a:t>
            </a:r>
            <a:r>
              <a:rPr lang="tr-TR" altLang="tr-TR" sz="2800" b="1" dirty="0">
                <a:effectLst/>
              </a:rPr>
              <a:t> </a:t>
            </a:r>
            <a:endParaRPr lang="tr-TR" altLang="tr-TR" sz="2800" dirty="0">
              <a:effectLst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altLang="tr-TR" sz="2000" dirty="0">
                <a:effectLst/>
              </a:rPr>
              <a:t>Bu dönemde hayvanlar arasında </a:t>
            </a:r>
            <a:r>
              <a:rPr lang="tr-TR" altLang="tr-TR" sz="2000" dirty="0" err="1">
                <a:effectLst/>
              </a:rPr>
              <a:t>kominikasyonu</a:t>
            </a:r>
            <a:r>
              <a:rPr lang="tr-TR" altLang="tr-TR" sz="2000" dirty="0">
                <a:effectLst/>
              </a:rPr>
              <a:t> sağlayan ve </a:t>
            </a:r>
            <a:r>
              <a:rPr lang="tr-TR" altLang="tr-TR" sz="2000" b="1" dirty="0" err="1">
                <a:effectLst/>
              </a:rPr>
              <a:t>feromen</a:t>
            </a:r>
            <a:r>
              <a:rPr lang="tr-TR" altLang="tr-TR" sz="2000" b="1" dirty="0">
                <a:effectLst/>
              </a:rPr>
              <a:t> </a:t>
            </a:r>
            <a:r>
              <a:rPr lang="tr-TR" altLang="tr-TR" sz="2000" dirty="0">
                <a:effectLst/>
              </a:rPr>
              <a:t>adı verilen özel kokulu kimyasal maddeler üretilir.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altLang="tr-TR" sz="2000" dirty="0">
                <a:effectLst/>
              </a:rPr>
              <a:t>Seks </a:t>
            </a:r>
            <a:r>
              <a:rPr lang="tr-TR" altLang="tr-TR" sz="2000" dirty="0" err="1">
                <a:effectLst/>
              </a:rPr>
              <a:t>feromenleri</a:t>
            </a:r>
            <a:r>
              <a:rPr lang="tr-TR" altLang="tr-TR" sz="2000" dirty="0">
                <a:effectLst/>
              </a:rPr>
              <a:t> domuzlarda </a:t>
            </a:r>
            <a:r>
              <a:rPr lang="tr-TR" altLang="tr-TR" sz="2000" dirty="0" err="1">
                <a:effectLst/>
              </a:rPr>
              <a:t>prepisyum</a:t>
            </a:r>
            <a:r>
              <a:rPr lang="tr-TR" altLang="tr-TR" sz="2000" dirty="0">
                <a:effectLst/>
              </a:rPr>
              <a:t>, tekelerde boynuz kaidesinde olduğu gibi modifiye deri bezlerinden kaynaklanır.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altLang="tr-TR" sz="2000" b="1" dirty="0">
                <a:solidFill>
                  <a:srgbClr val="FF0000"/>
                </a:solidFill>
                <a:effectLst/>
              </a:rPr>
              <a:t>Dişi köpek, </a:t>
            </a:r>
            <a:r>
              <a:rPr lang="tr-TR" altLang="tr-TR" sz="2000" b="1" dirty="0">
                <a:solidFill>
                  <a:srgbClr val="FFC000"/>
                </a:solidFill>
                <a:effectLst/>
              </a:rPr>
              <a:t>domuz, inek ve koyunda </a:t>
            </a:r>
            <a:r>
              <a:rPr lang="tr-TR" altLang="tr-TR" sz="2000" b="1" dirty="0" err="1">
                <a:solidFill>
                  <a:srgbClr val="FFC000"/>
                </a:solidFill>
                <a:effectLst/>
              </a:rPr>
              <a:t>feromenler</a:t>
            </a:r>
            <a:r>
              <a:rPr lang="tr-TR" altLang="tr-TR" sz="2000" b="1" dirty="0">
                <a:solidFill>
                  <a:srgbClr val="FFC000"/>
                </a:solidFill>
                <a:effectLst/>
              </a:rPr>
              <a:t> idrarda bulunur.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altLang="tr-TR" sz="2000" b="1" dirty="0">
                <a:solidFill>
                  <a:srgbClr val="FF0000"/>
                </a:solidFill>
                <a:effectLst/>
              </a:rPr>
              <a:t>Köpek ve atlarda diğer </a:t>
            </a:r>
            <a:r>
              <a:rPr lang="tr-TR" altLang="tr-TR" sz="2000" b="1" dirty="0" err="1">
                <a:solidFill>
                  <a:srgbClr val="FF0000"/>
                </a:solidFill>
                <a:effectLst/>
              </a:rPr>
              <a:t>vucut</a:t>
            </a:r>
            <a:r>
              <a:rPr lang="tr-TR" altLang="tr-TR" sz="2000" b="1" dirty="0">
                <a:solidFill>
                  <a:srgbClr val="FF0000"/>
                </a:solidFill>
                <a:effectLst/>
              </a:rPr>
              <a:t> bezleri, </a:t>
            </a:r>
            <a:r>
              <a:rPr lang="tr-TR" altLang="tr-TR" sz="2000" dirty="0">
                <a:effectLst/>
              </a:rPr>
              <a:t>erkek domuzda salyada da bulunur.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altLang="tr-TR" sz="2000" b="1" dirty="0">
                <a:solidFill>
                  <a:srgbClr val="FFC000"/>
                </a:solidFill>
                <a:effectLst/>
              </a:rPr>
              <a:t>Köpeklerde </a:t>
            </a:r>
            <a:r>
              <a:rPr lang="tr-TR" altLang="tr-TR" sz="2000" b="1" dirty="0" err="1">
                <a:solidFill>
                  <a:srgbClr val="FFC000"/>
                </a:solidFill>
                <a:effectLst/>
              </a:rPr>
              <a:t>vaginal</a:t>
            </a:r>
            <a:r>
              <a:rPr lang="tr-TR" altLang="tr-TR" sz="2000" b="1" dirty="0">
                <a:solidFill>
                  <a:srgbClr val="FFC000"/>
                </a:solidFill>
                <a:effectLst/>
              </a:rPr>
              <a:t> sekresyonda bulunan </a:t>
            </a:r>
            <a:r>
              <a:rPr lang="tr-TR" altLang="tr-TR" sz="2000" b="1" dirty="0" err="1">
                <a:solidFill>
                  <a:srgbClr val="FFC000"/>
                </a:solidFill>
                <a:effectLst/>
              </a:rPr>
              <a:t>feromenin</a:t>
            </a:r>
            <a:r>
              <a:rPr lang="tr-TR" altLang="tr-TR" sz="2000" b="1" dirty="0">
                <a:solidFill>
                  <a:srgbClr val="FFC000"/>
                </a:solidFill>
                <a:effectLst/>
              </a:rPr>
              <a:t> kimyasal yapısı </a:t>
            </a:r>
            <a:r>
              <a:rPr lang="tr-TR" altLang="tr-TR" sz="2000" b="1" dirty="0">
                <a:solidFill>
                  <a:srgbClr val="FF0000"/>
                </a:solidFill>
                <a:effectLst/>
              </a:rPr>
              <a:t>metil </a:t>
            </a:r>
            <a:r>
              <a:rPr lang="el-GR" altLang="tr-TR" sz="2000" b="1" dirty="0">
                <a:solidFill>
                  <a:srgbClr val="FF0000"/>
                </a:solidFill>
                <a:effectLst/>
                <a:cs typeface="Tahoma" panose="020B0604030504040204" pitchFamily="34" charset="0"/>
              </a:rPr>
              <a:t>β</a:t>
            </a:r>
            <a:r>
              <a:rPr lang="tr-TR" altLang="tr-TR" sz="2000" b="1" dirty="0">
                <a:solidFill>
                  <a:srgbClr val="FF0000"/>
                </a:solidFill>
                <a:effectLst/>
              </a:rPr>
              <a:t>-</a:t>
            </a:r>
            <a:r>
              <a:rPr lang="tr-TR" altLang="tr-TR" sz="2000" b="1" dirty="0" err="1">
                <a:solidFill>
                  <a:srgbClr val="FF0000"/>
                </a:solidFill>
                <a:effectLst/>
              </a:rPr>
              <a:t>hidroksibenzoat'tır</a:t>
            </a:r>
            <a:r>
              <a:rPr lang="tr-TR" altLang="tr-TR" sz="2000" b="1" dirty="0">
                <a:solidFill>
                  <a:srgbClr val="FFC000"/>
                </a:solidFill>
                <a:effectLst/>
              </a:rPr>
              <a:t>.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altLang="tr-TR" sz="2000" dirty="0">
                <a:effectLst/>
              </a:rPr>
              <a:t>Tüm hayvanlarda </a:t>
            </a:r>
            <a:r>
              <a:rPr lang="tr-TR" altLang="tr-TR" sz="2000" dirty="0" err="1">
                <a:effectLst/>
              </a:rPr>
              <a:t>feromenler</a:t>
            </a:r>
            <a:r>
              <a:rPr lang="tr-TR" altLang="tr-TR" sz="2000" dirty="0">
                <a:effectLst/>
              </a:rPr>
              <a:t> </a:t>
            </a:r>
            <a:r>
              <a:rPr lang="tr-TR" altLang="tr-TR" sz="2000" dirty="0" err="1">
                <a:effectLst/>
              </a:rPr>
              <a:t>östrogen</a:t>
            </a:r>
            <a:r>
              <a:rPr lang="tr-TR" altLang="tr-TR" sz="2000" dirty="0">
                <a:effectLst/>
              </a:rPr>
              <a:t> ve </a:t>
            </a:r>
            <a:r>
              <a:rPr lang="tr-TR" altLang="tr-TR" sz="2000" dirty="0" err="1">
                <a:effectLst/>
              </a:rPr>
              <a:t>testesteron</a:t>
            </a:r>
            <a:r>
              <a:rPr lang="tr-TR" altLang="tr-TR" sz="2000" dirty="0">
                <a:effectLst/>
              </a:rPr>
              <a:t> üretiminin başlamasıyla birlikte </a:t>
            </a:r>
            <a:r>
              <a:rPr lang="tr-TR" altLang="tr-TR" sz="2000" dirty="0" err="1">
                <a:effectLst/>
              </a:rPr>
              <a:t>pubertas</a:t>
            </a:r>
            <a:r>
              <a:rPr lang="tr-TR" altLang="tr-TR" sz="2000" dirty="0">
                <a:effectLst/>
              </a:rPr>
              <a:t> döneminde oluşur.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528DA34F-9C1D-B8FA-CCC9-A3D454D7337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DE60FF7-4DCB-48AE-9D6B-4CC1DC934833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87960693"/>
      </p:ext>
    </p:extLst>
  </p:cSld>
  <p:clrMapOvr>
    <a:masterClrMapping/>
  </p:clrMapOvr>
  <p:transition spd="slow">
    <p:push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4 Slayt Numarası Yer Tutucusu">
            <a:extLst>
              <a:ext uri="{FF2B5EF4-FFF2-40B4-BE49-F238E27FC236}">
                <a16:creationId xmlns:a16="http://schemas.microsoft.com/office/drawing/2014/main" xmlns="" id="{B01ECA53-BAEB-8606-13B7-E38698F698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83CDF21-DF61-41A2-8F5E-5F06DA5D240E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56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56323" name="5 Altbilgi Yer Tutucusu">
            <a:extLst>
              <a:ext uri="{FF2B5EF4-FFF2-40B4-BE49-F238E27FC236}">
                <a16:creationId xmlns:a16="http://schemas.microsoft.com/office/drawing/2014/main" xmlns="" id="{5A4616D0-8A34-FB66-459E-75CBF4011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22594" name="Rectangle 2">
            <a:extLst>
              <a:ext uri="{FF2B5EF4-FFF2-40B4-BE49-F238E27FC236}">
                <a16:creationId xmlns:a16="http://schemas.microsoft.com/office/drawing/2014/main" xmlns="" id="{E9BBE62A-C844-B27B-935D-CE976481C5C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9802751" cy="65717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56325" name="Rectangle 3">
            <a:extLst>
              <a:ext uri="{FF2B5EF4-FFF2-40B4-BE49-F238E27FC236}">
                <a16:creationId xmlns:a16="http://schemas.microsoft.com/office/drawing/2014/main" xmlns="" id="{2083027C-32DB-5007-58E1-DFCA5A866EF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08049" y="1346515"/>
            <a:ext cx="11487860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 dirty="0" err="1">
                <a:effectLst/>
              </a:rPr>
              <a:t>Östrüs</a:t>
            </a:r>
            <a:r>
              <a:rPr lang="tr-TR" altLang="tr-TR" sz="2800" b="1" dirty="0">
                <a:effectLst/>
              </a:rPr>
              <a:t> </a:t>
            </a:r>
            <a:endParaRPr lang="tr-TR" altLang="tr-TR" sz="2800" dirty="0">
              <a:effectLst/>
            </a:endParaRPr>
          </a:p>
          <a:p>
            <a:pPr eaLnBrk="1" hangingPunct="1"/>
            <a:r>
              <a:rPr lang="tr-TR" altLang="tr-TR" sz="2800" dirty="0">
                <a:effectLst/>
              </a:rPr>
              <a:t>Dişi hayvan tarafından seksüel isteğin duyulduğu ve erkeğin kabul edildiği dönemdir. </a:t>
            </a:r>
          </a:p>
          <a:p>
            <a:pPr eaLnBrk="1" hangingPunct="1"/>
            <a:r>
              <a:rPr lang="tr-TR" altLang="tr-TR" sz="2800" dirty="0">
                <a:effectLst/>
              </a:rPr>
              <a:t>Bu dönem erkeğin ilk kabulü ile başlar ve son kabul edilmesi ile sonlanır. </a:t>
            </a:r>
          </a:p>
          <a:p>
            <a:pPr eaLnBrk="1" hangingPunct="1"/>
            <a:r>
              <a:rPr lang="tr-TR" altLang="tr-TR" sz="2800" dirty="0">
                <a:effectLst/>
              </a:rPr>
              <a:t>Bu dönem sırasında dişi genellikle erkeği arar, bulur ve kabul eder </a:t>
            </a:r>
            <a:r>
              <a:rPr lang="tr-TR" altLang="tr-TR" sz="2400" i="1" dirty="0">
                <a:effectLst/>
              </a:rPr>
              <a:t>(mandalar sınır ötesi yol alabilir). 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2A794CD3-2D24-991E-D111-22536C7DFF1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672954F-A4B5-4E15-8BE6-F515478206F5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88105427"/>
      </p:ext>
    </p:extLst>
  </p:cSld>
  <p:clrMapOvr>
    <a:masterClrMapping/>
  </p:clrMapOvr>
  <p:transition spd="slow">
    <p:push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4 Slayt Numarası Yer Tutucusu">
            <a:extLst>
              <a:ext uri="{FF2B5EF4-FFF2-40B4-BE49-F238E27FC236}">
                <a16:creationId xmlns:a16="http://schemas.microsoft.com/office/drawing/2014/main" xmlns="" id="{66E3764B-75E3-0679-0094-F34FD1A8B4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4EE58A1-E61D-411F-9651-D3D037E973EA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57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57347" name="5 Altbilgi Yer Tutucusu">
            <a:extLst>
              <a:ext uri="{FF2B5EF4-FFF2-40B4-BE49-F238E27FC236}">
                <a16:creationId xmlns:a16="http://schemas.microsoft.com/office/drawing/2014/main" xmlns="" id="{792F3758-9989-1956-38B3-EC05E04FE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23618" name="Rectangle 2">
            <a:extLst>
              <a:ext uri="{FF2B5EF4-FFF2-40B4-BE49-F238E27FC236}">
                <a16:creationId xmlns:a16="http://schemas.microsoft.com/office/drawing/2014/main" xmlns="" id="{73833478-B358-252E-574D-9F5F95B2329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9802751" cy="71813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57349" name="Rectangle 3">
            <a:extLst>
              <a:ext uri="{FF2B5EF4-FFF2-40B4-BE49-F238E27FC236}">
                <a16:creationId xmlns:a16="http://schemas.microsoft.com/office/drawing/2014/main" xmlns="" id="{DB15B6C4-B991-6400-3ADD-516328B0AE2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39634" y="1200284"/>
            <a:ext cx="11338560" cy="4679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 dirty="0" err="1">
                <a:effectLst/>
              </a:rPr>
              <a:t>Östrüs</a:t>
            </a:r>
            <a:r>
              <a:rPr lang="tr-TR" altLang="tr-TR" sz="2800" b="1" dirty="0">
                <a:effectLst/>
              </a:rPr>
              <a:t> </a:t>
            </a:r>
            <a:endParaRPr lang="tr-TR" altLang="tr-TR" sz="2800" dirty="0">
              <a:effectLst/>
            </a:endParaRPr>
          </a:p>
          <a:p>
            <a:pPr eaLnBrk="1" hangingPunct="1"/>
            <a:r>
              <a:rPr lang="tr-TR" altLang="tr-TR" sz="2400" dirty="0">
                <a:effectLst/>
              </a:rPr>
              <a:t>Dominant </a:t>
            </a:r>
            <a:r>
              <a:rPr lang="tr-TR" altLang="tr-TR" sz="2400" dirty="0" err="1">
                <a:effectLst/>
              </a:rPr>
              <a:t>follikül</a:t>
            </a:r>
            <a:r>
              <a:rPr lang="tr-TR" altLang="tr-TR" sz="2400" dirty="0">
                <a:effectLst/>
              </a:rPr>
              <a:t> </a:t>
            </a:r>
            <a:r>
              <a:rPr lang="tr-TR" altLang="tr-TR" sz="2400" dirty="0" err="1">
                <a:effectLst/>
              </a:rPr>
              <a:t>büyüp</a:t>
            </a:r>
            <a:r>
              <a:rPr lang="tr-TR" altLang="tr-TR" sz="2400" dirty="0">
                <a:effectLst/>
              </a:rPr>
              <a:t> ve olgunlaşarak </a:t>
            </a:r>
            <a:r>
              <a:rPr lang="tr-TR" altLang="tr-TR" sz="2400" dirty="0" err="1">
                <a:effectLst/>
              </a:rPr>
              <a:t>Graaf</a:t>
            </a:r>
            <a:r>
              <a:rPr lang="tr-TR" altLang="tr-TR" sz="2400" dirty="0">
                <a:effectLst/>
              </a:rPr>
              <a:t> </a:t>
            </a:r>
            <a:r>
              <a:rPr lang="tr-TR" altLang="tr-TR" sz="2400" dirty="0" err="1">
                <a:effectLst/>
              </a:rPr>
              <a:t>follikülü</a:t>
            </a:r>
            <a:r>
              <a:rPr lang="tr-TR" altLang="tr-TR" sz="2400" dirty="0">
                <a:effectLst/>
              </a:rPr>
              <a:t> olmuştur </a:t>
            </a:r>
          </a:p>
          <a:p>
            <a:pPr eaLnBrk="1" hangingPunct="1"/>
            <a:r>
              <a:rPr lang="tr-TR" altLang="tr-TR" sz="2400" dirty="0" err="1">
                <a:effectLst/>
              </a:rPr>
              <a:t>Ovum</a:t>
            </a:r>
            <a:r>
              <a:rPr lang="tr-TR" altLang="tr-TR" sz="2400" dirty="0">
                <a:effectLst/>
              </a:rPr>
              <a:t> olgunlaşma ile ilgili belirgin değişimler gösterir. </a:t>
            </a:r>
          </a:p>
          <a:p>
            <a:pPr eaLnBrk="1" hangingPunct="1"/>
            <a:r>
              <a:rPr lang="tr-TR" altLang="tr-TR" sz="2400" dirty="0">
                <a:effectLst/>
              </a:rPr>
              <a:t>Olgun </a:t>
            </a:r>
            <a:r>
              <a:rPr lang="tr-TR" altLang="tr-TR" sz="2400" dirty="0" err="1">
                <a:effectLst/>
              </a:rPr>
              <a:t>Graaf</a:t>
            </a:r>
            <a:r>
              <a:rPr lang="tr-TR" altLang="tr-TR" sz="2400" dirty="0">
                <a:effectLst/>
              </a:rPr>
              <a:t> </a:t>
            </a:r>
            <a:r>
              <a:rPr lang="tr-TR" altLang="tr-TR" sz="2400" dirty="0" err="1">
                <a:effectLst/>
              </a:rPr>
              <a:t>follikülünden</a:t>
            </a:r>
            <a:r>
              <a:rPr lang="tr-TR" altLang="tr-TR" sz="2400" dirty="0">
                <a:effectLst/>
              </a:rPr>
              <a:t> östradiol üretilir ve </a:t>
            </a:r>
            <a:r>
              <a:rPr lang="tr-TR" altLang="tr-TR" sz="2400" dirty="0" err="1">
                <a:effectLst/>
              </a:rPr>
              <a:t>tubüler</a:t>
            </a:r>
            <a:r>
              <a:rPr lang="tr-TR" altLang="tr-TR" sz="2400" dirty="0">
                <a:effectLst/>
              </a:rPr>
              <a:t> </a:t>
            </a:r>
            <a:r>
              <a:rPr lang="tr-TR" altLang="tr-TR" sz="2400" dirty="0" err="1">
                <a:effectLst/>
              </a:rPr>
              <a:t>genital</a:t>
            </a:r>
            <a:r>
              <a:rPr lang="tr-TR" altLang="tr-TR" sz="2400" dirty="0">
                <a:effectLst/>
              </a:rPr>
              <a:t> organlardaki son değişiklikleri oluşturur. </a:t>
            </a:r>
          </a:p>
          <a:p>
            <a:pPr eaLnBrk="1" hangingPunct="1"/>
            <a:r>
              <a:rPr lang="tr-TR" altLang="tr-TR" sz="2400" dirty="0" err="1">
                <a:effectLst/>
              </a:rPr>
              <a:t>Östrüsün</a:t>
            </a:r>
            <a:r>
              <a:rPr lang="tr-TR" altLang="tr-TR" sz="2400" dirty="0">
                <a:effectLst/>
              </a:rPr>
              <a:t> dış belirtilerinin oluşmasında E2’nin etkisi vardır</a:t>
            </a:r>
          </a:p>
          <a:p>
            <a:pPr eaLnBrk="1" hangingPunct="1"/>
            <a:r>
              <a:rPr lang="tr-TR" altLang="tr-TR" sz="2400" dirty="0" err="1">
                <a:effectLst/>
              </a:rPr>
              <a:t>Oviduct</a:t>
            </a:r>
            <a:r>
              <a:rPr lang="tr-TR" altLang="tr-TR" sz="2400" dirty="0">
                <a:effectLst/>
              </a:rPr>
              <a:t> toniktir, epiteli  olgunlaşmıştır, </a:t>
            </a:r>
            <a:r>
              <a:rPr lang="tr-TR" altLang="tr-TR" sz="2400" dirty="0" err="1">
                <a:effectLst/>
              </a:rPr>
              <a:t>cilialar</a:t>
            </a:r>
            <a:r>
              <a:rPr lang="tr-TR" altLang="tr-TR" sz="2400" dirty="0">
                <a:effectLst/>
              </a:rPr>
              <a:t> aktiftir ve  kontraksiyonlar oluşur. </a:t>
            </a:r>
          </a:p>
          <a:p>
            <a:pPr eaLnBrk="1" hangingPunct="1"/>
            <a:r>
              <a:rPr lang="tr-TR" altLang="tr-TR" sz="2400" dirty="0" err="1">
                <a:effectLst/>
              </a:rPr>
              <a:t>Oviduct'un</a:t>
            </a:r>
            <a:r>
              <a:rPr lang="tr-TR" altLang="tr-TR" sz="2400" dirty="0">
                <a:effectLst/>
              </a:rPr>
              <a:t> </a:t>
            </a:r>
            <a:r>
              <a:rPr lang="tr-TR" altLang="tr-TR" sz="2400" dirty="0" err="1">
                <a:effectLst/>
              </a:rPr>
              <a:t>fimbrial</a:t>
            </a:r>
            <a:r>
              <a:rPr lang="tr-TR" altLang="tr-TR" sz="2400" dirty="0">
                <a:effectLst/>
              </a:rPr>
              <a:t> ucu </a:t>
            </a:r>
            <a:r>
              <a:rPr lang="tr-TR" altLang="tr-TR" sz="2400" dirty="0" err="1">
                <a:effectLst/>
              </a:rPr>
              <a:t>Graaf</a:t>
            </a:r>
            <a:r>
              <a:rPr lang="tr-TR" altLang="tr-TR" sz="2400" dirty="0">
                <a:effectLst/>
              </a:rPr>
              <a:t> </a:t>
            </a:r>
            <a:r>
              <a:rPr lang="tr-TR" altLang="tr-TR" sz="2400" dirty="0" err="1">
                <a:effectLst/>
              </a:rPr>
              <a:t>follikülüne</a:t>
            </a:r>
            <a:r>
              <a:rPr lang="tr-TR" altLang="tr-TR" sz="2400" dirty="0">
                <a:effectLst/>
              </a:rPr>
              <a:t> doğru yönlenir. </a:t>
            </a:r>
          </a:p>
          <a:p>
            <a:pPr eaLnBrk="1" hangingPunct="1"/>
            <a:r>
              <a:rPr lang="tr-TR" altLang="tr-TR" sz="2400" dirty="0" err="1">
                <a:effectLst/>
              </a:rPr>
              <a:t>Oviduct</a:t>
            </a:r>
            <a:r>
              <a:rPr lang="tr-TR" altLang="tr-TR" sz="2400" dirty="0">
                <a:effectLst/>
              </a:rPr>
              <a:t> sıvısı miktarında artış bulunur. 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96C2575A-B344-F8B2-F65F-8B9A7F277E3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E948870-C733-4EFD-8DF7-E559471C4B32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40403168"/>
      </p:ext>
    </p:extLst>
  </p:cSld>
  <p:clrMapOvr>
    <a:masterClrMapping/>
  </p:clrMapOvr>
  <p:transition spd="slow">
    <p:push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4 Slayt Numarası Yer Tutucusu">
            <a:extLst>
              <a:ext uri="{FF2B5EF4-FFF2-40B4-BE49-F238E27FC236}">
                <a16:creationId xmlns:a16="http://schemas.microsoft.com/office/drawing/2014/main" xmlns="" id="{C3FEA80C-6971-B0F0-5483-88AB7F092E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ACA2507-83A6-43DA-93D1-CB9ACFEC7053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58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58371" name="5 Altbilgi Yer Tutucusu">
            <a:extLst>
              <a:ext uri="{FF2B5EF4-FFF2-40B4-BE49-F238E27FC236}">
                <a16:creationId xmlns:a16="http://schemas.microsoft.com/office/drawing/2014/main" xmlns="" id="{981C0F4E-6CED-4B04-8541-6A5F1728B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24642" name="Rectangle 2">
            <a:extLst>
              <a:ext uri="{FF2B5EF4-FFF2-40B4-BE49-F238E27FC236}">
                <a16:creationId xmlns:a16="http://schemas.microsoft.com/office/drawing/2014/main" xmlns="" id="{900C83CA-7D50-128D-BE3B-1162B056237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9802751" cy="65717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58373" name="Rectangle 3">
            <a:extLst>
              <a:ext uri="{FF2B5EF4-FFF2-40B4-BE49-F238E27FC236}">
                <a16:creationId xmlns:a16="http://schemas.microsoft.com/office/drawing/2014/main" xmlns="" id="{C52C178E-B555-C3C1-E6E9-F9DEB970316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08049" y="1363933"/>
            <a:ext cx="11374648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 dirty="0" err="1">
                <a:effectLst/>
              </a:rPr>
              <a:t>Östrüs</a:t>
            </a:r>
            <a:r>
              <a:rPr lang="tr-TR" altLang="tr-TR" sz="2800" b="1" dirty="0">
                <a:effectLst/>
              </a:rPr>
              <a:t> </a:t>
            </a:r>
            <a:endParaRPr lang="tr-TR" altLang="tr-TR" sz="2800" dirty="0">
              <a:effectLst/>
            </a:endParaRPr>
          </a:p>
          <a:p>
            <a:pPr eaLnBrk="1" hangingPunct="1"/>
            <a:r>
              <a:rPr lang="tr-TR" altLang="tr-TR" sz="2800" dirty="0">
                <a:effectLst/>
              </a:rPr>
              <a:t>Uterusun dış hatları belirginleşir, şişkin ve bazı türlerde de </a:t>
            </a:r>
            <a:r>
              <a:rPr lang="tr-TR" altLang="tr-TR" sz="2800" dirty="0" err="1">
                <a:effectLst/>
              </a:rPr>
              <a:t>ödematözdür</a:t>
            </a:r>
            <a:r>
              <a:rPr lang="tr-TR" altLang="tr-TR" sz="2800" dirty="0">
                <a:effectLst/>
              </a:rPr>
              <a:t> (</a:t>
            </a:r>
            <a:r>
              <a:rPr lang="tr-TR" altLang="tr-TR" sz="2800" dirty="0">
                <a:solidFill>
                  <a:srgbClr val="FFC000"/>
                </a:solidFill>
                <a:effectLst/>
              </a:rPr>
              <a:t>tonus</a:t>
            </a:r>
            <a:r>
              <a:rPr lang="tr-TR" altLang="tr-TR" sz="2800" dirty="0">
                <a:effectLst/>
              </a:rPr>
              <a:t>). </a:t>
            </a:r>
          </a:p>
          <a:p>
            <a:pPr eaLnBrk="1" hangingPunct="1"/>
            <a:r>
              <a:rPr lang="tr-TR" altLang="tr-TR" sz="2800" dirty="0">
                <a:effectLst/>
              </a:rPr>
              <a:t>Uterusa kan akımı artar, mukozası hızla gelişir ve mukus salınır.</a:t>
            </a:r>
          </a:p>
          <a:p>
            <a:pPr eaLnBrk="1" hangingPunct="1"/>
            <a:r>
              <a:rPr lang="tr-TR" altLang="tr-TR" sz="2800" dirty="0" err="1">
                <a:effectLst/>
              </a:rPr>
              <a:t>Vaginal</a:t>
            </a:r>
            <a:r>
              <a:rPr lang="tr-TR" altLang="tr-TR" sz="2800" dirty="0">
                <a:effectLst/>
              </a:rPr>
              <a:t> ve </a:t>
            </a:r>
            <a:r>
              <a:rPr lang="tr-TR" altLang="tr-TR" sz="2800" dirty="0" err="1">
                <a:effectLst/>
              </a:rPr>
              <a:t>cervikal</a:t>
            </a:r>
            <a:r>
              <a:rPr lang="tr-TR" altLang="tr-TR" sz="2800" dirty="0">
                <a:effectLst/>
              </a:rPr>
              <a:t> mukus büyük oranda artar. </a:t>
            </a:r>
          </a:p>
          <a:p>
            <a:pPr eaLnBrk="1" hangingPunct="1"/>
            <a:r>
              <a:rPr lang="tr-TR" altLang="tr-TR" sz="2800" dirty="0" err="1">
                <a:effectLst/>
              </a:rPr>
              <a:t>Vaskülarizasyonun</a:t>
            </a:r>
            <a:r>
              <a:rPr lang="tr-TR" altLang="tr-TR" sz="2800" dirty="0">
                <a:effectLst/>
              </a:rPr>
              <a:t> artmasına bağlı olarak mukoza pembe ve </a:t>
            </a:r>
            <a:r>
              <a:rPr lang="tr-TR" altLang="tr-TR" sz="2800" dirty="0" err="1">
                <a:effectLst/>
              </a:rPr>
              <a:t>kongestionedir</a:t>
            </a:r>
            <a:r>
              <a:rPr lang="tr-TR" altLang="tr-TR" sz="2800" dirty="0">
                <a:effectLst/>
              </a:rPr>
              <a:t> (kanla dolu). </a:t>
            </a:r>
          </a:p>
          <a:p>
            <a:pPr eaLnBrk="1" hangingPunct="1"/>
            <a:endParaRPr lang="tr-TR" altLang="tr-TR" sz="2800" dirty="0">
              <a:effectLst/>
            </a:endParaRP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21F61884-AE4F-EF53-B6F0-3DD87153B4E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E2D4888-8505-4224-8CA2-42A0F917CCBE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18160062"/>
      </p:ext>
    </p:extLst>
  </p:cSld>
  <p:clrMapOvr>
    <a:masterClrMapping/>
  </p:clrMapOvr>
  <p:transition spd="slow">
    <p:push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4 Slayt Numarası Yer Tutucusu">
            <a:extLst>
              <a:ext uri="{FF2B5EF4-FFF2-40B4-BE49-F238E27FC236}">
                <a16:creationId xmlns:a16="http://schemas.microsoft.com/office/drawing/2014/main" xmlns="" id="{86207470-782C-E8FC-86BB-E41C96CC22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213CA5F-F49C-40C5-94AF-64113020DA37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59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59395" name="5 Altbilgi Yer Tutucusu">
            <a:extLst>
              <a:ext uri="{FF2B5EF4-FFF2-40B4-BE49-F238E27FC236}">
                <a16:creationId xmlns:a16="http://schemas.microsoft.com/office/drawing/2014/main" xmlns="" id="{7925F3F7-A850-90C9-BDEF-E389D4951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25666" name="Rectangle 2">
            <a:extLst>
              <a:ext uri="{FF2B5EF4-FFF2-40B4-BE49-F238E27FC236}">
                <a16:creationId xmlns:a16="http://schemas.microsoft.com/office/drawing/2014/main" xmlns="" id="{E284FA7F-BE18-355F-495C-720CC87A453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9802751" cy="67459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32773" name="Rectangle 3">
            <a:extLst>
              <a:ext uri="{FF2B5EF4-FFF2-40B4-BE49-F238E27FC236}">
                <a16:creationId xmlns:a16="http://schemas.microsoft.com/office/drawing/2014/main" xmlns="" id="{3675A946-140D-5667-1503-87AE0507A7C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08049" y="1414642"/>
            <a:ext cx="11470442" cy="4752975"/>
          </a:xfrm>
        </p:spPr>
        <p:txBody>
          <a:bodyPr anchor="t"/>
          <a:lstStyle/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tr-TR" sz="2800" b="1" dirty="0" err="1">
                <a:effectLst/>
              </a:rPr>
              <a:t>Östrüs</a:t>
            </a:r>
            <a:r>
              <a:rPr lang="tr-TR" sz="2800" b="1" dirty="0">
                <a:effectLst/>
              </a:rPr>
              <a:t> </a:t>
            </a:r>
            <a:endParaRPr lang="tr-TR" sz="2800" dirty="0">
              <a:effectLst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tr-TR" sz="2800" dirty="0" err="1">
                <a:effectLst/>
              </a:rPr>
              <a:t>Cervix</a:t>
            </a:r>
            <a:r>
              <a:rPr lang="tr-TR" sz="2800" dirty="0">
                <a:effectLst/>
              </a:rPr>
              <a:t> gevşer ve hafif derecede </a:t>
            </a:r>
            <a:r>
              <a:rPr lang="tr-TR" sz="2800" dirty="0" err="1">
                <a:effectLst/>
              </a:rPr>
              <a:t>ödematözdür</a:t>
            </a:r>
            <a:r>
              <a:rPr lang="tr-TR" sz="2800" dirty="0">
                <a:effectLst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tr-TR" sz="2800" dirty="0" err="1">
                <a:effectLst/>
              </a:rPr>
              <a:t>Vagina</a:t>
            </a:r>
            <a:r>
              <a:rPr lang="tr-TR" sz="2800" dirty="0">
                <a:effectLst/>
              </a:rPr>
              <a:t> mukozası, kedi ve köpek gibi belirgin türlerde, </a:t>
            </a:r>
            <a:r>
              <a:rPr lang="tr-TR" sz="2800" dirty="0" err="1">
                <a:effectLst/>
              </a:rPr>
              <a:t>kornifiye</a:t>
            </a:r>
            <a:r>
              <a:rPr lang="tr-TR" sz="2800" dirty="0">
                <a:effectLst/>
              </a:rPr>
              <a:t> </a:t>
            </a:r>
            <a:r>
              <a:rPr lang="tr-TR" sz="2800" dirty="0" err="1">
                <a:effectLst/>
              </a:rPr>
              <a:t>epitel</a:t>
            </a:r>
            <a:r>
              <a:rPr lang="tr-TR" sz="2800" dirty="0">
                <a:effectLst/>
              </a:rPr>
              <a:t> hücrelerin </a:t>
            </a:r>
            <a:r>
              <a:rPr lang="tr-TR" sz="2800" dirty="0" err="1">
                <a:effectLst/>
              </a:rPr>
              <a:t>deskuamosyonu</a:t>
            </a:r>
            <a:r>
              <a:rPr lang="tr-TR" sz="2800" dirty="0">
                <a:effectLst/>
              </a:rPr>
              <a:t> sonucu büyük oranda kalınlaşır.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tr-TR" sz="2800" dirty="0">
                <a:effectLst/>
              </a:rPr>
              <a:t>Vulva bütün türlerde gevşemiş ve </a:t>
            </a:r>
            <a:r>
              <a:rPr lang="tr-TR" sz="2800" dirty="0" err="1">
                <a:effectLst/>
              </a:rPr>
              <a:t>ödematözdür</a:t>
            </a:r>
            <a:r>
              <a:rPr lang="tr-TR" sz="2800" dirty="0">
                <a:effectLst/>
              </a:rPr>
              <a:t>,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tr-TR" sz="2800" dirty="0">
                <a:effectLst/>
              </a:rPr>
              <a:t>Mukus vulvadan ip gibi sarkar ve ineklerde çoğunlukla kuyruğa bulaşır.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tr-TR" sz="2800" dirty="0">
                <a:effectLst/>
              </a:rPr>
              <a:t>Bu dönemin sonunda </a:t>
            </a:r>
            <a:r>
              <a:rPr lang="tr-TR" sz="2800" dirty="0" err="1">
                <a:effectLst/>
              </a:rPr>
              <a:t>uterus</a:t>
            </a:r>
            <a:r>
              <a:rPr lang="tr-TR" sz="2800" dirty="0">
                <a:effectLst/>
              </a:rPr>
              <a:t> </a:t>
            </a:r>
            <a:r>
              <a:rPr lang="tr-TR" sz="2800" dirty="0" err="1">
                <a:effectLst/>
              </a:rPr>
              <a:t>lumenine</a:t>
            </a:r>
            <a:r>
              <a:rPr lang="tr-TR" sz="2800" dirty="0">
                <a:effectLst/>
              </a:rPr>
              <a:t> </a:t>
            </a:r>
            <a:r>
              <a:rPr lang="tr-TR" sz="2800" dirty="0" err="1">
                <a:effectLst/>
              </a:rPr>
              <a:t>leukositlerin</a:t>
            </a:r>
            <a:r>
              <a:rPr lang="tr-TR" sz="2800" dirty="0">
                <a:effectLst/>
              </a:rPr>
              <a:t> göçünde artış görülür.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4845823B-EFAE-5364-6013-9A4D875E832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863D1B-6B1E-4C76-81D8-C2F8700B7382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45824259"/>
      </p:ext>
    </p:extLst>
  </p:cSld>
  <p:clrMapOvr>
    <a:masterClrMapping/>
  </p:clrMapOvr>
  <p:transition spd="slow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0B9FE90-8523-1F7E-6414-9A9CA7701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4 Slayt Numarası Yer Tutucusu">
            <a:extLst>
              <a:ext uri="{FF2B5EF4-FFF2-40B4-BE49-F238E27FC236}">
                <a16:creationId xmlns:a16="http://schemas.microsoft.com/office/drawing/2014/main" xmlns="" id="{C0683E17-43A6-D6A4-C306-A87AB52F94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F06AE76-E4BD-43E2-8BDB-5238A93136B4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7171" name="5 Altbilgi Yer Tutucusu">
            <a:extLst>
              <a:ext uri="{FF2B5EF4-FFF2-40B4-BE49-F238E27FC236}">
                <a16:creationId xmlns:a16="http://schemas.microsoft.com/office/drawing/2014/main" xmlns="" id="{680AD115-9F81-63B7-181E-B51161141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172034" name="Rectangle 2">
            <a:extLst>
              <a:ext uri="{FF2B5EF4-FFF2-40B4-BE49-F238E27FC236}">
                <a16:creationId xmlns:a16="http://schemas.microsoft.com/office/drawing/2014/main" xmlns="" id="{368574AB-67BD-E80F-3424-C1B2C779CC0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11139517" cy="6658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>
                <a:solidFill>
                  <a:schemeClr val="tx1"/>
                </a:solidFill>
              </a:rPr>
              <a:t>Genel bilgi	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9E0D7924-278E-09FA-1658-2C5E835A9C6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BDEEA6E-444A-4629-9597-FFC5F35002FD}" type="datetime4">
              <a:rPr lang="tr-TR" smtClean="0"/>
              <a:t>4 Mart 2024</a:t>
            </a:fld>
            <a:endParaRPr lang="tr-TR" dirty="0"/>
          </a:p>
        </p:txBody>
      </p:sp>
      <p:sp>
        <p:nvSpPr>
          <p:cNvPr id="3" name="Alt Başlık 3">
            <a:extLst>
              <a:ext uri="{FF2B5EF4-FFF2-40B4-BE49-F238E27FC236}">
                <a16:creationId xmlns:a16="http://schemas.microsoft.com/office/drawing/2014/main" xmlns="" id="{B4B84BDD-A9D8-849B-F4EE-50F842A4EE53}"/>
              </a:ext>
            </a:extLst>
          </p:cNvPr>
          <p:cNvSpPr txBox="1">
            <a:spLocks/>
          </p:cNvSpPr>
          <p:nvPr/>
        </p:nvSpPr>
        <p:spPr>
          <a:xfrm>
            <a:off x="412376" y="1634652"/>
            <a:ext cx="11394142" cy="12661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00000"/>
              <a:buFontTx/>
              <a:buChar char="●"/>
              <a:defRPr sz="3200" kern="1200" cap="none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00000"/>
              <a:buFontTx/>
              <a:buChar char="●"/>
              <a:defRPr sz="2800" kern="1200" cap="none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00000"/>
              <a:buFontTx/>
              <a:buChar char="●"/>
              <a:defRPr sz="2400" kern="1200" cap="none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00000"/>
              <a:buFontTx/>
              <a:buChar char="●"/>
              <a:defRPr sz="2000" kern="1200" cap="none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00000"/>
              <a:buFontTx/>
              <a:buChar char="●"/>
              <a:defRPr sz="1800" kern="1200" cap="none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tr-TR" sz="2800"/>
              <a:t>Dünya süt üretimi: 935.9 milyon ton/</a:t>
            </a:r>
            <a:r>
              <a:rPr lang="tr-TR" sz="2800" b="1"/>
              <a:t>758</a:t>
            </a:r>
          </a:p>
          <a:p>
            <a:pPr>
              <a:spcBef>
                <a:spcPts val="600"/>
              </a:spcBef>
            </a:pPr>
            <a:r>
              <a:rPr lang="tr-TR" sz="2800"/>
              <a:t>EU/AB süt üretimi: 160 milyon ton</a:t>
            </a:r>
          </a:p>
          <a:p>
            <a:pPr>
              <a:spcBef>
                <a:spcPts val="600"/>
              </a:spcBef>
            </a:pPr>
            <a:endParaRPr lang="tr-TR" sz="2800"/>
          </a:p>
          <a:p>
            <a:pPr>
              <a:spcBef>
                <a:spcPts val="600"/>
              </a:spcBef>
            </a:pPr>
            <a:endParaRPr lang="tr-TR" sz="2800" dirty="0"/>
          </a:p>
        </p:txBody>
      </p:sp>
      <p:pic>
        <p:nvPicPr>
          <p:cNvPr id="4" name="Picture 2" descr="türk bayrağı ile ilgili görsel sonucu">
            <a:extLst>
              <a:ext uri="{FF2B5EF4-FFF2-40B4-BE49-F238E27FC236}">
                <a16:creationId xmlns:a16="http://schemas.microsoft.com/office/drawing/2014/main" xmlns="" id="{DE5B3F2F-949C-6459-9675-33A7F7D11A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24323" r="10649" b="25446"/>
          <a:stretch/>
        </p:blipFill>
        <p:spPr bwMode="auto">
          <a:xfrm>
            <a:off x="539552" y="3495505"/>
            <a:ext cx="1368152" cy="87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23B908E1-CEFB-22AB-F816-8DB7F1D344F4}"/>
              </a:ext>
            </a:extLst>
          </p:cNvPr>
          <p:cNvSpPr txBox="1"/>
          <p:nvPr/>
        </p:nvSpPr>
        <p:spPr>
          <a:xfrm>
            <a:off x="1825408" y="3516103"/>
            <a:ext cx="770264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tr-T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Dünya süt üretiminin %2.3’ünü, AB’nin %13.5’uğunu üretiyoruz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xmlns="" id="{317C358D-7CF1-D869-5C09-BF258FA21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8584" y="6012906"/>
            <a:ext cx="48371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 algn="r">
              <a:spcBef>
                <a:spcPct val="25000"/>
              </a:spcBef>
              <a:buClr>
                <a:srgbClr val="FF0000"/>
              </a:buClr>
            </a:pPr>
            <a:r>
              <a:rPr lang="tr-TR" sz="1600" b="1" i="1" dirty="0">
                <a:solidFill>
                  <a:srgbClr val="FFC000"/>
                </a:solidFill>
                <a:latin typeface="Tahoma" pitchFamily="34" charset="0"/>
              </a:rPr>
              <a:t>Kaynak: </a:t>
            </a:r>
            <a:r>
              <a:rPr lang="tr-TR" sz="1600" i="1" dirty="0">
                <a:solidFill>
                  <a:srgbClr val="FFC000"/>
                </a:solidFill>
                <a:latin typeface="Tahoma" pitchFamily="34" charset="0"/>
              </a:rPr>
              <a:t>USDA </a:t>
            </a:r>
            <a:r>
              <a:rPr lang="tr-TR" sz="1600" i="1" dirty="0" err="1">
                <a:solidFill>
                  <a:srgbClr val="FFC000"/>
                </a:solidFill>
                <a:latin typeface="Tahoma" pitchFamily="34" charset="0"/>
              </a:rPr>
              <a:t>foreign</a:t>
            </a:r>
            <a:r>
              <a:rPr lang="tr-TR" sz="1600" i="1" dirty="0">
                <a:solidFill>
                  <a:srgbClr val="FFC000"/>
                </a:solidFill>
                <a:latin typeface="Tahoma" pitchFamily="34" charset="0"/>
              </a:rPr>
              <a:t>, 2023; TUİK, Haziran-2023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D818D40F-BF46-1008-4448-84DFABC5F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930825"/>
            <a:ext cx="6097576" cy="192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F9B9A96A-4B63-1C2F-36FB-F51E6D482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148" y="1564747"/>
            <a:ext cx="3915300" cy="192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69CE75F6-6A63-6F10-7164-D91B27CB5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571" y="4366148"/>
            <a:ext cx="1367133" cy="148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54058"/>
      </p:ext>
    </p:extLst>
  </p:cSld>
  <p:clrMapOvr>
    <a:masterClrMapping/>
  </p:clrMapOvr>
  <p:transition spd="slow">
    <p:push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4 Slayt Numarası Yer Tutucusu">
            <a:extLst>
              <a:ext uri="{FF2B5EF4-FFF2-40B4-BE49-F238E27FC236}">
                <a16:creationId xmlns:a16="http://schemas.microsoft.com/office/drawing/2014/main" xmlns="" id="{CAE10A35-BE85-AC2D-F975-EE68BFDE56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717FF24-7827-47F9-B695-BA050BF405B6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60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60419" name="5 Altbilgi Yer Tutucusu">
            <a:extLst>
              <a:ext uri="{FF2B5EF4-FFF2-40B4-BE49-F238E27FC236}">
                <a16:creationId xmlns:a16="http://schemas.microsoft.com/office/drawing/2014/main" xmlns="" id="{56970483-93EF-B9DC-3157-0C3DF053C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27714" name="Rectangle 2">
            <a:extLst>
              <a:ext uri="{FF2B5EF4-FFF2-40B4-BE49-F238E27FC236}">
                <a16:creationId xmlns:a16="http://schemas.microsoft.com/office/drawing/2014/main" xmlns="" id="{4459061F-34A1-78FE-220F-8B63371339A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30926" y="274639"/>
            <a:ext cx="9879874" cy="683304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60421" name="Rectangle 3">
            <a:extLst>
              <a:ext uri="{FF2B5EF4-FFF2-40B4-BE49-F238E27FC236}">
                <a16:creationId xmlns:a16="http://schemas.microsoft.com/office/drawing/2014/main" xmlns="" id="{A1FB1F46-7157-194A-D056-ACFF8069159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30926" y="1332411"/>
            <a:ext cx="11425645" cy="490487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tr-TR" altLang="tr-TR" sz="2800" b="1" dirty="0" err="1">
                <a:effectLst/>
              </a:rPr>
              <a:t>Östrüs</a:t>
            </a:r>
            <a:r>
              <a:rPr lang="tr-TR" altLang="tr-TR" sz="2800" b="1" dirty="0">
                <a:effectLst/>
              </a:rPr>
              <a:t> </a:t>
            </a:r>
            <a:endParaRPr lang="tr-TR" altLang="tr-TR" sz="2800" dirty="0">
              <a:effectLst/>
            </a:endParaRPr>
          </a:p>
          <a:p>
            <a:pPr eaLnBrk="1" hangingPunct="1">
              <a:lnSpc>
                <a:spcPct val="90000"/>
              </a:lnSpc>
            </a:pPr>
            <a:r>
              <a:rPr lang="tr-TR" altLang="tr-TR" sz="2800" dirty="0">
                <a:effectLst/>
              </a:rPr>
              <a:t>Evcil hayvanlarda, progesteronun etkisinin olmaması ile </a:t>
            </a:r>
            <a:r>
              <a:rPr lang="tr-TR" altLang="tr-TR" sz="2800" dirty="0" err="1">
                <a:effectLst/>
              </a:rPr>
              <a:t>östrogen</a:t>
            </a:r>
            <a:r>
              <a:rPr lang="tr-TR" altLang="tr-TR" sz="2800" dirty="0">
                <a:effectLst/>
              </a:rPr>
              <a:t> seviyesi yükselerek pik yapar. Bu pik </a:t>
            </a:r>
            <a:r>
              <a:rPr lang="tr-TR" altLang="tr-TR" sz="2800" dirty="0" err="1">
                <a:effectLst/>
              </a:rPr>
              <a:t>LH’nın</a:t>
            </a:r>
            <a:r>
              <a:rPr lang="tr-TR" altLang="tr-TR" sz="2800" dirty="0">
                <a:effectLst/>
              </a:rPr>
              <a:t> piki için gereklidir.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800" dirty="0" err="1">
                <a:effectLst/>
              </a:rPr>
              <a:t>Östrüsün</a:t>
            </a:r>
            <a:r>
              <a:rPr lang="tr-TR" altLang="tr-TR" sz="2800" dirty="0">
                <a:effectLst/>
              </a:rPr>
              <a:t> başlamasına yakın </a:t>
            </a:r>
            <a:r>
              <a:rPr lang="tr-TR" altLang="tr-TR" sz="2800" dirty="0" err="1">
                <a:effectLst/>
              </a:rPr>
              <a:t>luteinize</a:t>
            </a:r>
            <a:r>
              <a:rPr lang="tr-TR" altLang="tr-TR" sz="2800" dirty="0">
                <a:effectLst/>
              </a:rPr>
              <a:t> hormon(LH) salınır ve daha sonra LH pik yaparak </a:t>
            </a:r>
            <a:r>
              <a:rPr lang="tr-TR" altLang="tr-TR" sz="2800" dirty="0" err="1">
                <a:effectLst/>
              </a:rPr>
              <a:t>östrüs</a:t>
            </a:r>
            <a:r>
              <a:rPr lang="tr-TR" altLang="tr-TR" sz="2800" dirty="0">
                <a:effectLst/>
              </a:rPr>
              <a:t> günü veya sonraki günler içinde ovulasyon oluşur. 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800" dirty="0">
                <a:effectLst/>
              </a:rPr>
              <a:t>Birçok türde olgun </a:t>
            </a:r>
            <a:r>
              <a:rPr lang="tr-TR" altLang="tr-TR" sz="2800" dirty="0" err="1">
                <a:effectLst/>
              </a:rPr>
              <a:t>follikülün</a:t>
            </a:r>
            <a:r>
              <a:rPr lang="tr-TR" altLang="tr-TR" sz="2800" dirty="0">
                <a:effectLst/>
              </a:rPr>
              <a:t> patlaması (</a:t>
            </a:r>
            <a:r>
              <a:rPr lang="tr-TR" altLang="tr-TR" sz="2400" i="1" dirty="0">
                <a:effectLst/>
              </a:rPr>
              <a:t>ovulasyon</a:t>
            </a:r>
            <a:r>
              <a:rPr lang="tr-TR" altLang="tr-TR" sz="2800" dirty="0">
                <a:effectLst/>
              </a:rPr>
              <a:t>) </a:t>
            </a:r>
            <a:r>
              <a:rPr lang="tr-TR" altLang="tr-TR" sz="2800" dirty="0" err="1">
                <a:effectLst/>
              </a:rPr>
              <a:t>östrüs</a:t>
            </a:r>
            <a:r>
              <a:rPr lang="tr-TR" altLang="tr-TR" sz="2800" dirty="0">
                <a:effectLst/>
              </a:rPr>
              <a:t> döneminin sonunda gerçekleşir.  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8095EBB7-7B64-E0A2-4427-5A446BDEE2D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1E3AE2C-B4E5-4C68-87C6-856691FC165E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33510888"/>
      </p:ext>
    </p:extLst>
  </p:cSld>
  <p:clrMapOvr>
    <a:masterClrMapping/>
  </p:clrMapOvr>
  <p:transition spd="slow">
    <p:push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3 Slayt Numarası Yer Tutucusu">
            <a:extLst>
              <a:ext uri="{FF2B5EF4-FFF2-40B4-BE49-F238E27FC236}">
                <a16:creationId xmlns:a16="http://schemas.microsoft.com/office/drawing/2014/main" xmlns="" id="{67E625B5-5056-28A1-E0B3-A5F98E21B0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F93A39E-5A2B-467C-A02C-33191E3D421F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61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61443" name="4 Altbilgi Yer Tutucusu">
            <a:extLst>
              <a:ext uri="{FF2B5EF4-FFF2-40B4-BE49-F238E27FC236}">
                <a16:creationId xmlns:a16="http://schemas.microsoft.com/office/drawing/2014/main" xmlns="" id="{B3564C8B-B6D0-D0D8-0A08-27BEF5CDC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28738" name="Rectangle 2">
            <a:extLst>
              <a:ext uri="{FF2B5EF4-FFF2-40B4-BE49-F238E27FC236}">
                <a16:creationId xmlns:a16="http://schemas.microsoft.com/office/drawing/2014/main" xmlns="" id="{90818F87-8C0A-2377-2E5D-DC25A43449C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47663" y="274638"/>
            <a:ext cx="9863137" cy="6413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graphicFrame>
        <p:nvGraphicFramePr>
          <p:cNvPr id="628935" name="Group 199">
            <a:extLst>
              <a:ext uri="{FF2B5EF4-FFF2-40B4-BE49-F238E27FC236}">
                <a16:creationId xmlns:a16="http://schemas.microsoft.com/office/drawing/2014/main" xmlns="" id="{4627E359-183F-0757-9E16-3F42EED069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2543946"/>
              </p:ext>
            </p:extLst>
          </p:nvPr>
        </p:nvGraphicFramePr>
        <p:xfrm>
          <a:off x="574766" y="2047601"/>
          <a:ext cx="10824754" cy="2693989"/>
        </p:xfrm>
        <a:graphic>
          <a:graphicData uri="http://schemas.openxmlformats.org/drawingml/2006/table">
            <a:tbl>
              <a:tblPr/>
              <a:tblGrid>
                <a:gridCol w="24764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517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6965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33543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Hayvan türü</a:t>
                      </a:r>
                      <a:endParaRPr kumimoji="0" lang="tr-TR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Östrüs</a:t>
                      </a:r>
                      <a:r>
                        <a:rPr kumimoji="0" lang="tr-T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süresi</a:t>
                      </a:r>
                      <a:endParaRPr kumimoji="0" lang="tr-TR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Ovulasyon zamanı</a:t>
                      </a:r>
                      <a:endParaRPr kumimoji="0" lang="tr-TR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1791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İnek</a:t>
                      </a:r>
                      <a:endParaRPr kumimoji="0" lang="tr-T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12-18 saat</a:t>
                      </a:r>
                      <a:endParaRPr kumimoji="0" lang="tr-T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Östrüsün</a:t>
                      </a:r>
                      <a:r>
                        <a:rPr kumimoji="0" lang="tr-T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bitiminden 8-12 saat sonra</a:t>
                      </a:r>
                      <a:endParaRPr kumimoji="0" lang="tr-T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Manda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19-20 saat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Östrüs</a:t>
                      </a:r>
                      <a:r>
                        <a:rPr kumimoji="0" lang="tr-T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başlangıcından 30 saat sonra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7981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Kısrak</a:t>
                      </a:r>
                      <a:endParaRPr kumimoji="0" lang="tr-T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5-7 gün (3-9)</a:t>
                      </a:r>
                      <a:endParaRPr kumimoji="0" lang="tr-T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Östrüsün</a:t>
                      </a:r>
                      <a:r>
                        <a:rPr kumimoji="0" lang="tr-T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bitiminden 1-2 gün önce</a:t>
                      </a:r>
                      <a:endParaRPr kumimoji="0" lang="tr-T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2164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Koyun</a:t>
                      </a:r>
                      <a:endParaRPr kumimoji="0" lang="tr-T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26-36 saat</a:t>
                      </a:r>
                      <a:endParaRPr kumimoji="0" lang="tr-T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Östrüsün</a:t>
                      </a:r>
                      <a:r>
                        <a:rPr kumimoji="0" lang="tr-T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bitimine doğru</a:t>
                      </a:r>
                      <a:endParaRPr kumimoji="0" lang="tr-T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2164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Keçi</a:t>
                      </a:r>
                      <a:endParaRPr kumimoji="0" lang="tr-T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1-2 gün</a:t>
                      </a:r>
                      <a:endParaRPr kumimoji="0" lang="tr-T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Östrüsün</a:t>
                      </a:r>
                      <a:r>
                        <a:rPr kumimoji="0" lang="tr-T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bitimine doğru</a:t>
                      </a:r>
                      <a:endParaRPr kumimoji="0" lang="tr-T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61475" name="Text Box 183">
            <a:extLst>
              <a:ext uri="{FF2B5EF4-FFF2-40B4-BE49-F238E27FC236}">
                <a16:creationId xmlns:a16="http://schemas.microsoft.com/office/drawing/2014/main" xmlns="" id="{BF7A96CB-2992-8641-CBF7-5E1C3EFA3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1156516"/>
            <a:ext cx="100679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tr-TR" altLang="tr-TR" sz="2800" dirty="0"/>
              <a:t>Evcil hayvanlarda </a:t>
            </a:r>
            <a:r>
              <a:rPr lang="tr-TR" altLang="tr-TR" sz="2800" dirty="0" err="1"/>
              <a:t>östrüs</a:t>
            </a:r>
            <a:r>
              <a:rPr lang="tr-TR" altLang="tr-TR" sz="2800" dirty="0"/>
              <a:t> süresi ve ovulasyon zamanı</a:t>
            </a:r>
          </a:p>
        </p:txBody>
      </p:sp>
      <p:sp>
        <p:nvSpPr>
          <p:cNvPr id="61476" name="Text Box 200">
            <a:extLst>
              <a:ext uri="{FF2B5EF4-FFF2-40B4-BE49-F238E27FC236}">
                <a16:creationId xmlns:a16="http://schemas.microsoft.com/office/drawing/2014/main" xmlns="" id="{B138900A-DFD4-C36E-B925-FB73F7BA2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655" y="5493198"/>
            <a:ext cx="963603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tr-TR" altLang="tr-TR" sz="1800" i="1">
                <a:solidFill>
                  <a:srgbClr val="FF0000"/>
                </a:solidFill>
              </a:rPr>
              <a:t>NOT:</a:t>
            </a:r>
            <a:r>
              <a:rPr lang="tr-TR" altLang="tr-TR" sz="1800" i="1"/>
              <a:t> Koyun ve keçilerde ovulasyon östrüsün başlangıcından sonraki 12-36. saatler arasında gerçekleşir. Keçilerde 9-37. saatler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8DAA29CA-2C6A-3433-3ACF-B43C2EBEF75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0B74B9F-944E-4342-AB8C-C598AC762ECF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5507270"/>
      </p:ext>
    </p:extLst>
  </p:cSld>
  <p:clrMapOvr>
    <a:masterClrMapping/>
  </p:clrMapOvr>
  <p:transition spd="slow">
    <p:push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3 Slayt Numarası Yer Tutucusu">
            <a:extLst>
              <a:ext uri="{FF2B5EF4-FFF2-40B4-BE49-F238E27FC236}">
                <a16:creationId xmlns:a16="http://schemas.microsoft.com/office/drawing/2014/main" xmlns="" id="{E353342F-3BEF-E2A7-69B9-2181B71D6A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4B92EEC-AD07-4D74-BEF4-9A9D9662151D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62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62467" name="4 Altbilgi Yer Tutucusu">
            <a:extLst>
              <a:ext uri="{FF2B5EF4-FFF2-40B4-BE49-F238E27FC236}">
                <a16:creationId xmlns:a16="http://schemas.microsoft.com/office/drawing/2014/main" xmlns="" id="{5091A50C-D66F-0DE4-D75B-4F7E5D7FD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28738" name="Rectangle 2">
            <a:extLst>
              <a:ext uri="{FF2B5EF4-FFF2-40B4-BE49-F238E27FC236}">
                <a16:creationId xmlns:a16="http://schemas.microsoft.com/office/drawing/2014/main" xmlns="" id="{E0F931AD-EE34-48E4-4940-7D95212B8C7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47663" y="274638"/>
            <a:ext cx="9863137" cy="6784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62469" name="Text Box 183">
            <a:extLst>
              <a:ext uri="{FF2B5EF4-FFF2-40B4-BE49-F238E27FC236}">
                <a16:creationId xmlns:a16="http://schemas.microsoft.com/office/drawing/2014/main" xmlns="" id="{0064BF5D-A410-25EE-B756-BDA888117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1" y="1200059"/>
            <a:ext cx="992790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tr-TR" altLang="tr-TR" sz="2800" dirty="0"/>
              <a:t>Evcil hayvanlarda </a:t>
            </a:r>
            <a:r>
              <a:rPr lang="tr-TR" altLang="tr-TR" sz="2800" dirty="0" err="1"/>
              <a:t>östrüs</a:t>
            </a:r>
            <a:r>
              <a:rPr lang="tr-TR" altLang="tr-TR" sz="2800" dirty="0"/>
              <a:t> süresi ve ovulasyon zamanı</a:t>
            </a:r>
          </a:p>
        </p:txBody>
      </p: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xmlns="" id="{51876C42-5644-C93D-3F42-3DB906C16C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045011"/>
              </p:ext>
            </p:extLst>
          </p:nvPr>
        </p:nvGraphicFramePr>
        <p:xfrm>
          <a:off x="487680" y="2168252"/>
          <a:ext cx="11286309" cy="30845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33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290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643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6836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6311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41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Hayvan türü</a:t>
                      </a: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Siklusun</a:t>
                      </a:r>
                      <a:r>
                        <a:rPr lang="tr-TR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tipi</a:t>
                      </a: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Siklusun</a:t>
                      </a:r>
                      <a:r>
                        <a:rPr lang="tr-TR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uzunluğu (gün)</a:t>
                      </a: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Östrüsün süresi</a:t>
                      </a: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Ovulasyon zamanı</a:t>
                      </a:r>
                    </a:p>
                  </a:txBody>
                  <a:tcPr marL="68574" marR="68574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0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İnek</a:t>
                      </a: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Poliöstrük</a:t>
                      </a: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18-24 / ort. 21</a:t>
                      </a: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6-30 saat / ort 18</a:t>
                      </a: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Östrüs bitiminden 12 saat sonra</a:t>
                      </a:r>
                    </a:p>
                  </a:txBody>
                  <a:tcPr marL="68574" marR="68574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0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Koyun</a:t>
                      </a: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Mevsimsel poliöstrik/Sonbahar</a:t>
                      </a: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14-20 / ort. 17</a:t>
                      </a: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20-42 saat / ort 30</a:t>
                      </a: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Östrüsün sonuna yakın veya bitiminde</a:t>
                      </a:r>
                    </a:p>
                  </a:txBody>
                  <a:tcPr marL="68574" marR="68574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0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Keçi </a:t>
                      </a: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Mevsimsel poliöstrik/Sonbahar</a:t>
                      </a: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12-24 / </a:t>
                      </a:r>
                      <a:r>
                        <a:rPr lang="tr-TR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ort.</a:t>
                      </a:r>
                      <a:r>
                        <a:rPr lang="tr-TR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20</a:t>
                      </a: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1-2 gün / </a:t>
                      </a:r>
                      <a:r>
                        <a:rPr lang="tr-TR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ort</a:t>
                      </a:r>
                      <a:r>
                        <a:rPr lang="tr-TR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39 saat</a:t>
                      </a: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Östrüsün</a:t>
                      </a:r>
                      <a:r>
                        <a:rPr lang="tr-TR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başlamasından 30-36 saat sonra</a:t>
                      </a:r>
                    </a:p>
                  </a:txBody>
                  <a:tcPr marL="68574" marR="68574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0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Kısrak</a:t>
                      </a: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Mevsimsel poliöstrik/İlkbahar</a:t>
                      </a: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10-37 / Ort. 21</a:t>
                      </a: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2-6 gün / Ort. 4 gün</a:t>
                      </a: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Östrüs</a:t>
                      </a:r>
                      <a:r>
                        <a:rPr lang="tr-TR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bitiminden 1-2 gün önce</a:t>
                      </a:r>
                    </a:p>
                  </a:txBody>
                  <a:tcPr marL="68574" marR="68574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DAFE25D7-65E0-8BA7-1FA4-FEB4DA80E4D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02DB206-7EBE-4294-A738-E5BB2CC96DF1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49974848"/>
      </p:ext>
    </p:extLst>
  </p:cSld>
  <p:clrMapOvr>
    <a:masterClrMapping/>
  </p:clrMapOvr>
  <p:transition spd="slow">
    <p:push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4 Slayt Numarası Yer Tutucusu">
            <a:extLst>
              <a:ext uri="{FF2B5EF4-FFF2-40B4-BE49-F238E27FC236}">
                <a16:creationId xmlns:a16="http://schemas.microsoft.com/office/drawing/2014/main" xmlns="" id="{628F0224-8219-4725-2E14-4DF50DBB37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1668DED-B85B-4A48-A412-48E991A52EB8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63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63491" name="5 Altbilgi Yer Tutucusu">
            <a:extLst>
              <a:ext uri="{FF2B5EF4-FFF2-40B4-BE49-F238E27FC236}">
                <a16:creationId xmlns:a16="http://schemas.microsoft.com/office/drawing/2014/main" xmlns="" id="{82E85DB9-85D6-A8BF-0339-FB04A803A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26690" name="Rectangle 2">
            <a:extLst>
              <a:ext uri="{FF2B5EF4-FFF2-40B4-BE49-F238E27FC236}">
                <a16:creationId xmlns:a16="http://schemas.microsoft.com/office/drawing/2014/main" xmlns="" id="{33DD7318-7F98-CE0F-41F2-D291A85993C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9006" y="274639"/>
            <a:ext cx="10001794" cy="71813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Östrüs siklusu</a:t>
            </a:r>
          </a:p>
        </p:txBody>
      </p:sp>
      <p:sp>
        <p:nvSpPr>
          <p:cNvPr id="626691" name="Rectangle 3">
            <a:extLst>
              <a:ext uri="{FF2B5EF4-FFF2-40B4-BE49-F238E27FC236}">
                <a16:creationId xmlns:a16="http://schemas.microsoft.com/office/drawing/2014/main" xmlns="" id="{016C6DF7-4323-5468-A26F-8E3F6F6755E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08049" y="1484314"/>
            <a:ext cx="11322397" cy="4752975"/>
          </a:xfrm>
        </p:spPr>
        <p:txBody>
          <a:bodyPr anchor="t"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tr-TR" sz="2400" b="1" dirty="0" err="1">
                <a:effectLst/>
              </a:rPr>
              <a:t>Metöstrüs</a:t>
            </a:r>
            <a:r>
              <a:rPr lang="tr-TR" sz="2400" b="1" dirty="0">
                <a:effectLst/>
              </a:rPr>
              <a:t> </a:t>
            </a:r>
            <a:endParaRPr lang="tr-TR" sz="2400" dirty="0">
              <a:effectLst/>
            </a:endParaRP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tr-TR" sz="2400" dirty="0" err="1">
                <a:effectLst/>
              </a:rPr>
              <a:t>Östrüsü</a:t>
            </a:r>
            <a:r>
              <a:rPr lang="tr-TR" sz="2400" dirty="0">
                <a:effectLst/>
              </a:rPr>
              <a:t> takiben oluşan ve çok zayıf olarak belirlenen dönemdir. 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tr-TR" sz="2400" dirty="0">
                <a:effectLst/>
              </a:rPr>
              <a:t>Hipofiz ön lobundan salınan LH hormonunun etkisiyle patlayan </a:t>
            </a:r>
            <a:r>
              <a:rPr lang="tr-TR" sz="2400" dirty="0" err="1">
                <a:effectLst/>
              </a:rPr>
              <a:t>follikülün</a:t>
            </a:r>
            <a:r>
              <a:rPr lang="tr-TR" sz="2400" dirty="0">
                <a:effectLst/>
              </a:rPr>
              <a:t> </a:t>
            </a:r>
            <a:r>
              <a:rPr lang="tr-TR" sz="2400" dirty="0" err="1">
                <a:effectLst/>
              </a:rPr>
              <a:t>granüloz</a:t>
            </a:r>
            <a:r>
              <a:rPr lang="tr-TR" sz="2400" dirty="0">
                <a:effectLst/>
              </a:rPr>
              <a:t> hücrelerinden </a:t>
            </a:r>
            <a:r>
              <a:rPr lang="tr-TR" sz="2400" dirty="0" err="1">
                <a:effectLst/>
              </a:rPr>
              <a:t>Corpus</a:t>
            </a:r>
            <a:r>
              <a:rPr lang="tr-TR" sz="2400" dirty="0">
                <a:effectLst/>
              </a:rPr>
              <a:t> </a:t>
            </a:r>
            <a:r>
              <a:rPr lang="tr-TR" sz="2400" dirty="0" err="1">
                <a:effectLst/>
              </a:rPr>
              <a:t>Luteum'un</a:t>
            </a:r>
            <a:r>
              <a:rPr lang="tr-TR" sz="2400" dirty="0">
                <a:effectLst/>
              </a:rPr>
              <a:t>(CL) hızla teşekkül ettiği dönem olarak tanımlanabilir.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tr-TR" sz="2400" dirty="0" err="1">
                <a:effectLst/>
              </a:rPr>
              <a:t>Metöstrüsde</a:t>
            </a:r>
            <a:r>
              <a:rPr lang="tr-TR" sz="2400" dirty="0">
                <a:effectLst/>
              </a:rPr>
              <a:t> çoğunlukla CL tarafından üretilen </a:t>
            </a:r>
            <a:r>
              <a:rPr lang="tr-TR" sz="2400" dirty="0" err="1">
                <a:effectLst/>
              </a:rPr>
              <a:t>progesteron</a:t>
            </a:r>
            <a:r>
              <a:rPr lang="tr-TR" sz="2400" dirty="0">
                <a:effectLst/>
              </a:rPr>
              <a:t> hakimdir. 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tr-TR" sz="2400" dirty="0">
                <a:effectLst/>
              </a:rPr>
              <a:t>P4 hormonunun etkisi altında </a:t>
            </a:r>
            <a:r>
              <a:rPr lang="tr-TR" sz="2400" dirty="0" err="1">
                <a:effectLst/>
              </a:rPr>
              <a:t>folliküler</a:t>
            </a:r>
            <a:r>
              <a:rPr lang="tr-TR" sz="2400" dirty="0">
                <a:effectLst/>
              </a:rPr>
              <a:t> gelişim dalgası devam eder, ancak </a:t>
            </a:r>
            <a:r>
              <a:rPr lang="tr-TR" sz="2400" dirty="0" err="1">
                <a:effectLst/>
              </a:rPr>
              <a:t>Graaf</a:t>
            </a:r>
            <a:r>
              <a:rPr lang="tr-TR" sz="2400" dirty="0">
                <a:effectLst/>
              </a:rPr>
              <a:t> </a:t>
            </a:r>
            <a:r>
              <a:rPr lang="tr-TR" sz="2400" dirty="0" err="1">
                <a:effectLst/>
              </a:rPr>
              <a:t>follikülünün</a:t>
            </a:r>
            <a:r>
              <a:rPr lang="tr-TR" sz="2400" dirty="0">
                <a:effectLst/>
              </a:rPr>
              <a:t> şekillenmesi ve  hemen arkasından da bir başka </a:t>
            </a:r>
            <a:r>
              <a:rPr lang="tr-TR" sz="2400" dirty="0" err="1">
                <a:effectLst/>
              </a:rPr>
              <a:t>östrüsün</a:t>
            </a:r>
            <a:r>
              <a:rPr lang="tr-TR" sz="2400" dirty="0">
                <a:effectLst/>
              </a:rPr>
              <a:t> oluşması engellenir.  </a:t>
            </a:r>
            <a:endParaRPr lang="tr-TR" sz="2400" dirty="0"/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E48AB7AA-D47E-4418-027D-E6832A67707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66DB5AB-CC8F-4CD4-9FA9-7510B7A4CACF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98135427"/>
      </p:ext>
    </p:extLst>
  </p:cSld>
  <p:clrMapOvr>
    <a:masterClrMapping/>
  </p:clrMapOvr>
  <p:transition spd="slow">
    <p:push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4 Slayt Numarası Yer Tutucusu">
            <a:extLst>
              <a:ext uri="{FF2B5EF4-FFF2-40B4-BE49-F238E27FC236}">
                <a16:creationId xmlns:a16="http://schemas.microsoft.com/office/drawing/2014/main" xmlns="" id="{46DC30CB-8E88-0677-FBC2-1B1F1CB931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2249261-FE2B-42AB-B481-EBED7D75D831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64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64515" name="5 Altbilgi Yer Tutucusu">
            <a:extLst>
              <a:ext uri="{FF2B5EF4-FFF2-40B4-BE49-F238E27FC236}">
                <a16:creationId xmlns:a16="http://schemas.microsoft.com/office/drawing/2014/main" xmlns="" id="{FFF046AB-DDA4-5A15-3978-176D2E5F6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30786" name="Rectangle 2">
            <a:extLst>
              <a:ext uri="{FF2B5EF4-FFF2-40B4-BE49-F238E27FC236}">
                <a16:creationId xmlns:a16="http://schemas.microsoft.com/office/drawing/2014/main" xmlns="" id="{E8CB5763-9EB5-95DE-01D4-92236F53181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9802751" cy="622344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630787" name="Rectangle 3">
            <a:extLst>
              <a:ext uri="{FF2B5EF4-FFF2-40B4-BE49-F238E27FC236}">
                <a16:creationId xmlns:a16="http://schemas.microsoft.com/office/drawing/2014/main" xmlns="" id="{9FA6132D-4174-0081-854D-22B9AF362DD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39634" y="1484314"/>
            <a:ext cx="11373395" cy="4752975"/>
          </a:xfrm>
        </p:spPr>
        <p:txBody>
          <a:bodyPr anchor="t"/>
          <a:lstStyle/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tr-TR" sz="2800" b="1" dirty="0" err="1">
                <a:effectLst/>
              </a:rPr>
              <a:t>Metöstrüs</a:t>
            </a:r>
            <a:r>
              <a:rPr lang="tr-TR" sz="2800" b="1" dirty="0">
                <a:effectLst/>
              </a:rPr>
              <a:t> </a:t>
            </a:r>
            <a:endParaRPr lang="tr-TR" sz="2800" dirty="0">
              <a:effectLst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tr-TR" sz="2800" dirty="0">
                <a:effectLst/>
              </a:rPr>
              <a:t>Bazı türlerde </a:t>
            </a:r>
            <a:r>
              <a:rPr lang="tr-TR" sz="2800" dirty="0" err="1">
                <a:effectLst/>
              </a:rPr>
              <a:t>vaginadan</a:t>
            </a:r>
            <a:r>
              <a:rPr lang="tr-TR" sz="2800" dirty="0">
                <a:effectLst/>
              </a:rPr>
              <a:t> kaybedilen epitelyum </a:t>
            </a:r>
            <a:r>
              <a:rPr lang="tr-TR" sz="2800" dirty="0" err="1">
                <a:effectLst/>
              </a:rPr>
              <a:t>metöstrüs</a:t>
            </a:r>
            <a:r>
              <a:rPr lang="tr-TR" sz="2800" dirty="0">
                <a:effectLst/>
              </a:rPr>
              <a:t> sırasında yeniden gelişmeye başlar.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tr-TR" sz="2800" dirty="0">
                <a:effectLst/>
              </a:rPr>
              <a:t>İneklerde </a:t>
            </a:r>
            <a:r>
              <a:rPr lang="tr-TR" sz="2800" dirty="0" err="1">
                <a:effectLst/>
              </a:rPr>
              <a:t>metöstrüsün</a:t>
            </a:r>
            <a:r>
              <a:rPr lang="tr-TR" sz="2800" dirty="0">
                <a:effectLst/>
              </a:rPr>
              <a:t> erken döneminde </a:t>
            </a:r>
            <a:r>
              <a:rPr lang="tr-TR" sz="2800" dirty="0" err="1">
                <a:effectLst/>
              </a:rPr>
              <a:t>uterus</a:t>
            </a:r>
            <a:r>
              <a:rPr lang="tr-TR" sz="2800" dirty="0">
                <a:effectLst/>
              </a:rPr>
              <a:t> </a:t>
            </a:r>
            <a:r>
              <a:rPr lang="tr-TR" sz="2800" dirty="0" err="1">
                <a:effectLst/>
              </a:rPr>
              <a:t>karunküllerinin</a:t>
            </a:r>
            <a:r>
              <a:rPr lang="tr-TR" sz="2800" dirty="0">
                <a:effectLst/>
              </a:rPr>
              <a:t> üzerini kaplayan </a:t>
            </a:r>
            <a:r>
              <a:rPr lang="tr-TR" sz="2800" dirty="0" err="1">
                <a:effectLst/>
              </a:rPr>
              <a:t>epitel</a:t>
            </a:r>
            <a:r>
              <a:rPr lang="tr-TR" sz="2800" dirty="0">
                <a:effectLst/>
              </a:rPr>
              <a:t> oldukça </a:t>
            </a:r>
            <a:r>
              <a:rPr lang="tr-TR" sz="2800" dirty="0" err="1">
                <a:effectLst/>
              </a:rPr>
              <a:t>hiperemiktir</a:t>
            </a:r>
            <a:r>
              <a:rPr lang="tr-TR" sz="2800" dirty="0">
                <a:effectLst/>
              </a:rPr>
              <a:t> ve bir miktar </a:t>
            </a:r>
            <a:r>
              <a:rPr lang="tr-TR" sz="2800" dirty="0" err="1">
                <a:effectLst/>
              </a:rPr>
              <a:t>kapillar</a:t>
            </a:r>
            <a:r>
              <a:rPr lang="tr-TR" sz="2800" dirty="0">
                <a:effectLst/>
              </a:rPr>
              <a:t> kanama oluşur.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tr-TR" sz="2800" dirty="0">
                <a:effectLst/>
              </a:rPr>
              <a:t>Bu </a:t>
            </a:r>
            <a:r>
              <a:rPr lang="tr-TR" sz="2800" b="1" dirty="0" err="1">
                <a:effectLst/>
              </a:rPr>
              <a:t>proöstrüs</a:t>
            </a:r>
            <a:r>
              <a:rPr lang="tr-TR" sz="2800" dirty="0">
                <a:effectLst/>
              </a:rPr>
              <a:t> veya </a:t>
            </a:r>
            <a:r>
              <a:rPr lang="tr-TR" sz="2800" b="1" dirty="0" err="1">
                <a:effectLst/>
              </a:rPr>
              <a:t>metöstrüs</a:t>
            </a:r>
            <a:r>
              <a:rPr lang="tr-TR" sz="2800" dirty="0">
                <a:effectLst/>
              </a:rPr>
              <a:t> kanaması olarak adlandırılır.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tr-TR" sz="2800" b="1" i="1" dirty="0">
                <a:effectLst/>
              </a:rPr>
              <a:t>İneklerin %60'ında, düvelerin %80'inde görülür.</a:t>
            </a:r>
            <a:r>
              <a:rPr lang="tr-TR" sz="2800" dirty="0">
                <a:effectLst/>
              </a:rPr>
              <a:t> </a:t>
            </a:r>
            <a:endParaRPr lang="tr-TR" sz="2800" dirty="0"/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3DDAFFBC-EAD7-74B7-0BD6-19AA2B1CA85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50FA021-22E0-4704-9C56-87AAAC385D14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61994057"/>
      </p:ext>
    </p:extLst>
  </p:cSld>
  <p:clrMapOvr>
    <a:masterClrMapping/>
  </p:clrMapOvr>
  <p:transition spd="slow">
    <p:push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4 Slayt Numarası Yer Tutucusu">
            <a:extLst>
              <a:ext uri="{FF2B5EF4-FFF2-40B4-BE49-F238E27FC236}">
                <a16:creationId xmlns:a16="http://schemas.microsoft.com/office/drawing/2014/main" xmlns="" id="{DEC1A4BE-276B-6F7D-CA9E-B0644DAA3D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4C9F284-B73D-4D68-AF95-0C6D7686424F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65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65539" name="5 Altbilgi Yer Tutucusu">
            <a:extLst>
              <a:ext uri="{FF2B5EF4-FFF2-40B4-BE49-F238E27FC236}">
                <a16:creationId xmlns:a16="http://schemas.microsoft.com/office/drawing/2014/main" xmlns="" id="{F8DED94B-9C06-BEC3-ABAF-0E6314C29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30786" name="Rectangle 2">
            <a:extLst>
              <a:ext uri="{FF2B5EF4-FFF2-40B4-BE49-F238E27FC236}">
                <a16:creationId xmlns:a16="http://schemas.microsoft.com/office/drawing/2014/main" xmlns="" id="{573115A6-0316-B6D9-7D1D-F71FBFC45B7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13509" y="274639"/>
            <a:ext cx="9897291" cy="66992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65541" name="Picture 4" descr="LM070006">
            <a:extLst>
              <a:ext uri="{FF2B5EF4-FFF2-40B4-BE49-F238E27FC236}">
                <a16:creationId xmlns:a16="http://schemas.microsoft.com/office/drawing/2014/main" xmlns="" id="{871C0E6E-BAC7-0CAB-B4DC-DC3801F6E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1443038"/>
            <a:ext cx="4176712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 Box 3">
            <a:extLst>
              <a:ext uri="{FF2B5EF4-FFF2-40B4-BE49-F238E27FC236}">
                <a16:creationId xmlns:a16="http://schemas.microsoft.com/office/drawing/2014/main" xmlns="" id="{5FA514AE-9E48-1F84-0E8F-A4CCBA59C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5373689"/>
            <a:ext cx="7777162" cy="5238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Clr>
                <a:schemeClr val="hlink"/>
              </a:buClr>
              <a:buSzPct val="85000"/>
              <a:defRPr/>
            </a:pPr>
            <a:r>
              <a:rPr lang="tr-TR" sz="2800" b="1" dirty="0" err="1">
                <a:latin typeface="+mn-lt"/>
              </a:rPr>
              <a:t>Metöstrüs</a:t>
            </a:r>
            <a:r>
              <a:rPr lang="tr-TR" sz="2800" b="1" dirty="0">
                <a:latin typeface="+mn-lt"/>
              </a:rPr>
              <a:t> kanaması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C81F0373-E921-460D-3155-2703F2B2C1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E3E334F-523F-4F30-8046-62FABCD7D5E4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97611617"/>
      </p:ext>
    </p:extLst>
  </p:cSld>
  <p:clrMapOvr>
    <a:masterClrMapping/>
  </p:clrMapOvr>
  <p:transition spd="slow">
    <p:push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4 Slayt Numarası Yer Tutucusu">
            <a:extLst>
              <a:ext uri="{FF2B5EF4-FFF2-40B4-BE49-F238E27FC236}">
                <a16:creationId xmlns:a16="http://schemas.microsoft.com/office/drawing/2014/main" xmlns="" id="{C984CF34-312C-6385-6BB9-064F853BEF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9511BA7-6062-42B9-9308-D84C87EC19E1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66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66563" name="5 Altbilgi Yer Tutucusu">
            <a:extLst>
              <a:ext uri="{FF2B5EF4-FFF2-40B4-BE49-F238E27FC236}">
                <a16:creationId xmlns:a16="http://schemas.microsoft.com/office/drawing/2014/main" xmlns="" id="{CF9D361A-B3B0-CBFF-757D-780BB6119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31810" name="Rectangle 2">
            <a:extLst>
              <a:ext uri="{FF2B5EF4-FFF2-40B4-BE49-F238E27FC236}">
                <a16:creationId xmlns:a16="http://schemas.microsoft.com/office/drawing/2014/main" xmlns="" id="{599F807D-2699-A0BD-70B1-D08EFD804B6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9802751" cy="63105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66565" name="Rectangle 3">
            <a:extLst>
              <a:ext uri="{FF2B5EF4-FFF2-40B4-BE49-F238E27FC236}">
                <a16:creationId xmlns:a16="http://schemas.microsoft.com/office/drawing/2014/main" xmlns="" id="{CE42C8CD-EF25-81B9-6F99-00C9CB9C5C0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9962" y="1311682"/>
            <a:ext cx="11155981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400" b="1" dirty="0" err="1">
                <a:effectLst/>
              </a:rPr>
              <a:t>Metöstrüs</a:t>
            </a:r>
            <a:r>
              <a:rPr lang="tr-TR" altLang="tr-TR" sz="2400" b="1" dirty="0">
                <a:effectLst/>
              </a:rPr>
              <a:t> </a:t>
            </a:r>
            <a:endParaRPr lang="tr-TR" altLang="tr-TR" sz="2400" dirty="0">
              <a:effectLst/>
            </a:endParaRPr>
          </a:p>
          <a:p>
            <a:pPr eaLnBrk="1" hangingPunct="1"/>
            <a:r>
              <a:rPr lang="tr-TR" altLang="tr-TR" sz="2400" dirty="0">
                <a:effectLst/>
              </a:rPr>
              <a:t>Kanama, primatlarda progesteronun çekildiği zamanda ortaya çıkan ve endometriumun </a:t>
            </a:r>
            <a:r>
              <a:rPr lang="tr-TR" altLang="tr-TR" sz="2400" dirty="0" err="1">
                <a:effectLst/>
              </a:rPr>
              <a:t>süperficial</a:t>
            </a:r>
            <a:r>
              <a:rPr lang="tr-TR" altLang="tr-TR" sz="2400" dirty="0">
                <a:effectLst/>
              </a:rPr>
              <a:t> katlarının kaybolması ile ilişkili olarak oluşan gerçek </a:t>
            </a:r>
            <a:r>
              <a:rPr lang="tr-TR" altLang="tr-TR" sz="2400" dirty="0" err="1">
                <a:effectLst/>
              </a:rPr>
              <a:t>menstrasyon</a:t>
            </a:r>
            <a:r>
              <a:rPr lang="tr-TR" altLang="tr-TR" sz="2400" dirty="0">
                <a:effectLst/>
              </a:rPr>
              <a:t> kanamasından farklıdır. </a:t>
            </a:r>
          </a:p>
          <a:p>
            <a:pPr eaLnBrk="1" hangingPunct="1"/>
            <a:r>
              <a:rPr lang="tr-TR" altLang="tr-TR" sz="2400" dirty="0">
                <a:effectLst/>
              </a:rPr>
              <a:t>Sığırlardaki </a:t>
            </a:r>
            <a:r>
              <a:rPr lang="tr-TR" altLang="tr-TR" sz="2400" dirty="0" err="1">
                <a:effectLst/>
              </a:rPr>
              <a:t>metöstrüs</a:t>
            </a:r>
            <a:r>
              <a:rPr lang="tr-TR" altLang="tr-TR" sz="2400" dirty="0">
                <a:effectLst/>
              </a:rPr>
              <a:t> kanaması </a:t>
            </a:r>
            <a:r>
              <a:rPr lang="tr-TR" altLang="tr-TR" sz="2400" dirty="0" err="1">
                <a:effectLst/>
              </a:rPr>
              <a:t>östrogenin</a:t>
            </a:r>
            <a:r>
              <a:rPr lang="tr-TR" altLang="tr-TR" sz="2400" dirty="0">
                <a:effectLst/>
              </a:rPr>
              <a:t> çekilmesi ile ilişkili olarak ortaya çıkar. </a:t>
            </a:r>
          </a:p>
          <a:p>
            <a:pPr eaLnBrk="1" hangingPunct="1"/>
            <a:r>
              <a:rPr lang="tr-TR" altLang="tr-TR" sz="2400" dirty="0" err="1">
                <a:effectLst/>
              </a:rPr>
              <a:t>Müköz</a:t>
            </a:r>
            <a:r>
              <a:rPr lang="tr-TR" altLang="tr-TR" sz="2400" dirty="0">
                <a:effectLst/>
              </a:rPr>
              <a:t> sekresyon azalır ve endometrial bezler hızla büyür.</a:t>
            </a:r>
          </a:p>
          <a:p>
            <a:pPr eaLnBrk="1" hangingPunct="1"/>
            <a:r>
              <a:rPr lang="tr-TR" altLang="tr-TR" sz="2400" dirty="0" err="1">
                <a:effectLst/>
              </a:rPr>
              <a:t>Metöstrüsün</a:t>
            </a:r>
            <a:r>
              <a:rPr lang="tr-TR" altLang="tr-TR" sz="2400" dirty="0">
                <a:effectLst/>
              </a:rPr>
              <a:t> başından ortasına doğru uterus, kaslarının gevşemesine bağlı olarak oldukça yumuşak bir hal alır. 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D9A304B6-75D8-6D5D-3445-D7265DA65E9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1DE797B-9E84-4D3B-A842-02C8D0522A19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59584698"/>
      </p:ext>
    </p:extLst>
  </p:cSld>
  <p:clrMapOvr>
    <a:masterClrMapping/>
  </p:clrMapOvr>
  <p:transition spd="slow">
    <p:push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4 Slayt Numarası Yer Tutucusu">
            <a:extLst>
              <a:ext uri="{FF2B5EF4-FFF2-40B4-BE49-F238E27FC236}">
                <a16:creationId xmlns:a16="http://schemas.microsoft.com/office/drawing/2014/main" xmlns="" id="{9A251430-FF90-5E9D-06CA-73991CDF9A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F7DBCE2-993B-4B7F-A578-6BA44FAA288C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67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67587" name="5 Altbilgi Yer Tutucusu">
            <a:extLst>
              <a:ext uri="{FF2B5EF4-FFF2-40B4-BE49-F238E27FC236}">
                <a16:creationId xmlns:a16="http://schemas.microsoft.com/office/drawing/2014/main" xmlns="" id="{B78E3019-4171-51F4-1DDF-50FF86AF1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32834" name="Rectangle 2">
            <a:extLst>
              <a:ext uri="{FF2B5EF4-FFF2-40B4-BE49-F238E27FC236}">
                <a16:creationId xmlns:a16="http://schemas.microsoft.com/office/drawing/2014/main" xmlns="" id="{3C171E22-B354-797B-5A72-5922C7DC8F8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9802751" cy="63105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632835" name="Rectangle 3">
            <a:extLst>
              <a:ext uri="{FF2B5EF4-FFF2-40B4-BE49-F238E27FC236}">
                <a16:creationId xmlns:a16="http://schemas.microsoft.com/office/drawing/2014/main" xmlns="" id="{1289925A-08C4-DABF-6465-72CB9623734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9962" y="1372642"/>
            <a:ext cx="11182107" cy="4464050"/>
          </a:xfrm>
        </p:spPr>
        <p:txBody>
          <a:bodyPr anchor="t"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tr-TR" sz="2800" b="1" dirty="0" err="1">
                <a:effectLst/>
              </a:rPr>
              <a:t>Metöstrüs</a:t>
            </a:r>
            <a:r>
              <a:rPr lang="tr-TR" sz="2800" b="1" dirty="0">
                <a:effectLst/>
              </a:rPr>
              <a:t> </a:t>
            </a:r>
            <a:endParaRPr lang="tr-TR" sz="2800" dirty="0">
              <a:effectLst/>
            </a:endParaRPr>
          </a:p>
          <a:p>
            <a:pPr eaLnBrk="1" hangingPunct="1">
              <a:defRPr/>
            </a:pPr>
            <a:r>
              <a:rPr lang="tr-TR" sz="2800" dirty="0">
                <a:effectLst/>
              </a:rPr>
              <a:t>Kedi ve köpeklerde bu dönem </a:t>
            </a:r>
            <a:r>
              <a:rPr lang="tr-TR" sz="2800" b="1" dirty="0">
                <a:effectLst/>
              </a:rPr>
              <a:t>yalancı gebelik </a:t>
            </a:r>
            <a:r>
              <a:rPr lang="tr-TR" sz="2800" dirty="0">
                <a:effectLst/>
              </a:rPr>
              <a:t>(</a:t>
            </a:r>
            <a:r>
              <a:rPr lang="tr-TR" sz="2800" dirty="0" err="1">
                <a:effectLst/>
              </a:rPr>
              <a:t>pseudopregnancy</a:t>
            </a:r>
            <a:r>
              <a:rPr lang="tr-TR" sz="2800" dirty="0">
                <a:effectLst/>
              </a:rPr>
              <a:t>) dönemini kapsar. </a:t>
            </a:r>
          </a:p>
          <a:p>
            <a:pPr eaLnBrk="1" hangingPunct="1">
              <a:defRPr/>
            </a:pPr>
            <a:r>
              <a:rPr lang="tr-TR" sz="2800" dirty="0" err="1">
                <a:effectLst/>
              </a:rPr>
              <a:t>Diöstrüs</a:t>
            </a:r>
            <a:r>
              <a:rPr lang="tr-TR" sz="2800" dirty="0">
                <a:effectLst/>
              </a:rPr>
              <a:t> dönemine sahip olan inek, koyun, keçi domuz ve kısraklarda, </a:t>
            </a:r>
            <a:r>
              <a:rPr lang="tr-TR" sz="2800" dirty="0" err="1">
                <a:effectLst/>
              </a:rPr>
              <a:t>metöstrüs</a:t>
            </a:r>
            <a:r>
              <a:rPr lang="tr-TR" sz="2800" dirty="0">
                <a:effectLst/>
              </a:rPr>
              <a:t> döneminin süresi </a:t>
            </a:r>
            <a:r>
              <a:rPr lang="tr-TR" sz="2800" dirty="0" err="1">
                <a:effectLst/>
              </a:rPr>
              <a:t>ovumun</a:t>
            </a:r>
            <a:r>
              <a:rPr lang="tr-TR" sz="2800" dirty="0">
                <a:effectLst/>
              </a:rPr>
              <a:t> </a:t>
            </a:r>
            <a:r>
              <a:rPr lang="tr-TR" sz="2800" dirty="0" err="1">
                <a:effectLst/>
              </a:rPr>
              <a:t>uterusa</a:t>
            </a:r>
            <a:r>
              <a:rPr lang="tr-TR" sz="2800" dirty="0">
                <a:effectLst/>
              </a:rPr>
              <a:t> ulaşabileceği süreye eşittir ki buda ortalama 3-6 gündür. </a:t>
            </a:r>
          </a:p>
          <a:p>
            <a:pPr eaLnBrk="1" hangingPunct="1">
              <a:defRPr/>
            </a:pPr>
            <a:r>
              <a:rPr lang="tr-TR" sz="2800" dirty="0">
                <a:effectLst/>
              </a:rPr>
              <a:t>Niçin?</a:t>
            </a:r>
            <a:endParaRPr lang="tr-TR" sz="2800" dirty="0"/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ACAFBA57-1A6F-F76D-10A2-8E710A7A385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6C57B50-B37F-41FF-9000-AD6056E29E32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51448649"/>
      </p:ext>
    </p:extLst>
  </p:cSld>
  <p:clrMapOvr>
    <a:masterClrMapping/>
  </p:clrMapOvr>
  <p:transition spd="slow">
    <p:push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4 Slayt Numarası Yer Tutucusu">
            <a:extLst>
              <a:ext uri="{FF2B5EF4-FFF2-40B4-BE49-F238E27FC236}">
                <a16:creationId xmlns:a16="http://schemas.microsoft.com/office/drawing/2014/main" xmlns="" id="{FB821808-24A5-05CE-355E-7360B01368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ACD3BFE-56B9-4232-89C6-C21268E26A85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68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68611" name="5 Altbilgi Yer Tutucusu">
            <a:extLst>
              <a:ext uri="{FF2B5EF4-FFF2-40B4-BE49-F238E27FC236}">
                <a16:creationId xmlns:a16="http://schemas.microsoft.com/office/drawing/2014/main" xmlns="" id="{0223ADDD-0A14-3010-10B8-5AAD15115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35906" name="Rectangle 2">
            <a:extLst>
              <a:ext uri="{FF2B5EF4-FFF2-40B4-BE49-F238E27FC236}">
                <a16:creationId xmlns:a16="http://schemas.microsoft.com/office/drawing/2014/main" xmlns="" id="{298DB5F7-26BA-2D89-1222-75ABA8D3F3D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81200" y="274639"/>
            <a:ext cx="8229600" cy="993775"/>
          </a:xfrm>
        </p:spPr>
        <p:txBody>
          <a:bodyPr/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Östrüs siklusu</a:t>
            </a:r>
          </a:p>
        </p:txBody>
      </p:sp>
      <p:sp>
        <p:nvSpPr>
          <p:cNvPr id="68613" name="Rectangle 3">
            <a:extLst>
              <a:ext uri="{FF2B5EF4-FFF2-40B4-BE49-F238E27FC236}">
                <a16:creationId xmlns:a16="http://schemas.microsoft.com/office/drawing/2014/main" xmlns="" id="{F70171C8-2AD7-E3C7-A679-924F450614B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92313" y="1773238"/>
            <a:ext cx="8280400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lnSpcReduction="10000"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400" b="1">
                <a:effectLst/>
              </a:rPr>
              <a:t>Diöstrüs</a:t>
            </a:r>
            <a:endParaRPr lang="tr-TR" altLang="tr-TR" sz="2400">
              <a:effectLst/>
            </a:endParaRPr>
          </a:p>
          <a:p>
            <a:pPr eaLnBrk="1" hangingPunct="1"/>
            <a:r>
              <a:rPr lang="tr-TR" altLang="tr-TR" sz="2400">
                <a:effectLst/>
              </a:rPr>
              <a:t>İnek, koyun, keçi, domuz ve kısraklar gibi evcil hayvanlarda ösrüs siklusunun en uzun dönemidir. </a:t>
            </a:r>
          </a:p>
          <a:p>
            <a:pPr eaLnBrk="1" hangingPunct="1"/>
            <a:r>
              <a:rPr lang="tr-TR" altLang="tr-TR" sz="2400">
                <a:effectLst/>
              </a:rPr>
              <a:t>CL olgunlaşır ve genital organlar üzerinde progesteronun etkisi belirgindir. </a:t>
            </a:r>
          </a:p>
          <a:p>
            <a:pPr eaLnBrk="1" hangingPunct="1"/>
            <a:r>
              <a:rPr lang="tr-TR" altLang="tr-TR" sz="2400">
                <a:effectLst/>
              </a:rPr>
              <a:t>Endometrium kalınlaşır ve bezleri hipertrofiye olur. </a:t>
            </a:r>
          </a:p>
          <a:p>
            <a:pPr eaLnBrk="1" hangingPunct="1"/>
            <a:r>
              <a:rPr lang="tr-TR" altLang="tr-TR" sz="2400">
                <a:effectLst/>
              </a:rPr>
              <a:t>Cervix daralır,  vaginal mukus azalır ve yapışkan bir hal alır.</a:t>
            </a:r>
          </a:p>
          <a:p>
            <a:pPr eaLnBrk="1" hangingPunct="1"/>
            <a:r>
              <a:rPr lang="tr-TR" altLang="tr-TR" sz="2400">
                <a:effectLst/>
              </a:rPr>
              <a:t>Vaginanın mukoz membranı solgun renktedir. </a:t>
            </a:r>
          </a:p>
          <a:p>
            <a:pPr eaLnBrk="1" hangingPunct="1"/>
            <a:r>
              <a:rPr lang="tr-TR" altLang="tr-TR" sz="2400">
                <a:effectLst/>
              </a:rPr>
              <a:t>Uterus kası gevşektir. 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8FF5FEA1-3780-007D-06A2-4836B61F349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43D29FC-01F4-40BB-9883-7DFBDFDEE4E3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24560503"/>
      </p:ext>
    </p:extLst>
  </p:cSld>
  <p:clrMapOvr>
    <a:masterClrMapping/>
  </p:clrMapOvr>
  <p:transition spd="slow">
    <p:push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4 Slayt Numarası Yer Tutucusu">
            <a:extLst>
              <a:ext uri="{FF2B5EF4-FFF2-40B4-BE49-F238E27FC236}">
                <a16:creationId xmlns:a16="http://schemas.microsoft.com/office/drawing/2014/main" xmlns="" id="{35D2334D-C6E7-13FF-BB8C-3B580157AB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301A27B-7117-4316-92A7-0F732C483F35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69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69635" name="5 Altbilgi Yer Tutucusu">
            <a:extLst>
              <a:ext uri="{FF2B5EF4-FFF2-40B4-BE49-F238E27FC236}">
                <a16:creationId xmlns:a16="http://schemas.microsoft.com/office/drawing/2014/main" xmlns="" id="{7F36447D-230E-144E-01FE-7C274A99D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33858" name="Rectangle 2">
            <a:extLst>
              <a:ext uri="{FF2B5EF4-FFF2-40B4-BE49-F238E27FC236}">
                <a16:creationId xmlns:a16="http://schemas.microsoft.com/office/drawing/2014/main" xmlns="" id="{FDCB3B19-6838-690D-F384-6231CBED4BD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9802751" cy="64847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69637" name="Rectangle 3">
            <a:extLst>
              <a:ext uri="{FF2B5EF4-FFF2-40B4-BE49-F238E27FC236}">
                <a16:creationId xmlns:a16="http://schemas.microsoft.com/office/drawing/2014/main" xmlns="" id="{69E03DC5-12C6-D75D-CE42-52A400A0AD5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9962" y="1773238"/>
            <a:ext cx="11321444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 dirty="0" err="1">
                <a:effectLst/>
              </a:rPr>
              <a:t>Diöstrüs</a:t>
            </a:r>
            <a:endParaRPr lang="tr-TR" altLang="tr-TR" sz="2800" dirty="0">
              <a:effectLst/>
            </a:endParaRPr>
          </a:p>
          <a:p>
            <a:pPr eaLnBrk="1" hangingPunct="1"/>
            <a:r>
              <a:rPr lang="tr-TR" altLang="tr-TR" sz="2800" dirty="0">
                <a:effectLst/>
              </a:rPr>
              <a:t>Bu dönemin sonuna doğru CL gerilemeye başlar ve giderek </a:t>
            </a:r>
            <a:r>
              <a:rPr lang="tr-TR" altLang="tr-TR" sz="2800" dirty="0" err="1">
                <a:effectLst/>
              </a:rPr>
              <a:t>vakuolize</a:t>
            </a:r>
            <a:r>
              <a:rPr lang="tr-TR" altLang="tr-TR" sz="2800" dirty="0">
                <a:effectLst/>
              </a:rPr>
              <a:t> olur. </a:t>
            </a:r>
          </a:p>
          <a:p>
            <a:pPr eaLnBrk="1" hangingPunct="1"/>
            <a:r>
              <a:rPr lang="tr-TR" altLang="tr-TR" sz="2800" dirty="0" err="1">
                <a:effectLst/>
              </a:rPr>
              <a:t>Folliküler</a:t>
            </a:r>
            <a:r>
              <a:rPr lang="tr-TR" altLang="tr-TR" sz="2800" dirty="0">
                <a:effectLst/>
              </a:rPr>
              <a:t> dalgaların seyrine bağlı olarak, dominant </a:t>
            </a:r>
            <a:r>
              <a:rPr lang="tr-TR" altLang="tr-TR" sz="2800" dirty="0" err="1">
                <a:effectLst/>
              </a:rPr>
              <a:t>follikülün</a:t>
            </a:r>
            <a:r>
              <a:rPr lang="tr-TR" altLang="tr-TR" sz="2800" dirty="0">
                <a:effectLst/>
              </a:rPr>
              <a:t> </a:t>
            </a:r>
            <a:r>
              <a:rPr lang="tr-TR" altLang="tr-TR" sz="2800" dirty="0" err="1">
                <a:effectLst/>
              </a:rPr>
              <a:t>graaf</a:t>
            </a:r>
            <a:r>
              <a:rPr lang="tr-TR" altLang="tr-TR" sz="2800" dirty="0">
                <a:effectLst/>
              </a:rPr>
              <a:t> </a:t>
            </a:r>
            <a:r>
              <a:rPr lang="tr-TR" altLang="tr-TR" sz="2800" dirty="0" err="1">
                <a:effectLst/>
              </a:rPr>
              <a:t>follikülü</a:t>
            </a:r>
            <a:r>
              <a:rPr lang="tr-TR" altLang="tr-TR" sz="2800" dirty="0">
                <a:effectLst/>
              </a:rPr>
              <a:t> formu kazanmasıyla yeni bir </a:t>
            </a:r>
            <a:r>
              <a:rPr lang="tr-TR" altLang="tr-TR" sz="2800" dirty="0" err="1">
                <a:effectLst/>
              </a:rPr>
              <a:t>pröstrüs</a:t>
            </a:r>
            <a:r>
              <a:rPr lang="tr-TR" altLang="tr-TR" sz="2800" dirty="0">
                <a:effectLst/>
              </a:rPr>
              <a:t> başlar. </a:t>
            </a:r>
          </a:p>
          <a:p>
            <a:pPr eaLnBrk="1" hangingPunct="1"/>
            <a:r>
              <a:rPr lang="tr-TR" altLang="tr-TR" sz="2800" dirty="0" err="1">
                <a:effectLst/>
              </a:rPr>
              <a:t>Poliöstrük</a:t>
            </a:r>
            <a:r>
              <a:rPr lang="tr-TR" altLang="tr-TR" sz="2800" dirty="0">
                <a:effectLst/>
              </a:rPr>
              <a:t> olmayan türlerde </a:t>
            </a:r>
            <a:r>
              <a:rPr lang="tr-TR" altLang="tr-TR" sz="2800" dirty="0" err="1">
                <a:effectLst/>
              </a:rPr>
              <a:t>anöstrüs</a:t>
            </a:r>
            <a:r>
              <a:rPr lang="tr-TR" altLang="tr-TR" sz="2800" dirty="0">
                <a:effectLst/>
              </a:rPr>
              <a:t> oluşur. 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183BF51C-A9C7-A857-6E5A-3989A7D0AE8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91F7D50-C601-438A-B573-94A4E62FB63F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47898921"/>
      </p:ext>
    </p:extLst>
  </p:cSld>
  <p:clrMapOvr>
    <a:masterClrMapping/>
  </p:clrMapOvr>
  <p:transition spd="slow"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7D47E2-BB0C-B938-2DB3-FF75580D8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4 Slayt Numarası Yer Tutucusu">
            <a:extLst>
              <a:ext uri="{FF2B5EF4-FFF2-40B4-BE49-F238E27FC236}">
                <a16:creationId xmlns:a16="http://schemas.microsoft.com/office/drawing/2014/main" xmlns="" id="{73E478B8-E316-50CA-91D3-9A9F2A0C33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F06AE76-E4BD-43E2-8BDB-5238A93136B4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7171" name="5 Altbilgi Yer Tutucusu">
            <a:extLst>
              <a:ext uri="{FF2B5EF4-FFF2-40B4-BE49-F238E27FC236}">
                <a16:creationId xmlns:a16="http://schemas.microsoft.com/office/drawing/2014/main" xmlns="" id="{DD4006FC-C782-8240-88E1-216A33ADF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D016BC43-42FA-62A6-E179-F42303FAE73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BDEEA6E-444A-4629-9597-FFC5F35002FD}" type="datetime4">
              <a:rPr lang="tr-TR" smtClean="0"/>
              <a:t>4 Mart 2024</a:t>
            </a:fld>
            <a:endParaRPr lang="tr-TR" dirty="0"/>
          </a:p>
        </p:txBody>
      </p:sp>
      <p:sp>
        <p:nvSpPr>
          <p:cNvPr id="4" name="Alt Başlık 3">
            <a:extLst>
              <a:ext uri="{FF2B5EF4-FFF2-40B4-BE49-F238E27FC236}">
                <a16:creationId xmlns:a16="http://schemas.microsoft.com/office/drawing/2014/main" xmlns="" id="{95FFBCDE-098B-3390-90D5-884F618D2D70}"/>
              </a:ext>
            </a:extLst>
          </p:cNvPr>
          <p:cNvSpPr txBox="1">
            <a:spLocks/>
          </p:cNvSpPr>
          <p:nvPr/>
        </p:nvSpPr>
        <p:spPr>
          <a:xfrm>
            <a:off x="8964884" y="1667231"/>
            <a:ext cx="3056788" cy="42284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00000"/>
              <a:buFontTx/>
              <a:buChar char="●"/>
              <a:defRPr sz="3200" kern="1200" cap="none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00000"/>
              <a:buFontTx/>
              <a:buChar char="●"/>
              <a:defRPr sz="2800" kern="1200" cap="none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00000"/>
              <a:buFontTx/>
              <a:buChar char="●"/>
              <a:defRPr sz="2400" kern="1200" cap="none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00000"/>
              <a:buFontTx/>
              <a:buChar char="●"/>
              <a:defRPr sz="2000" kern="1200" cap="none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00000"/>
              <a:buFontTx/>
              <a:buChar char="●"/>
              <a:defRPr sz="1800" kern="1200" cap="none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tr-TR" sz="2400" dirty="0" err="1"/>
              <a:t>Türkvet’te</a:t>
            </a:r>
            <a:r>
              <a:rPr lang="tr-TR" sz="2400" dirty="0"/>
              <a:t> Kayıtlı Büyükbaş Hayvancılık İşletme Sayısı : </a:t>
            </a:r>
          </a:p>
          <a:p>
            <a:pPr lvl="2" indent="-457200">
              <a:spcBef>
                <a:spcPts val="600"/>
              </a:spcBef>
              <a:buFont typeface="Tahoma" panose="020B0604030504040204" pitchFamily="34" charset="0"/>
              <a:buChar char="●"/>
            </a:pPr>
            <a:r>
              <a:rPr lang="tr-TR" dirty="0"/>
              <a:t>1.125.667</a:t>
            </a:r>
          </a:p>
          <a:p>
            <a:pPr>
              <a:spcBef>
                <a:spcPts val="600"/>
              </a:spcBef>
            </a:pPr>
            <a:r>
              <a:rPr lang="tr-TR" sz="2400" dirty="0" err="1"/>
              <a:t>Türkvet’te</a:t>
            </a:r>
            <a:r>
              <a:rPr lang="tr-TR" sz="2400" dirty="0"/>
              <a:t> Kayıtlı Küçükbaş Hayvancılık İşletme Sayısı : </a:t>
            </a:r>
          </a:p>
          <a:p>
            <a:pPr lvl="2" indent="-457200">
              <a:spcBef>
                <a:spcPts val="600"/>
              </a:spcBef>
              <a:buFont typeface="Tahoma" panose="020B0604030504040204" pitchFamily="34" charset="0"/>
              <a:buChar char="●"/>
            </a:pPr>
            <a:r>
              <a:rPr lang="tr-TR" dirty="0"/>
              <a:t>371.648</a:t>
            </a:r>
          </a:p>
          <a:p>
            <a:pPr>
              <a:spcBef>
                <a:spcPts val="600"/>
              </a:spcBef>
            </a:pPr>
            <a:endParaRPr lang="tr-TR" sz="2400" b="1" dirty="0"/>
          </a:p>
          <a:p>
            <a:pPr>
              <a:spcBef>
                <a:spcPts val="600"/>
              </a:spcBef>
            </a:pPr>
            <a:endParaRPr lang="tr-TR" sz="2400" dirty="0"/>
          </a:p>
          <a:p>
            <a:pPr>
              <a:spcBef>
                <a:spcPts val="600"/>
              </a:spcBef>
            </a:pPr>
            <a:endParaRPr lang="tr-TR" sz="2400" dirty="0"/>
          </a:p>
        </p:txBody>
      </p:sp>
      <p:sp>
        <p:nvSpPr>
          <p:cNvPr id="7" name="Unvan 1">
            <a:extLst>
              <a:ext uri="{FF2B5EF4-FFF2-40B4-BE49-F238E27FC236}">
                <a16:creationId xmlns:a16="http://schemas.microsoft.com/office/drawing/2014/main" xmlns="" id="{295C03C5-8258-25B9-BD7A-3BFAF17702AC}"/>
              </a:ext>
            </a:extLst>
          </p:cNvPr>
          <p:cNvSpPr txBox="1">
            <a:spLocks/>
          </p:cNvSpPr>
          <p:nvPr/>
        </p:nvSpPr>
        <p:spPr>
          <a:xfrm>
            <a:off x="510987" y="147919"/>
            <a:ext cx="11308977" cy="76648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3600"/>
              <a:t>Genel bilgiler-TR          işletme sayıları ve yapısı</a:t>
            </a:r>
            <a:endParaRPr lang="tr-TR" sz="3600" dirty="0"/>
          </a:p>
        </p:txBody>
      </p:sp>
      <p:pic>
        <p:nvPicPr>
          <p:cNvPr id="8" name="Picture 2" descr="türk bayrağı ile ilgili görsel sonucu">
            <a:extLst>
              <a:ext uri="{FF2B5EF4-FFF2-40B4-BE49-F238E27FC236}">
                <a16:creationId xmlns:a16="http://schemas.microsoft.com/office/drawing/2014/main" xmlns="" id="{6A2549B4-9014-55F8-FFF3-AD486B1259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24323" r="10649" b="25446"/>
          <a:stretch/>
        </p:blipFill>
        <p:spPr bwMode="auto">
          <a:xfrm>
            <a:off x="4659062" y="192987"/>
            <a:ext cx="1062824" cy="67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A22A91F8-9DB0-AA3D-57F6-6B514C69A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31" y="1667230"/>
            <a:ext cx="8611643" cy="422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65238"/>
      </p:ext>
    </p:extLst>
  </p:cSld>
  <p:clrMapOvr>
    <a:masterClrMapping/>
  </p:clrMapOvr>
  <p:transition spd="slow">
    <p:push dir="r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4 Slayt Numarası Yer Tutucusu">
            <a:extLst>
              <a:ext uri="{FF2B5EF4-FFF2-40B4-BE49-F238E27FC236}">
                <a16:creationId xmlns:a16="http://schemas.microsoft.com/office/drawing/2014/main" xmlns="" id="{A071CDCF-55D8-C8E2-B6B9-DCB26E05B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150AA1D-590B-479F-8DF5-0350EF7B5B03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70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70659" name="5 Altbilgi Yer Tutucusu">
            <a:extLst>
              <a:ext uri="{FF2B5EF4-FFF2-40B4-BE49-F238E27FC236}">
                <a16:creationId xmlns:a16="http://schemas.microsoft.com/office/drawing/2014/main" xmlns="" id="{D233A290-AB9E-93C8-407E-81F155AD6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34882" name="Rectangle 2">
            <a:extLst>
              <a:ext uri="{FF2B5EF4-FFF2-40B4-BE49-F238E27FC236}">
                <a16:creationId xmlns:a16="http://schemas.microsoft.com/office/drawing/2014/main" xmlns="" id="{D3894FA0-8805-4F15-D57B-352DDEC408D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9802751" cy="65717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70661" name="Rectangle 3">
            <a:extLst>
              <a:ext uri="{FF2B5EF4-FFF2-40B4-BE49-F238E27FC236}">
                <a16:creationId xmlns:a16="http://schemas.microsoft.com/office/drawing/2014/main" xmlns="" id="{CA2E8D1F-1B09-0F71-00A0-A001070D942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08048" y="1773238"/>
            <a:ext cx="11357231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 dirty="0" err="1">
                <a:effectLst/>
              </a:rPr>
              <a:t>Diöstrüs</a:t>
            </a:r>
            <a:endParaRPr lang="tr-TR" altLang="tr-TR" sz="2800" dirty="0">
              <a:effectLst/>
            </a:endParaRPr>
          </a:p>
          <a:p>
            <a:pPr eaLnBrk="1" hangingPunct="1"/>
            <a:r>
              <a:rPr lang="tr-TR" altLang="tr-TR" sz="2800" dirty="0" err="1">
                <a:effectLst/>
              </a:rPr>
              <a:t>Diöstrüste</a:t>
            </a:r>
            <a:r>
              <a:rPr lang="tr-TR" altLang="tr-TR" sz="2800" dirty="0">
                <a:effectLst/>
              </a:rPr>
              <a:t> kısrakların sergilediği ve sadece bunlara has bir </a:t>
            </a:r>
            <a:r>
              <a:rPr lang="tr-TR" altLang="tr-TR" sz="2800" dirty="0" err="1">
                <a:effectLst/>
              </a:rPr>
              <a:t>siklus</a:t>
            </a:r>
            <a:r>
              <a:rPr lang="tr-TR" altLang="tr-TR" sz="2800" dirty="0">
                <a:effectLst/>
              </a:rPr>
              <a:t> özelliğinden söz etmek gerekmektedir. </a:t>
            </a:r>
          </a:p>
          <a:p>
            <a:pPr eaLnBrk="1" hangingPunct="1"/>
            <a:r>
              <a:rPr lang="tr-TR" altLang="tr-TR" sz="2800" b="1" dirty="0">
                <a:effectLst/>
              </a:rPr>
              <a:t>Tay kızgınlığı</a:t>
            </a:r>
            <a:r>
              <a:rPr lang="tr-TR" altLang="tr-TR" sz="2800" dirty="0">
                <a:effectLst/>
              </a:rPr>
              <a:t> adı verilen ve doğumdan hemen sonra, post </a:t>
            </a:r>
            <a:r>
              <a:rPr lang="tr-TR" altLang="tr-TR" sz="2800" dirty="0" err="1">
                <a:effectLst/>
              </a:rPr>
              <a:t>partum</a:t>
            </a:r>
            <a:r>
              <a:rPr lang="tr-TR" altLang="tr-TR" sz="2800" dirty="0">
                <a:effectLst/>
              </a:rPr>
              <a:t> 5-9. günler arasında şekillenen kızgınlık bazı yazarlara göre döl veriminin en yüksek olduğu dönem olarak kabul edilmektedir.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A8B0A121-ED63-2273-13A6-8F136CC2238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366BDA5-19A4-4E87-AD5E-C065ABB7F497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61658849"/>
      </p:ext>
    </p:extLst>
  </p:cSld>
  <p:clrMapOvr>
    <a:masterClrMapping/>
  </p:clrMapOvr>
  <p:transition spd="slow">
    <p:push dir="r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4 Slayt Numarası Yer Tutucusu">
            <a:extLst>
              <a:ext uri="{FF2B5EF4-FFF2-40B4-BE49-F238E27FC236}">
                <a16:creationId xmlns:a16="http://schemas.microsoft.com/office/drawing/2014/main" xmlns="" id="{6A2B3531-8672-9E38-E503-3ED590440F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C63E0CD-F860-47D0-BC4D-19D95E1E25BC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71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71683" name="5 Altbilgi Yer Tutucusu">
            <a:extLst>
              <a:ext uri="{FF2B5EF4-FFF2-40B4-BE49-F238E27FC236}">
                <a16:creationId xmlns:a16="http://schemas.microsoft.com/office/drawing/2014/main" xmlns="" id="{98560B05-1FFE-C190-8996-58E1C5326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36930" name="Rectangle 2">
            <a:extLst>
              <a:ext uri="{FF2B5EF4-FFF2-40B4-BE49-F238E27FC236}">
                <a16:creationId xmlns:a16="http://schemas.microsoft.com/office/drawing/2014/main" xmlns="" id="{9C1E48AE-4895-74BF-68E9-80620F5FDFE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26423" y="274639"/>
            <a:ext cx="9984377" cy="60492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71685" name="Rectangle 3">
            <a:extLst>
              <a:ext uri="{FF2B5EF4-FFF2-40B4-BE49-F238E27FC236}">
                <a16:creationId xmlns:a16="http://schemas.microsoft.com/office/drawing/2014/main" xmlns="" id="{5BC871B6-C0DE-DE1E-EB8B-E461E398F7A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08049" y="1773238"/>
            <a:ext cx="11365940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 dirty="0" err="1">
                <a:effectLst/>
              </a:rPr>
              <a:t>Anöstrüs</a:t>
            </a:r>
            <a:r>
              <a:rPr lang="tr-TR" altLang="tr-TR" sz="2800" b="1" dirty="0">
                <a:effectLst/>
              </a:rPr>
              <a:t> </a:t>
            </a:r>
            <a:endParaRPr lang="tr-TR" altLang="tr-TR" sz="2800" dirty="0">
              <a:effectLst/>
            </a:endParaRPr>
          </a:p>
          <a:p>
            <a:pPr eaLnBrk="1" hangingPunct="1"/>
            <a:r>
              <a:rPr lang="tr-TR" altLang="tr-TR" sz="2800" dirty="0">
                <a:effectLst/>
              </a:rPr>
              <a:t>Bazı hayvan türlerinde fizyolojik </a:t>
            </a:r>
            <a:r>
              <a:rPr lang="tr-TR" altLang="tr-TR" sz="2800" dirty="0" err="1">
                <a:effectLst/>
              </a:rPr>
              <a:t>östrüs</a:t>
            </a:r>
            <a:r>
              <a:rPr lang="tr-TR" altLang="tr-TR" sz="2800" dirty="0">
                <a:effectLst/>
              </a:rPr>
              <a:t> </a:t>
            </a:r>
            <a:r>
              <a:rPr lang="tr-TR" altLang="tr-TR" sz="2800" dirty="0" err="1">
                <a:effectLst/>
              </a:rPr>
              <a:t>siklusu</a:t>
            </a:r>
            <a:r>
              <a:rPr lang="tr-TR" altLang="tr-TR" sz="2800" dirty="0">
                <a:effectLst/>
              </a:rPr>
              <a:t> ile ilişkisi bulunması nedeniyle sözü edilmesi gereken diğer bir konuda </a:t>
            </a:r>
            <a:r>
              <a:rPr lang="tr-TR" altLang="tr-TR" sz="2800" dirty="0" err="1">
                <a:effectLst/>
              </a:rPr>
              <a:t>anöstrüs</a:t>
            </a:r>
            <a:r>
              <a:rPr lang="tr-TR" altLang="tr-TR" sz="2800" dirty="0">
                <a:effectLst/>
              </a:rPr>
              <a:t> dönemidir. </a:t>
            </a:r>
          </a:p>
          <a:p>
            <a:pPr eaLnBrk="1" hangingPunct="1"/>
            <a:r>
              <a:rPr lang="tr-TR" altLang="tr-TR" sz="2800" dirty="0">
                <a:effectLst/>
              </a:rPr>
              <a:t>Genellikle </a:t>
            </a:r>
            <a:r>
              <a:rPr lang="tr-TR" altLang="tr-TR" sz="2800" dirty="0" err="1">
                <a:effectLst/>
              </a:rPr>
              <a:t>genital</a:t>
            </a:r>
            <a:r>
              <a:rPr lang="tr-TR" altLang="tr-TR" sz="2800" dirty="0">
                <a:effectLst/>
              </a:rPr>
              <a:t> organlar ve ovaryumların durgun kaldığı ve fonksiyon göstermediği seksüel istirahat dönemi olarak tanımlanabilir. </a:t>
            </a:r>
          </a:p>
          <a:p>
            <a:pPr eaLnBrk="1" hangingPunct="1"/>
            <a:r>
              <a:rPr lang="tr-TR" altLang="tr-TR" sz="2800" dirty="0" err="1">
                <a:effectLst/>
              </a:rPr>
              <a:t>Anöstrüs</a:t>
            </a:r>
            <a:r>
              <a:rPr lang="tr-TR" altLang="tr-TR" sz="2800" dirty="0">
                <a:effectLst/>
              </a:rPr>
              <a:t> dönemi yeni bir </a:t>
            </a:r>
            <a:r>
              <a:rPr lang="tr-TR" altLang="tr-TR" sz="2800" dirty="0" err="1">
                <a:effectLst/>
              </a:rPr>
              <a:t>proöstrüs</a:t>
            </a:r>
            <a:r>
              <a:rPr lang="tr-TR" altLang="tr-TR" sz="2800" dirty="0">
                <a:effectLst/>
              </a:rPr>
              <a:t> ile sonlanır. 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D9826EF5-BE0D-7DA0-F980-04D1BF2CA39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6DD4EDF-527B-47EB-B4A6-AA509A004198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58538902"/>
      </p:ext>
    </p:extLst>
  </p:cSld>
  <p:clrMapOvr>
    <a:masterClrMapping/>
  </p:clrMapOvr>
  <p:transition spd="slow">
    <p:push dir="r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4 Slayt Numarası Yer Tutucusu">
            <a:extLst>
              <a:ext uri="{FF2B5EF4-FFF2-40B4-BE49-F238E27FC236}">
                <a16:creationId xmlns:a16="http://schemas.microsoft.com/office/drawing/2014/main" xmlns="" id="{C307B7B8-604B-C43D-92A9-B55CC69AD0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DBB8380-B631-4540-8F84-1BFF63582233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72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72707" name="5 Altbilgi Yer Tutucusu">
            <a:extLst>
              <a:ext uri="{FF2B5EF4-FFF2-40B4-BE49-F238E27FC236}">
                <a16:creationId xmlns:a16="http://schemas.microsoft.com/office/drawing/2014/main" xmlns="" id="{217FEC3F-8F57-A4BC-8698-875BC507F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37954" name="Rectangle 2">
            <a:extLst>
              <a:ext uri="{FF2B5EF4-FFF2-40B4-BE49-F238E27FC236}">
                <a16:creationId xmlns:a16="http://schemas.microsoft.com/office/drawing/2014/main" xmlns="" id="{56E37E8A-A6E7-B8B6-BBE3-A39A7406112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9802751" cy="63105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72709" name="Rectangle 3">
            <a:extLst>
              <a:ext uri="{FF2B5EF4-FFF2-40B4-BE49-F238E27FC236}">
                <a16:creationId xmlns:a16="http://schemas.microsoft.com/office/drawing/2014/main" xmlns="" id="{75D18E07-9565-AAD5-4F72-73B0BA54170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08048" y="1557338"/>
            <a:ext cx="11392065" cy="4679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400" b="1" dirty="0" err="1">
                <a:effectLst/>
              </a:rPr>
              <a:t>Anöstrüs</a:t>
            </a:r>
            <a:r>
              <a:rPr lang="tr-TR" altLang="tr-TR" sz="2400" b="1" dirty="0">
                <a:effectLst/>
              </a:rPr>
              <a:t> </a:t>
            </a:r>
            <a:endParaRPr lang="tr-TR" altLang="tr-TR" sz="2400" dirty="0">
              <a:effectLst/>
            </a:endParaRPr>
          </a:p>
          <a:p>
            <a:pPr eaLnBrk="1" hangingPunct="1"/>
            <a:r>
              <a:rPr lang="tr-TR" altLang="tr-TR" sz="2400" dirty="0" err="1">
                <a:effectLst/>
              </a:rPr>
              <a:t>Anöstrüs</a:t>
            </a:r>
            <a:r>
              <a:rPr lang="tr-TR" altLang="tr-TR" sz="2400" dirty="0">
                <a:effectLst/>
              </a:rPr>
              <a:t> fizyolojik olarak kısrakların çoğunda kış aylarında, koyunlarda ise ilkbahar sonu ve yaz aylarında gözlenir. </a:t>
            </a:r>
          </a:p>
          <a:p>
            <a:pPr eaLnBrk="1" hangingPunct="1"/>
            <a:r>
              <a:rPr lang="tr-TR" altLang="tr-TR" sz="2400" dirty="0" err="1">
                <a:effectLst/>
              </a:rPr>
              <a:t>Anöstrüs</a:t>
            </a:r>
            <a:r>
              <a:rPr lang="tr-TR" altLang="tr-TR" sz="2400" dirty="0">
                <a:effectLst/>
              </a:rPr>
              <a:t> sırasında kısrakta uterus küçük ve yumuşaktır. </a:t>
            </a:r>
            <a:r>
              <a:rPr lang="tr-TR" altLang="tr-TR" sz="2400" dirty="0" err="1">
                <a:effectLst/>
              </a:rPr>
              <a:t>Cervix</a:t>
            </a:r>
            <a:r>
              <a:rPr lang="tr-TR" altLang="tr-TR" sz="2400" dirty="0">
                <a:effectLst/>
              </a:rPr>
              <a:t> hafif ya da fazlaca gevşektir ve </a:t>
            </a:r>
            <a:r>
              <a:rPr lang="tr-TR" altLang="tr-TR" sz="2400" dirty="0" err="1">
                <a:effectLst/>
              </a:rPr>
              <a:t>vaginal</a:t>
            </a:r>
            <a:r>
              <a:rPr lang="tr-TR" altLang="tr-TR" sz="2400" dirty="0">
                <a:effectLst/>
              </a:rPr>
              <a:t> mukus az ve yapışkandır. </a:t>
            </a:r>
            <a:r>
              <a:rPr lang="tr-TR" altLang="tr-TR" sz="2400" dirty="0" err="1">
                <a:effectLst/>
              </a:rPr>
              <a:t>Vaginal</a:t>
            </a:r>
            <a:r>
              <a:rPr lang="tr-TR" altLang="tr-TR" sz="2400" dirty="0">
                <a:effectLst/>
              </a:rPr>
              <a:t> mukoza ve </a:t>
            </a:r>
            <a:r>
              <a:rPr lang="tr-TR" altLang="tr-TR" sz="2400" dirty="0" err="1">
                <a:effectLst/>
              </a:rPr>
              <a:t>cervix</a:t>
            </a:r>
            <a:r>
              <a:rPr lang="tr-TR" altLang="tr-TR" sz="2400" dirty="0">
                <a:effectLst/>
              </a:rPr>
              <a:t> açık (soluk) renktedir.  </a:t>
            </a:r>
          </a:p>
          <a:p>
            <a:pPr eaLnBrk="1" hangingPunct="1"/>
            <a:r>
              <a:rPr lang="tr-TR" altLang="tr-TR" sz="2400" dirty="0">
                <a:effectLst/>
              </a:rPr>
              <a:t>Ovaryumlarda bazen </a:t>
            </a:r>
            <a:r>
              <a:rPr lang="tr-TR" altLang="tr-TR" sz="2400" dirty="0" err="1">
                <a:effectLst/>
              </a:rPr>
              <a:t>folliküler</a:t>
            </a:r>
            <a:r>
              <a:rPr lang="tr-TR" altLang="tr-TR" sz="2400" dirty="0">
                <a:effectLst/>
              </a:rPr>
              <a:t> aktivite görülebilir fakat </a:t>
            </a:r>
            <a:r>
              <a:rPr lang="tr-TR" altLang="tr-TR" sz="2400" dirty="0" err="1">
                <a:effectLst/>
              </a:rPr>
              <a:t>folliküllerin</a:t>
            </a:r>
            <a:r>
              <a:rPr lang="tr-TR" altLang="tr-TR" sz="2400" dirty="0">
                <a:effectLst/>
              </a:rPr>
              <a:t> olgunlaşması ve ovulasyon bu dönem sırasında nadir olarak gerçekleşir.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B4E241E0-BC17-F5F6-E7FA-1385EB7F95A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CF536FD-3EDB-49C1-BA60-F3BAA4E2EB6C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39916450"/>
      </p:ext>
    </p:extLst>
  </p:cSld>
  <p:clrMapOvr>
    <a:masterClrMapping/>
  </p:clrMapOvr>
  <p:transition spd="slow">
    <p:push dir="r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4 Slayt Numarası Yer Tutucusu">
            <a:extLst>
              <a:ext uri="{FF2B5EF4-FFF2-40B4-BE49-F238E27FC236}">
                <a16:creationId xmlns:a16="http://schemas.microsoft.com/office/drawing/2014/main" xmlns="" id="{1686623C-EF74-7BDB-3A78-239C3F0C67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1A5E096-636C-44B4-ABED-C59F85DEB607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73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73731" name="5 Altbilgi Yer Tutucusu">
            <a:extLst>
              <a:ext uri="{FF2B5EF4-FFF2-40B4-BE49-F238E27FC236}">
                <a16:creationId xmlns:a16="http://schemas.microsoft.com/office/drawing/2014/main" xmlns="" id="{32DB2705-330A-61F4-A39D-C78AD0A3E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38978" name="Rectangle 2">
            <a:extLst>
              <a:ext uri="{FF2B5EF4-FFF2-40B4-BE49-F238E27FC236}">
                <a16:creationId xmlns:a16="http://schemas.microsoft.com/office/drawing/2014/main" xmlns="" id="{C624FF4C-354D-76D5-DB78-DAB95B80106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13509" y="274639"/>
            <a:ext cx="9897291" cy="63976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73733" name="Rectangle 3">
            <a:extLst>
              <a:ext uri="{FF2B5EF4-FFF2-40B4-BE49-F238E27FC236}">
                <a16:creationId xmlns:a16="http://schemas.microsoft.com/office/drawing/2014/main" xmlns="" id="{7E3247D3-CD2D-4539-AE98-A0BB86FD34D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31222" y="1341438"/>
            <a:ext cx="11138263" cy="2374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b="1" dirty="0" err="1">
                <a:effectLst/>
              </a:rPr>
              <a:t>Anöstrüs</a:t>
            </a:r>
            <a:r>
              <a:rPr lang="tr-TR" altLang="tr-TR" sz="2800" b="1" dirty="0">
                <a:effectLst/>
              </a:rPr>
              <a:t> </a:t>
            </a:r>
            <a:endParaRPr lang="tr-TR" altLang="tr-TR" sz="2800" dirty="0">
              <a:effectLst/>
            </a:endParaRPr>
          </a:p>
          <a:p>
            <a:pPr eaLnBrk="1" hangingPunct="1"/>
            <a:r>
              <a:rPr lang="tr-TR" altLang="tr-TR" sz="2800" dirty="0" err="1">
                <a:effectLst/>
              </a:rPr>
              <a:t>Anöstrüs</a:t>
            </a:r>
            <a:r>
              <a:rPr lang="tr-TR" altLang="tr-TR" sz="2800" dirty="0">
                <a:effectLst/>
              </a:rPr>
              <a:t> terimi inek, domuz ve diğer </a:t>
            </a:r>
            <a:r>
              <a:rPr lang="tr-TR" altLang="tr-TR" sz="2800" dirty="0" err="1">
                <a:effectLst/>
              </a:rPr>
              <a:t>poliöstrük</a:t>
            </a:r>
            <a:r>
              <a:rPr lang="tr-TR" altLang="tr-TR" sz="2800" dirty="0">
                <a:effectLst/>
              </a:rPr>
              <a:t> hayvanlarda  olgun bir CL ile karakterize olan ve 2 hafta  içerisinde son bulan </a:t>
            </a:r>
            <a:r>
              <a:rPr lang="tr-TR" altLang="tr-TR" sz="2800" dirty="0" err="1">
                <a:effectLst/>
              </a:rPr>
              <a:t>diöstrüsten</a:t>
            </a:r>
            <a:r>
              <a:rPr lang="tr-TR" altLang="tr-TR" sz="2800" dirty="0">
                <a:effectLst/>
              </a:rPr>
              <a:t> ayırt etmek amacıyla kullanılır.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0FC27B6B-EB09-F44A-656E-B939E8E3BCF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61733D7-7B1A-4938-944C-117DB7DB266C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89924692"/>
      </p:ext>
    </p:extLst>
  </p:cSld>
  <p:clrMapOvr>
    <a:masterClrMapping/>
  </p:clrMapOvr>
  <p:transition spd="slow">
    <p:push dir="r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4 Slayt Numarası Yer Tutucusu">
            <a:extLst>
              <a:ext uri="{FF2B5EF4-FFF2-40B4-BE49-F238E27FC236}">
                <a16:creationId xmlns:a16="http://schemas.microsoft.com/office/drawing/2014/main" xmlns="" id="{A0C59AB2-3474-D3BB-32B5-FC6EE3896D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7B06379-4E1C-4BB1-9EEF-235A69766553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74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74755" name="5 Altbilgi Yer Tutucusu">
            <a:extLst>
              <a:ext uri="{FF2B5EF4-FFF2-40B4-BE49-F238E27FC236}">
                <a16:creationId xmlns:a16="http://schemas.microsoft.com/office/drawing/2014/main" xmlns="" id="{9EE5A857-BF3E-43B2-08F8-2D87182E8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38978" name="Rectangle 2">
            <a:extLst>
              <a:ext uri="{FF2B5EF4-FFF2-40B4-BE49-F238E27FC236}">
                <a16:creationId xmlns:a16="http://schemas.microsoft.com/office/drawing/2014/main" xmlns="" id="{FE3C1AC6-D3C7-DB91-AE3F-B8D718CE2E8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22217" y="274639"/>
            <a:ext cx="9888583" cy="622344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Östrüs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siklusu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74757" name="Rectangle 3">
            <a:extLst>
              <a:ext uri="{FF2B5EF4-FFF2-40B4-BE49-F238E27FC236}">
                <a16:creationId xmlns:a16="http://schemas.microsoft.com/office/drawing/2014/main" xmlns="" id="{30A4E807-C765-3B5B-D553-D53E6B43F11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13806" y="1297334"/>
            <a:ext cx="11507865" cy="705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/>
          <a:lstStyle/>
          <a:p>
            <a:pPr eaLnBrk="1" hangingPunct="1"/>
            <a:r>
              <a:rPr lang="tr-TR" altLang="tr-TR" sz="2800" dirty="0" err="1">
                <a:effectLst/>
              </a:rPr>
              <a:t>Siklus</a:t>
            </a:r>
            <a:r>
              <a:rPr lang="tr-TR" altLang="tr-TR" sz="2800" dirty="0">
                <a:effectLst/>
              </a:rPr>
              <a:t> esnasında ovaryumda gerçekleşen olaylar ve </a:t>
            </a:r>
            <a:r>
              <a:rPr lang="tr-TR" altLang="tr-TR" sz="2800" dirty="0" err="1">
                <a:effectLst/>
              </a:rPr>
              <a:t>hormonal</a:t>
            </a:r>
            <a:r>
              <a:rPr lang="tr-TR" altLang="tr-TR" sz="2800" dirty="0">
                <a:effectLst/>
              </a:rPr>
              <a:t> etkiler</a:t>
            </a:r>
          </a:p>
        </p:txBody>
      </p:sp>
      <p:pic>
        <p:nvPicPr>
          <p:cNvPr id="74758" name="Resim 2">
            <a:extLst>
              <a:ext uri="{FF2B5EF4-FFF2-40B4-BE49-F238E27FC236}">
                <a16:creationId xmlns:a16="http://schemas.microsoft.com/office/drawing/2014/main" xmlns="" id="{0191ACF0-1F7A-4BD6-85BA-2C90DF1E4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06" y="2644729"/>
            <a:ext cx="11139909" cy="301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DB2C7851-B502-6113-BB9D-CCA81D08881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AD37CB3-29F9-446B-907A-8B0A05E9FD2E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17619964"/>
      </p:ext>
    </p:extLst>
  </p:cSld>
  <p:clrMapOvr>
    <a:masterClrMapping/>
  </p:clrMapOvr>
  <p:transition spd="slow">
    <p:push dir="r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3 Slayt Numarası Yer Tutucusu">
            <a:extLst>
              <a:ext uri="{FF2B5EF4-FFF2-40B4-BE49-F238E27FC236}">
                <a16:creationId xmlns:a16="http://schemas.microsoft.com/office/drawing/2014/main" xmlns="" id="{14AAB657-06F0-E355-9127-B52B67CFF6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206504C-D12B-4C01-8EDC-7809C549E1DE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75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75779" name="4 Altbilgi Yer Tutucusu">
            <a:extLst>
              <a:ext uri="{FF2B5EF4-FFF2-40B4-BE49-F238E27FC236}">
                <a16:creationId xmlns:a16="http://schemas.microsoft.com/office/drawing/2014/main" xmlns="" id="{BF716FFC-AB36-53B6-8875-6AE6BC68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585730" name="Rectangle 2">
            <a:extLst>
              <a:ext uri="{FF2B5EF4-FFF2-40B4-BE49-F238E27FC236}">
                <a16:creationId xmlns:a16="http://schemas.microsoft.com/office/drawing/2014/main" xmlns="" id="{463E35A7-76B9-1FA3-0268-24E1A2BB09C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3600" dirty="0">
                <a:solidFill>
                  <a:schemeClr val="tx1"/>
                </a:solidFill>
              </a:rPr>
              <a:t>İnekte seksüel </a:t>
            </a:r>
            <a:r>
              <a:rPr lang="tr-TR" sz="3600" dirty="0" err="1">
                <a:solidFill>
                  <a:schemeClr val="tx1"/>
                </a:solidFill>
              </a:rPr>
              <a:t>siklusun</a:t>
            </a:r>
            <a:r>
              <a:rPr lang="tr-TR" sz="3600" dirty="0">
                <a:solidFill>
                  <a:schemeClr val="tx1"/>
                </a:solidFill>
              </a:rPr>
              <a:t> süreleri	</a:t>
            </a:r>
          </a:p>
        </p:txBody>
      </p:sp>
      <p:graphicFrame>
        <p:nvGraphicFramePr>
          <p:cNvPr id="7" name="Group 73">
            <a:extLst>
              <a:ext uri="{FF2B5EF4-FFF2-40B4-BE49-F238E27FC236}">
                <a16:creationId xmlns:a16="http://schemas.microsoft.com/office/drawing/2014/main" xmlns="" id="{398FFCCF-4103-E669-8D8F-77F2FABFB7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0343411"/>
              </p:ext>
            </p:extLst>
          </p:nvPr>
        </p:nvGraphicFramePr>
        <p:xfrm>
          <a:off x="478971" y="1384663"/>
          <a:ext cx="11042469" cy="4719278"/>
        </p:xfrm>
        <a:graphic>
          <a:graphicData uri="http://schemas.openxmlformats.org/drawingml/2006/table">
            <a:tbl>
              <a:tblPr/>
              <a:tblGrid>
                <a:gridCol w="15336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29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360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7598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160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Siklusun</a:t>
                      </a:r>
                      <a:r>
                        <a:rPr kumimoji="0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Dönemi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</a:rPr>
                        <a:t>Siklusun günü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Süresi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Geli</a:t>
                      </a: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</a:rPr>
                        <a:t>ş</a:t>
                      </a: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en olaylar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24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Estrus </a:t>
                      </a: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10-12 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saat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Graaf follikülü olgunlaşır,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Ösrtogem üretimi maksimum,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LH piki gerçekleşir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890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Metestrus </a:t>
                      </a: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1-3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5-7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gün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tr-T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Östrüsün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bitiminden 12-18 saat sonra </a:t>
                      </a:r>
                      <a:r>
                        <a:rPr kumimoji="0" lang="tr-T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ovulasyon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</a:rPr>
                        <a:t>ş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ekillenir,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tr-T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Corpus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tr-T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hemorragicum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şekillenir (</a:t>
                      </a:r>
                      <a:r>
                        <a:rPr kumimoji="0" lang="tr-T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PG’e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duyarsız)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993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Diestrus </a:t>
                      </a: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5-18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10-15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gün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Olgun CL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P4 seviyesi maksimum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901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Proestrus </a:t>
                      </a: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19-21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3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gün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CL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regres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e olmaya ba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</a:rPr>
                        <a:t>ş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lar ve regresyon tamamlanır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tr-T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Folükül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tr-T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östrogen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üretmeye ba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</a:rPr>
                        <a:t>ş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lar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D624CC23-67B6-FE5A-B205-21FBC5E55A4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EB13D23-C540-497C-BFB8-60242D24E960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81056924"/>
      </p:ext>
    </p:extLst>
  </p:cSld>
  <p:clrMapOvr>
    <a:masterClrMapping/>
  </p:clrMapOvr>
  <p:transition spd="slow">
    <p:push dir="r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3 Slayt Numarası Yer Tutucusu">
            <a:extLst>
              <a:ext uri="{FF2B5EF4-FFF2-40B4-BE49-F238E27FC236}">
                <a16:creationId xmlns:a16="http://schemas.microsoft.com/office/drawing/2014/main" xmlns="" id="{8A180EB0-AC29-B25F-F0F0-61736EACFA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85DF35E-DBCE-4813-9FD3-B9175C5AFCFC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76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76803" name="4 Altbilgi Yer Tutucusu">
            <a:extLst>
              <a:ext uri="{FF2B5EF4-FFF2-40B4-BE49-F238E27FC236}">
                <a16:creationId xmlns:a16="http://schemas.microsoft.com/office/drawing/2014/main" xmlns="" id="{8D6167B4-F71C-086C-8C5D-FC41ED93D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592898" name="Rectangle 2">
            <a:extLst>
              <a:ext uri="{FF2B5EF4-FFF2-40B4-BE49-F238E27FC236}">
                <a16:creationId xmlns:a16="http://schemas.microsoft.com/office/drawing/2014/main" xmlns="" id="{684E6E04-7E0D-F62C-8160-FDCAEB20034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3600">
                <a:solidFill>
                  <a:schemeClr val="tx1"/>
                </a:solidFill>
              </a:rPr>
              <a:t>İnekte seksüel siklusun süreleri	</a:t>
            </a:r>
          </a:p>
        </p:txBody>
      </p:sp>
      <p:sp>
        <p:nvSpPr>
          <p:cNvPr id="76805" name="Rectangle 4">
            <a:extLst>
              <a:ext uri="{FF2B5EF4-FFF2-40B4-BE49-F238E27FC236}">
                <a16:creationId xmlns:a16="http://schemas.microsoft.com/office/drawing/2014/main" xmlns="" id="{438F3C24-4640-C3DA-A147-207236F56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" y="1700214"/>
            <a:ext cx="11234737" cy="377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tr-TR" altLang="tr-TR" sz="2800" dirty="0" err="1"/>
              <a:t>Östrüs</a:t>
            </a:r>
            <a:r>
              <a:rPr lang="tr-TR" altLang="tr-TR" sz="2800" dirty="0"/>
              <a:t> </a:t>
            </a:r>
            <a:r>
              <a:rPr lang="tr-TR" altLang="tr-TR" sz="2800" dirty="0" err="1"/>
              <a:t>siklusunun</a:t>
            </a:r>
            <a:r>
              <a:rPr lang="tr-TR" altLang="tr-TR" sz="2800" dirty="0"/>
              <a:t> süresi</a:t>
            </a:r>
          </a:p>
          <a:p>
            <a:pPr lvl="1" eaLnBrk="1" hangingPunct="1"/>
            <a:r>
              <a:rPr lang="tr-TR" altLang="tr-TR" sz="2400" i="1" dirty="0"/>
              <a:t>Düvelerde		: 18-22 gün (</a:t>
            </a:r>
            <a:r>
              <a:rPr lang="tr-TR" altLang="tr-TR" sz="2400" i="1" dirty="0" err="1"/>
              <a:t>ort</a:t>
            </a:r>
            <a:r>
              <a:rPr lang="tr-TR" altLang="tr-TR" sz="2400" i="1" dirty="0"/>
              <a:t> 20 gün)</a:t>
            </a:r>
          </a:p>
          <a:p>
            <a:pPr lvl="1" eaLnBrk="1" hangingPunct="1"/>
            <a:r>
              <a:rPr lang="tr-TR" altLang="tr-TR" sz="2400" i="1" dirty="0"/>
              <a:t>İneklerde		: 18-24 gün (</a:t>
            </a:r>
            <a:r>
              <a:rPr lang="tr-TR" altLang="tr-TR" sz="2400" i="1" dirty="0" err="1"/>
              <a:t>ort</a:t>
            </a:r>
            <a:r>
              <a:rPr lang="tr-TR" altLang="tr-TR" sz="2400" i="1" dirty="0"/>
              <a:t> 21 gün)</a:t>
            </a:r>
          </a:p>
          <a:p>
            <a:pPr eaLnBrk="1" hangingPunct="1"/>
            <a:r>
              <a:rPr lang="tr-TR" altLang="tr-TR" sz="2800" dirty="0" err="1"/>
              <a:t>Östrüsün</a:t>
            </a:r>
            <a:r>
              <a:rPr lang="tr-TR" altLang="tr-TR" sz="2800" dirty="0"/>
              <a:t> süresi</a:t>
            </a:r>
          </a:p>
          <a:p>
            <a:pPr lvl="1" eaLnBrk="1" hangingPunct="1"/>
            <a:r>
              <a:rPr lang="tr-TR" altLang="tr-TR" sz="2400" i="1" dirty="0"/>
              <a:t>12-18 saat / 2-30 saat / </a:t>
            </a:r>
            <a:r>
              <a:rPr lang="tr-TR" altLang="tr-TR" sz="2400" i="1" dirty="0" err="1"/>
              <a:t>ort</a:t>
            </a:r>
            <a:r>
              <a:rPr lang="tr-TR" altLang="tr-TR" sz="2400" i="1" dirty="0"/>
              <a:t> 15 saat</a:t>
            </a:r>
          </a:p>
          <a:p>
            <a:pPr eaLnBrk="1" hangingPunct="1"/>
            <a:r>
              <a:rPr lang="tr-TR" altLang="tr-TR" sz="2800" dirty="0"/>
              <a:t>Ovulasyon zamanı</a:t>
            </a:r>
          </a:p>
          <a:p>
            <a:pPr lvl="1" eaLnBrk="1" hangingPunct="1"/>
            <a:r>
              <a:rPr lang="tr-TR" altLang="tr-TR" sz="2400" i="1" dirty="0" err="1"/>
              <a:t>Östrüsün</a:t>
            </a:r>
            <a:r>
              <a:rPr lang="tr-TR" altLang="tr-TR" sz="2400" i="1" dirty="0"/>
              <a:t> başlamasından	: 18-30-32 saat sonra</a:t>
            </a:r>
          </a:p>
          <a:p>
            <a:pPr lvl="1" eaLnBrk="1" hangingPunct="1"/>
            <a:r>
              <a:rPr lang="tr-TR" altLang="tr-TR" sz="2400" i="1" dirty="0" err="1"/>
              <a:t>Östrüsün</a:t>
            </a:r>
            <a:r>
              <a:rPr lang="tr-TR" altLang="tr-TR" sz="2400" i="1" dirty="0"/>
              <a:t> bitiminden		: 12-18-20 saat sonra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6A2D4345-6B1E-5A95-A28D-EE674EE92F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5DF75CE-9152-4F87-A3AA-6551340972B1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42687157"/>
      </p:ext>
    </p:extLst>
  </p:cSld>
  <p:clrMapOvr>
    <a:masterClrMapping/>
  </p:clrMapOvr>
  <p:transition spd="slow">
    <p:push dir="r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3 Slayt Numarası Yer Tutucusu">
            <a:extLst>
              <a:ext uri="{FF2B5EF4-FFF2-40B4-BE49-F238E27FC236}">
                <a16:creationId xmlns:a16="http://schemas.microsoft.com/office/drawing/2014/main" xmlns="" id="{63481E7D-8919-23E9-519F-170E111F0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1231A91-795C-4F03-8ECA-7ABA176CD7AD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77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77827" name="4 Altbilgi Yer Tutucusu">
            <a:extLst>
              <a:ext uri="{FF2B5EF4-FFF2-40B4-BE49-F238E27FC236}">
                <a16:creationId xmlns:a16="http://schemas.microsoft.com/office/drawing/2014/main" xmlns="" id="{4FBEDB15-E834-09FA-AD96-722917EE8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592898" name="Rectangle 2">
            <a:extLst>
              <a:ext uri="{FF2B5EF4-FFF2-40B4-BE49-F238E27FC236}">
                <a16:creationId xmlns:a16="http://schemas.microsoft.com/office/drawing/2014/main" xmlns="" id="{7A93F81D-01D0-44D5-598D-AC7EE9541EC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3600">
                <a:solidFill>
                  <a:schemeClr val="tx1"/>
                </a:solidFill>
              </a:rPr>
              <a:t>İnekte seksüel siklusun süreleri	</a:t>
            </a:r>
          </a:p>
        </p:txBody>
      </p:sp>
      <p:sp>
        <p:nvSpPr>
          <p:cNvPr id="77829" name="Rectangle 4">
            <a:extLst>
              <a:ext uri="{FF2B5EF4-FFF2-40B4-BE49-F238E27FC236}">
                <a16:creationId xmlns:a16="http://schemas.microsoft.com/office/drawing/2014/main" xmlns="" id="{37DCE431-C276-9591-1342-9CE122074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514" y="1700214"/>
            <a:ext cx="11234737" cy="369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tr-TR" altLang="tr-TR" sz="2800" dirty="0"/>
              <a:t>İnek ve düvede </a:t>
            </a:r>
            <a:r>
              <a:rPr lang="tr-TR" altLang="tr-TR" sz="2800" dirty="0" err="1"/>
              <a:t>östrüs</a:t>
            </a:r>
            <a:r>
              <a:rPr lang="tr-TR" altLang="tr-TR" sz="2800" dirty="0"/>
              <a:t> </a:t>
            </a:r>
            <a:r>
              <a:rPr lang="tr-TR" altLang="tr-TR" sz="2800" dirty="0" err="1"/>
              <a:t>siklusunun</a:t>
            </a:r>
            <a:r>
              <a:rPr lang="tr-TR" altLang="tr-TR" sz="2800" dirty="0"/>
              <a:t> süresini etkileyen faktörler</a:t>
            </a:r>
          </a:p>
          <a:p>
            <a:pPr eaLnBrk="1" hangingPunct="1"/>
            <a:r>
              <a:rPr lang="tr-TR" altLang="tr-TR" sz="2800" dirty="0"/>
              <a:t> </a:t>
            </a:r>
            <a:r>
              <a:rPr lang="tr-TR" altLang="tr-TR" sz="2400" dirty="0"/>
              <a:t>ırk, </a:t>
            </a:r>
          </a:p>
          <a:p>
            <a:pPr eaLnBrk="1" hangingPunct="1"/>
            <a:r>
              <a:rPr lang="tr-TR" altLang="tr-TR" sz="2400" dirty="0"/>
              <a:t> mevsim, </a:t>
            </a:r>
          </a:p>
          <a:p>
            <a:pPr eaLnBrk="1" hangingPunct="1"/>
            <a:r>
              <a:rPr lang="tr-TR" altLang="tr-TR" sz="2400" dirty="0"/>
              <a:t> ortamda boğanın olup olmaması, </a:t>
            </a:r>
          </a:p>
          <a:p>
            <a:pPr eaLnBrk="1" hangingPunct="1"/>
            <a:r>
              <a:rPr lang="tr-TR" altLang="tr-TR" sz="2400" dirty="0"/>
              <a:t> beslenme duru­mu, </a:t>
            </a:r>
          </a:p>
          <a:p>
            <a:pPr eaLnBrk="1" hangingPunct="1"/>
            <a:r>
              <a:rPr lang="tr-TR" altLang="tr-TR" sz="2400" dirty="0"/>
              <a:t> bakım şartları, </a:t>
            </a:r>
          </a:p>
          <a:p>
            <a:pPr eaLnBrk="1" hangingPunct="1"/>
            <a:r>
              <a:rPr lang="tr-TR" altLang="tr-TR" sz="2400" dirty="0"/>
              <a:t> süt verimi, laktasyon sayısı, </a:t>
            </a:r>
          </a:p>
          <a:p>
            <a:pPr eaLnBrk="1" hangingPunct="1"/>
            <a:r>
              <a:rPr lang="tr-TR" altLang="tr-TR" sz="2400" dirty="0"/>
              <a:t> özellikle </a:t>
            </a:r>
            <a:r>
              <a:rPr lang="tr-TR" altLang="tr-TR" sz="2400" dirty="0" err="1"/>
              <a:t>siklustaki</a:t>
            </a:r>
            <a:r>
              <a:rPr lang="tr-TR" altLang="tr-TR" sz="2400" dirty="0"/>
              <a:t> folikül dalga sa­yısı etkiler.</a:t>
            </a:r>
            <a:endParaRPr lang="tr-TR" altLang="tr-TR" sz="2400" i="1" dirty="0"/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EB486432-E4B9-07CC-2C48-E9B35CA1F48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D9EFE4F-9DED-42ED-AB06-FC64FD5BCBDC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938943"/>
      </p:ext>
    </p:extLst>
  </p:cSld>
  <p:clrMapOvr>
    <a:masterClrMapping/>
  </p:clrMapOvr>
  <p:transition spd="slow">
    <p:push dir="r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3 Slayt Numarası Yer Tutucusu">
            <a:extLst>
              <a:ext uri="{FF2B5EF4-FFF2-40B4-BE49-F238E27FC236}">
                <a16:creationId xmlns:a16="http://schemas.microsoft.com/office/drawing/2014/main" xmlns="" id="{A796CDC3-2110-30E5-E2E4-33D194817B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9C5BFE0-6EDF-4DDC-9BDF-DB4C409D9D4A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78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78851" name="4 Altbilgi Yer Tutucusu">
            <a:extLst>
              <a:ext uri="{FF2B5EF4-FFF2-40B4-BE49-F238E27FC236}">
                <a16:creationId xmlns:a16="http://schemas.microsoft.com/office/drawing/2014/main" xmlns="" id="{E8AF7022-79A9-DABB-09C5-B36B460B8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67650" name="Rectangle 2">
            <a:extLst>
              <a:ext uri="{FF2B5EF4-FFF2-40B4-BE49-F238E27FC236}">
                <a16:creationId xmlns:a16="http://schemas.microsoft.com/office/drawing/2014/main" xmlns="" id="{9F52AB49-9DCF-230C-37B1-B2A1C4B2742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Endokrinoloji	</a:t>
            </a:r>
          </a:p>
        </p:txBody>
      </p:sp>
      <p:sp>
        <p:nvSpPr>
          <p:cNvPr id="78853" name="Rectangle 4">
            <a:extLst>
              <a:ext uri="{FF2B5EF4-FFF2-40B4-BE49-F238E27FC236}">
                <a16:creationId xmlns:a16="http://schemas.microsoft.com/office/drawing/2014/main" xmlns="" id="{B210B373-AFD8-DEAC-2DE0-906DC8AC3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390" y="1412876"/>
            <a:ext cx="11234736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108585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tr-TR" altLang="tr-TR" sz="2800" dirty="0"/>
              <a:t>Hipotalamus </a:t>
            </a:r>
            <a:r>
              <a:rPr lang="tr-TR" altLang="tr-TR" sz="2800" dirty="0" err="1"/>
              <a:t>GnRH</a:t>
            </a:r>
            <a:r>
              <a:rPr lang="tr-TR" altLang="tr-TR" sz="2800" dirty="0"/>
              <a:t> salgılar</a:t>
            </a:r>
          </a:p>
          <a:p>
            <a:pPr lvl="1" eaLnBrk="1" hangingPunct="1"/>
            <a:r>
              <a:rPr lang="tr-TR" altLang="tr-TR" sz="2400" dirty="0"/>
              <a:t>Hipofiz ön lobuna etki ederek FSH ve LH salgılatır</a:t>
            </a:r>
          </a:p>
          <a:p>
            <a:pPr eaLnBrk="1" hangingPunct="1"/>
            <a:r>
              <a:rPr lang="tr-TR" altLang="tr-TR" sz="2800" dirty="0"/>
              <a:t>Hipofiz ön lobu FSH ve LH salgılar</a:t>
            </a:r>
          </a:p>
          <a:p>
            <a:pPr lvl="1" eaLnBrk="1" hangingPunct="1"/>
            <a:r>
              <a:rPr lang="tr-TR" altLang="tr-TR" sz="2400" dirty="0" err="1"/>
              <a:t>Follikül</a:t>
            </a:r>
            <a:r>
              <a:rPr lang="tr-TR" altLang="tr-TR" sz="2400" dirty="0"/>
              <a:t> gelişimini stimüle eder ve/veya </a:t>
            </a:r>
            <a:r>
              <a:rPr lang="tr-TR" altLang="tr-TR" sz="2400" dirty="0" err="1"/>
              <a:t>CL’un</a:t>
            </a:r>
            <a:r>
              <a:rPr lang="tr-TR" altLang="tr-TR" sz="2400" dirty="0"/>
              <a:t> gelişim ve sürdürülmesini sağlar</a:t>
            </a:r>
          </a:p>
          <a:p>
            <a:pPr eaLnBrk="1" hangingPunct="1"/>
            <a:r>
              <a:rPr lang="tr-TR" altLang="tr-TR" sz="2800" dirty="0"/>
              <a:t>Dominant ve </a:t>
            </a:r>
            <a:r>
              <a:rPr lang="tr-TR" altLang="tr-TR" sz="2800" dirty="0" err="1"/>
              <a:t>Graaf</a:t>
            </a:r>
            <a:r>
              <a:rPr lang="tr-TR" altLang="tr-TR" sz="2800" dirty="0"/>
              <a:t> </a:t>
            </a:r>
            <a:r>
              <a:rPr lang="tr-TR" altLang="tr-TR" sz="2800" dirty="0" err="1"/>
              <a:t>foll</a:t>
            </a:r>
            <a:r>
              <a:rPr lang="tr-TR" altLang="tr-TR" sz="2800" dirty="0"/>
              <a:t>. </a:t>
            </a:r>
            <a:r>
              <a:rPr lang="tr-TR" altLang="tr-TR" sz="2800" dirty="0" err="1"/>
              <a:t>ösradiöl</a:t>
            </a:r>
            <a:r>
              <a:rPr lang="tr-TR" altLang="tr-TR" sz="2800" dirty="0"/>
              <a:t> ve </a:t>
            </a:r>
            <a:r>
              <a:rPr lang="tr-TR" altLang="tr-TR" sz="2800" dirty="0" err="1"/>
              <a:t>inhibin</a:t>
            </a:r>
            <a:r>
              <a:rPr lang="tr-TR" altLang="tr-TR" sz="2800" dirty="0"/>
              <a:t> üretir</a:t>
            </a:r>
          </a:p>
          <a:p>
            <a:pPr lvl="1" eaLnBrk="1" hangingPunct="1"/>
            <a:r>
              <a:rPr lang="tr-TR" altLang="tr-TR" sz="2400" dirty="0" err="1"/>
              <a:t>Östradiöl</a:t>
            </a:r>
            <a:r>
              <a:rPr lang="tr-TR" altLang="tr-TR" sz="2400" dirty="0"/>
              <a:t> pozitif ve negatif </a:t>
            </a:r>
            <a:r>
              <a:rPr lang="tr-TR" altLang="tr-TR" sz="2400" dirty="0" err="1"/>
              <a:t>feed-back</a:t>
            </a:r>
            <a:r>
              <a:rPr lang="tr-TR" altLang="tr-TR" sz="2400" dirty="0"/>
              <a:t> etki gösterir</a:t>
            </a:r>
          </a:p>
          <a:p>
            <a:pPr lvl="1" eaLnBrk="1" hangingPunct="1"/>
            <a:r>
              <a:rPr lang="tr-TR" altLang="tr-TR" sz="2400" dirty="0"/>
              <a:t>İ</a:t>
            </a:r>
            <a:r>
              <a:rPr lang="en-US" altLang="tr-TR" sz="2400" dirty="0" err="1"/>
              <a:t>nhibin</a:t>
            </a:r>
            <a:r>
              <a:rPr lang="en-US" altLang="tr-TR" sz="2400" dirty="0"/>
              <a:t> FSH </a:t>
            </a:r>
            <a:r>
              <a:rPr lang="tr-TR" altLang="tr-TR" sz="2400" dirty="0"/>
              <a:t>salınımını baskılar</a:t>
            </a:r>
            <a:r>
              <a:rPr lang="en-US" altLang="tr-TR" sz="2400" dirty="0"/>
              <a:t> </a:t>
            </a:r>
          </a:p>
          <a:p>
            <a:pPr eaLnBrk="1" hangingPunct="1"/>
            <a:r>
              <a:rPr lang="en-US" altLang="tr-TR" sz="2800" dirty="0"/>
              <a:t>CL </a:t>
            </a:r>
            <a:r>
              <a:rPr lang="tr-TR" altLang="tr-TR" sz="2800" dirty="0"/>
              <a:t>progesteron (P4) üretir</a:t>
            </a:r>
            <a:r>
              <a:rPr lang="en-US" altLang="tr-TR" sz="2800" dirty="0"/>
              <a:t> </a:t>
            </a:r>
          </a:p>
          <a:p>
            <a:pPr lvl="1" eaLnBrk="1" hangingPunct="1"/>
            <a:r>
              <a:rPr lang="tr-TR" altLang="tr-TR" sz="2400" dirty="0"/>
              <a:t>P</a:t>
            </a:r>
            <a:r>
              <a:rPr lang="en-US" altLang="tr-TR" sz="2400" dirty="0" err="1"/>
              <a:t>rogesteron</a:t>
            </a:r>
            <a:r>
              <a:rPr lang="tr-TR" altLang="tr-TR" sz="2400" dirty="0"/>
              <a:t>  negatif </a:t>
            </a:r>
            <a:r>
              <a:rPr lang="tr-TR" altLang="tr-TR" sz="2400" dirty="0" err="1"/>
              <a:t>feeedback</a:t>
            </a:r>
            <a:r>
              <a:rPr lang="tr-TR" altLang="tr-TR" sz="2400" dirty="0"/>
              <a:t> etki gösterir</a:t>
            </a:r>
            <a:endParaRPr lang="tr-TR" altLang="tr-TR" sz="2800" i="1" dirty="0"/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D2465096-249A-E395-E536-0B65A4E3E1C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F38E6B0-F181-4E97-9265-B1F6C976DEA2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79184039"/>
      </p:ext>
    </p:extLst>
  </p:cSld>
  <p:clrMapOvr>
    <a:masterClrMapping/>
  </p:clrMapOvr>
  <p:transition spd="slow">
    <p:push dir="r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3 Slayt Numarası Yer Tutucusu">
            <a:extLst>
              <a:ext uri="{FF2B5EF4-FFF2-40B4-BE49-F238E27FC236}">
                <a16:creationId xmlns:a16="http://schemas.microsoft.com/office/drawing/2014/main" xmlns="" id="{DBF919D5-A1E4-AA95-FCA8-0AC74B848A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41A5854-7E9E-4917-BB19-07E112AD8370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79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79875" name="4 Altbilgi Yer Tutucusu">
            <a:extLst>
              <a:ext uri="{FF2B5EF4-FFF2-40B4-BE49-F238E27FC236}">
                <a16:creationId xmlns:a16="http://schemas.microsoft.com/office/drawing/2014/main" xmlns="" id="{E7B8F12A-CD63-DD75-BC90-8C8C7689A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67650" name="Rectangle 2">
            <a:extLst>
              <a:ext uri="{FF2B5EF4-FFF2-40B4-BE49-F238E27FC236}">
                <a16:creationId xmlns:a16="http://schemas.microsoft.com/office/drawing/2014/main" xmlns="" id="{5BE696A2-9A30-1ECD-BFDB-4D6C066B294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Endokrinoloji	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CAD7E23F-B15D-664C-04E6-F5F6EE9FF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" y="1412875"/>
            <a:ext cx="11329851" cy="481978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  <a:defRPr/>
            </a:pPr>
            <a:r>
              <a:rPr lang="tr-TR" altLang="tr-TR" sz="2800" b="1" dirty="0" err="1"/>
              <a:t>Preovulatör</a:t>
            </a:r>
            <a:r>
              <a:rPr lang="tr-TR" altLang="tr-TR" sz="2800" b="1" dirty="0"/>
              <a:t> </a:t>
            </a:r>
            <a:r>
              <a:rPr lang="tr-TR" altLang="tr-TR" sz="2800" b="1" dirty="0" err="1"/>
              <a:t>hormonal</a:t>
            </a:r>
            <a:r>
              <a:rPr lang="tr-TR" altLang="tr-TR" sz="2800" b="1" dirty="0"/>
              <a:t> düzen</a:t>
            </a:r>
          </a:p>
          <a:p>
            <a:pPr marL="342900" indent="-342900" eaLnBrk="1" hangingPunct="1">
              <a:defRPr/>
            </a:pPr>
            <a:r>
              <a:rPr lang="tr-TR" altLang="tr-TR" sz="2400" dirty="0" err="1"/>
              <a:t>Progesteron</a:t>
            </a:r>
            <a:r>
              <a:rPr lang="tr-TR" altLang="tr-TR" sz="2400" dirty="0"/>
              <a:t> PGF2</a:t>
            </a:r>
            <a:r>
              <a:rPr lang="tr-TR" altLang="tr-TR" sz="2400" dirty="0">
                <a:latin typeface="Symbol" panose="05050102010706020507" pitchFamily="18" charset="2"/>
              </a:rPr>
              <a:t>a</a:t>
            </a:r>
            <a:r>
              <a:rPr lang="tr-TR" altLang="tr-TR" sz="2400" dirty="0"/>
              <a:t> etkisiyle düşer</a:t>
            </a:r>
          </a:p>
          <a:p>
            <a:pPr marL="1085850" lvl="1" indent="-342900" eaLnBrk="1" hangingPunct="1">
              <a:defRPr/>
            </a:pPr>
            <a:r>
              <a:rPr lang="tr-TR" altLang="tr-TR" sz="2000" dirty="0"/>
              <a:t>Buna cevap olarak FSH ve LH düzeyi artar</a:t>
            </a:r>
          </a:p>
          <a:p>
            <a:pPr marL="1085850" lvl="1" indent="-342900" eaLnBrk="1" hangingPunct="1">
              <a:defRPr/>
            </a:pPr>
            <a:r>
              <a:rPr lang="tr-TR" altLang="tr-TR" sz="2000" dirty="0"/>
              <a:t>P4 tarafından oluşturulan negatif </a:t>
            </a:r>
            <a:r>
              <a:rPr lang="tr-TR" altLang="tr-TR" sz="2000" dirty="0" err="1"/>
              <a:t>feedback</a:t>
            </a:r>
            <a:r>
              <a:rPr lang="tr-TR" altLang="tr-TR" sz="2000" dirty="0"/>
              <a:t> ortadan kalkar</a:t>
            </a:r>
          </a:p>
          <a:p>
            <a:pPr marL="342900" indent="-342900" eaLnBrk="1" hangingPunct="1">
              <a:defRPr/>
            </a:pPr>
            <a:r>
              <a:rPr lang="tr-TR" altLang="tr-TR" sz="2400" dirty="0" err="1"/>
              <a:t>Preovulatör</a:t>
            </a:r>
            <a:r>
              <a:rPr lang="tr-TR" altLang="tr-TR" sz="2400" dirty="0"/>
              <a:t> </a:t>
            </a:r>
            <a:r>
              <a:rPr lang="tr-TR" altLang="tr-TR" sz="2400" dirty="0" err="1"/>
              <a:t>follikül</a:t>
            </a:r>
            <a:r>
              <a:rPr lang="tr-TR" altLang="tr-TR" sz="2400" dirty="0"/>
              <a:t> </a:t>
            </a:r>
            <a:r>
              <a:rPr lang="tr-TR" altLang="tr-TR" sz="2400" dirty="0" err="1"/>
              <a:t>östradiöl</a:t>
            </a:r>
            <a:r>
              <a:rPr lang="tr-TR" altLang="tr-TR" sz="2400" dirty="0"/>
              <a:t> ve </a:t>
            </a:r>
            <a:r>
              <a:rPr lang="tr-TR" altLang="tr-TR" sz="2400" dirty="0" err="1"/>
              <a:t>inhibin</a:t>
            </a:r>
            <a:r>
              <a:rPr lang="tr-TR" altLang="tr-TR" sz="2400" dirty="0"/>
              <a:t> üretir</a:t>
            </a:r>
          </a:p>
          <a:p>
            <a:pPr marL="1085850" lvl="1" indent="-342900" eaLnBrk="1" hangingPunct="1">
              <a:defRPr/>
            </a:pPr>
            <a:r>
              <a:rPr lang="tr-TR" altLang="tr-TR" sz="2000" dirty="0"/>
              <a:t>E2’nin pozitif </a:t>
            </a:r>
            <a:r>
              <a:rPr lang="tr-TR" altLang="tr-TR" sz="2000" dirty="0" err="1"/>
              <a:t>feedback</a:t>
            </a:r>
            <a:r>
              <a:rPr lang="tr-TR" altLang="tr-TR" sz="2000" dirty="0"/>
              <a:t> etkisi sebebiyle FSH düzeyi artmaya devam etmesine rağmen yine de </a:t>
            </a:r>
            <a:r>
              <a:rPr lang="tr-TR" altLang="tr-TR" sz="2000" dirty="0" err="1"/>
              <a:t>inhibin</a:t>
            </a:r>
            <a:r>
              <a:rPr lang="tr-TR" altLang="tr-TR" sz="2000" dirty="0"/>
              <a:t> FSH salınımını kontrol altında tutar, </a:t>
            </a:r>
          </a:p>
          <a:p>
            <a:pPr marL="1085850" lvl="1" indent="-342900" eaLnBrk="1" hangingPunct="1">
              <a:defRPr/>
            </a:pPr>
            <a:r>
              <a:rPr lang="tr-TR" altLang="tr-TR" sz="2400" dirty="0"/>
              <a:t>E2 pozitif </a:t>
            </a:r>
            <a:r>
              <a:rPr lang="tr-TR" altLang="tr-TR" sz="2400" dirty="0" err="1"/>
              <a:t>feedback</a:t>
            </a:r>
            <a:r>
              <a:rPr lang="tr-TR" altLang="tr-TR" sz="2400" dirty="0"/>
              <a:t> etki gösterir </a:t>
            </a:r>
          </a:p>
          <a:p>
            <a:pPr marL="1485900" lvl="2" indent="-342900" eaLnBrk="1" hangingPunct="1">
              <a:defRPr/>
            </a:pPr>
            <a:r>
              <a:rPr lang="tr-TR" altLang="tr-TR" sz="2000" dirty="0"/>
              <a:t>P4 yokluğundan dolayı </a:t>
            </a:r>
            <a:r>
              <a:rPr lang="tr-TR" altLang="tr-TR" sz="2000" dirty="0" err="1"/>
              <a:t>hipotalamusun</a:t>
            </a:r>
            <a:r>
              <a:rPr lang="tr-TR" altLang="tr-TR" sz="2000" dirty="0"/>
              <a:t> pik merkezini uyarır</a:t>
            </a:r>
          </a:p>
          <a:p>
            <a:pPr marL="1485900" lvl="2" indent="-342900" eaLnBrk="1" hangingPunct="1">
              <a:defRPr/>
            </a:pPr>
            <a:r>
              <a:rPr lang="tr-TR" altLang="tr-TR" sz="2000" dirty="0" err="1"/>
              <a:t>GnRH</a:t>
            </a:r>
            <a:r>
              <a:rPr lang="tr-TR" altLang="tr-TR" sz="2000" dirty="0"/>
              <a:t> ve takiben LH düzeyi artar</a:t>
            </a:r>
          </a:p>
          <a:p>
            <a:pPr marL="1485900" lvl="2" indent="-342900" eaLnBrk="1" hangingPunct="1">
              <a:defRPr/>
            </a:pPr>
            <a:r>
              <a:rPr lang="tr-TR" altLang="tr-TR" sz="2000" dirty="0" err="1"/>
              <a:t>Ovulasyonu</a:t>
            </a:r>
            <a:r>
              <a:rPr lang="tr-TR" altLang="tr-TR" sz="2000" dirty="0"/>
              <a:t> tetiklemek için LH piki oluşana kadar </a:t>
            </a:r>
            <a:r>
              <a:rPr lang="tr-TR" altLang="tr-TR" sz="2000" dirty="0" err="1"/>
              <a:t>siklus</a:t>
            </a:r>
            <a:r>
              <a:rPr lang="tr-TR" altLang="tr-TR" sz="2000" dirty="0"/>
              <a:t> devam eder </a:t>
            </a:r>
          </a:p>
          <a:p>
            <a:pPr marL="1085850" lvl="1" indent="-342900" eaLnBrk="1" hangingPunct="1">
              <a:defRPr/>
            </a:pPr>
            <a:endParaRPr lang="tr-TR" altLang="tr-TR" sz="2400" dirty="0"/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A33A1758-6203-6EB9-4398-FD4024EC6BC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8418456-D341-4324-B726-E707FBB370C0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24642944"/>
      </p:ext>
    </p:extLst>
  </p:cSld>
  <p:clrMapOvr>
    <a:masterClrMapping/>
  </p:clrMapOvr>
  <p:transition spd="slow"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F3A3048-28B8-0F4F-FF03-E52D68C5F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4 Slayt Numarası Yer Tutucusu">
            <a:extLst>
              <a:ext uri="{FF2B5EF4-FFF2-40B4-BE49-F238E27FC236}">
                <a16:creationId xmlns:a16="http://schemas.microsoft.com/office/drawing/2014/main" xmlns="" id="{656B9CD2-14A0-8024-ADC2-8BE1C22F26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F06AE76-E4BD-43E2-8BDB-5238A93136B4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7171" name="5 Altbilgi Yer Tutucusu">
            <a:extLst>
              <a:ext uri="{FF2B5EF4-FFF2-40B4-BE49-F238E27FC236}">
                <a16:creationId xmlns:a16="http://schemas.microsoft.com/office/drawing/2014/main" xmlns="" id="{E43E3F17-CD05-EB95-8EDD-0333B63D0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172034" name="Rectangle 2">
            <a:extLst>
              <a:ext uri="{FF2B5EF4-FFF2-40B4-BE49-F238E27FC236}">
                <a16:creationId xmlns:a16="http://schemas.microsoft.com/office/drawing/2014/main" xmlns="" id="{D1E92A40-7851-CA6E-0C54-0DA5EFED076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11139517" cy="6658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>
                <a:solidFill>
                  <a:schemeClr val="tx1"/>
                </a:solidFill>
              </a:rPr>
              <a:t>Amasya ili hayvan varlığı	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6C6A0C68-245B-9095-E1B9-DFA1381DB53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BDEEA6E-444A-4629-9597-FFC5F35002FD}" type="datetime4">
              <a:rPr lang="tr-TR" smtClean="0"/>
              <a:t>4 Mart 2024</a:t>
            </a:fld>
            <a:endParaRPr lang="tr-TR" dirty="0"/>
          </a:p>
        </p:txBody>
      </p: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xmlns="" id="{DB5C2DFD-C679-2B84-7C95-73D03E89B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325124"/>
              </p:ext>
            </p:extLst>
          </p:nvPr>
        </p:nvGraphicFramePr>
        <p:xfrm>
          <a:off x="403225" y="2585720"/>
          <a:ext cx="11466512" cy="2194560"/>
        </p:xfrm>
        <a:graphic>
          <a:graphicData uri="http://schemas.openxmlformats.org/drawingml/2006/table">
            <a:tbl>
              <a:tblPr/>
              <a:tblGrid>
                <a:gridCol w="5159174">
                  <a:extLst>
                    <a:ext uri="{9D8B030D-6E8A-4147-A177-3AD203B41FA5}">
                      <a16:colId xmlns:a16="http://schemas.microsoft.com/office/drawing/2014/main" xmlns="" val="947373917"/>
                    </a:ext>
                  </a:extLst>
                </a:gridCol>
                <a:gridCol w="3153669">
                  <a:extLst>
                    <a:ext uri="{9D8B030D-6E8A-4147-A177-3AD203B41FA5}">
                      <a16:colId xmlns:a16="http://schemas.microsoft.com/office/drawing/2014/main" xmlns="" val="1471432607"/>
                    </a:ext>
                  </a:extLst>
                </a:gridCol>
                <a:gridCol w="3153669">
                  <a:extLst>
                    <a:ext uri="{9D8B030D-6E8A-4147-A177-3AD203B41FA5}">
                      <a16:colId xmlns:a16="http://schemas.microsoft.com/office/drawing/2014/main" xmlns="" val="25983000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tr-TR" b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Hayvan Türü / Hayvansal Üretim</a:t>
                      </a:r>
                      <a:endParaRPr lang="tr-TR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 b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Sayı / Miktar</a:t>
                      </a:r>
                      <a:endParaRPr lang="tr-TR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 b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Türkiye Sıralaması</a:t>
                      </a:r>
                      <a:endParaRPr lang="tr-TR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29437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tr-TR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Büyükbaş (baş)</a:t>
                      </a:r>
                    </a:p>
                  </a:txBody>
                  <a:tcPr marL="44450" marR="444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197.104</a:t>
                      </a:r>
                    </a:p>
                  </a:txBody>
                  <a:tcPr marL="44450" marR="444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 b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</a:t>
                      </a:r>
                      <a:endParaRPr lang="tr-TR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977867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tr-TR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Küçükbaş (baş)</a:t>
                      </a:r>
                    </a:p>
                  </a:txBody>
                  <a:tcPr marL="44450" marR="444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261.587</a:t>
                      </a:r>
                    </a:p>
                  </a:txBody>
                  <a:tcPr marL="44450" marR="444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 b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56</a:t>
                      </a:r>
                      <a:endParaRPr lang="tr-TR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37034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tr-TR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Kanatlı (adet)</a:t>
                      </a:r>
                    </a:p>
                  </a:txBody>
                  <a:tcPr marL="44450" marR="444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2.175.611</a:t>
                      </a:r>
                    </a:p>
                  </a:txBody>
                  <a:tcPr marL="44450" marR="444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 b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</a:t>
                      </a:r>
                      <a:endParaRPr lang="tr-TR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023335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tr-TR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Arılı Kovan (adet)</a:t>
                      </a:r>
                    </a:p>
                  </a:txBody>
                  <a:tcPr marL="44450" marR="444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32.303</a:t>
                      </a:r>
                    </a:p>
                  </a:txBody>
                  <a:tcPr marL="44450" marR="444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 b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64</a:t>
                      </a:r>
                      <a:endParaRPr lang="tr-TR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672923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tr-TR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Bal (ton)</a:t>
                      </a:r>
                    </a:p>
                  </a:txBody>
                  <a:tcPr marL="44450" marR="444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493</a:t>
                      </a:r>
                    </a:p>
                  </a:txBody>
                  <a:tcPr marL="44450" marR="444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</a:t>
                      </a:r>
                      <a:endParaRPr lang="tr-TR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5817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5018313"/>
      </p:ext>
    </p:extLst>
  </p:cSld>
  <p:clrMapOvr>
    <a:masterClrMapping/>
  </p:clrMapOvr>
  <p:transition spd="slow">
    <p:push dir="r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3 Slayt Numarası Yer Tutucusu">
            <a:extLst>
              <a:ext uri="{FF2B5EF4-FFF2-40B4-BE49-F238E27FC236}">
                <a16:creationId xmlns:a16="http://schemas.microsoft.com/office/drawing/2014/main" xmlns="" id="{0D904AA8-8387-32C6-E9B8-F0F449E0F7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4B27081-6298-4175-8705-41B9C991B83F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80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80899" name="4 Altbilgi Yer Tutucusu">
            <a:extLst>
              <a:ext uri="{FF2B5EF4-FFF2-40B4-BE49-F238E27FC236}">
                <a16:creationId xmlns:a16="http://schemas.microsoft.com/office/drawing/2014/main" xmlns="" id="{9E13041A-31CA-0100-731C-D5029810E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67650" name="Rectangle 2">
            <a:extLst>
              <a:ext uri="{FF2B5EF4-FFF2-40B4-BE49-F238E27FC236}">
                <a16:creationId xmlns:a16="http://schemas.microsoft.com/office/drawing/2014/main" xmlns="" id="{808DCCAA-A372-04CE-E511-9E3AFDFA8A5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Endokrinoloji	</a:t>
            </a:r>
          </a:p>
        </p:txBody>
      </p:sp>
      <p:pic>
        <p:nvPicPr>
          <p:cNvPr id="80901" name="Picture 6">
            <a:extLst>
              <a:ext uri="{FF2B5EF4-FFF2-40B4-BE49-F238E27FC236}">
                <a16:creationId xmlns:a16="http://schemas.microsoft.com/office/drawing/2014/main" xmlns="" id="{FBC09969-AF64-2835-F5D6-2791CCC25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49"/>
          <a:stretch>
            <a:fillRect/>
          </a:stretch>
        </p:blipFill>
        <p:spPr bwMode="auto">
          <a:xfrm>
            <a:off x="505778" y="1174342"/>
            <a:ext cx="4933950" cy="4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D0D41833-5053-BB8D-EDFC-ED63FE9C291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4FD7F31-C188-41B2-BF75-16A9A750316E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05824167"/>
      </p:ext>
    </p:extLst>
  </p:cSld>
  <p:clrMapOvr>
    <a:masterClrMapping/>
  </p:clrMapOvr>
  <p:transition spd="slow">
    <p:push dir="r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3 Slayt Numarası Yer Tutucusu">
            <a:extLst>
              <a:ext uri="{FF2B5EF4-FFF2-40B4-BE49-F238E27FC236}">
                <a16:creationId xmlns:a16="http://schemas.microsoft.com/office/drawing/2014/main" xmlns="" id="{3357587D-7D5E-568F-5DF2-57E840FF32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7B17A76-01CF-489D-B90E-710FC7E2E926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81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81923" name="4 Altbilgi Yer Tutucusu">
            <a:extLst>
              <a:ext uri="{FF2B5EF4-FFF2-40B4-BE49-F238E27FC236}">
                <a16:creationId xmlns:a16="http://schemas.microsoft.com/office/drawing/2014/main" xmlns="" id="{BC4894BE-AED8-C28F-0330-D8D32FCB2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68674" name="Rectangle 2">
            <a:extLst>
              <a:ext uri="{FF2B5EF4-FFF2-40B4-BE49-F238E27FC236}">
                <a16:creationId xmlns:a16="http://schemas.microsoft.com/office/drawing/2014/main" xmlns="" id="{3E19DE2B-9625-C161-802C-8D49940C57D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Endokrinoloji	</a:t>
            </a:r>
          </a:p>
        </p:txBody>
      </p:sp>
      <p:pic>
        <p:nvPicPr>
          <p:cNvPr id="81925" name="Picture 4" descr="fig8-2">
            <a:extLst>
              <a:ext uri="{FF2B5EF4-FFF2-40B4-BE49-F238E27FC236}">
                <a16:creationId xmlns:a16="http://schemas.microsoft.com/office/drawing/2014/main" xmlns="" id="{97A79A55-D8DA-CDA0-461D-5FFDF622D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" r="902"/>
          <a:stretch>
            <a:fillRect/>
          </a:stretch>
        </p:blipFill>
        <p:spPr bwMode="auto">
          <a:xfrm>
            <a:off x="6873570" y="2875969"/>
            <a:ext cx="4708830" cy="3251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E1557398-2F08-988F-F6E4-56C87406A21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A2FF295-FEB6-408A-837B-35FABB75CBAA}" type="datetime4">
              <a:rPr lang="tr-TR" smtClean="0"/>
              <a:t>4 Mart 2024</a:t>
            </a:fld>
            <a:endParaRPr lang="tr-TR" dirty="0"/>
          </a:p>
        </p:txBody>
      </p:sp>
      <p:pic>
        <p:nvPicPr>
          <p:cNvPr id="82949" name="Picture 7" descr="fig8-3">
            <a:extLst>
              <a:ext uri="{FF2B5EF4-FFF2-40B4-BE49-F238E27FC236}">
                <a16:creationId xmlns:a16="http://schemas.microsoft.com/office/drawing/2014/main" xmlns="" id="{B2F5EFB4-BF15-6FE9-53AF-94E2941E6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" r="2060"/>
          <a:stretch>
            <a:fillRect/>
          </a:stretch>
        </p:blipFill>
        <p:spPr bwMode="auto">
          <a:xfrm>
            <a:off x="457972" y="1052512"/>
            <a:ext cx="6415598" cy="364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4318156"/>
      </p:ext>
    </p:extLst>
  </p:cSld>
  <p:clrMapOvr>
    <a:masterClrMapping/>
  </p:clrMapOvr>
  <p:transition spd="slow">
    <p:push dir="r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3 Slayt Numarası Yer Tutucusu">
            <a:extLst>
              <a:ext uri="{FF2B5EF4-FFF2-40B4-BE49-F238E27FC236}">
                <a16:creationId xmlns:a16="http://schemas.microsoft.com/office/drawing/2014/main" xmlns="" id="{28B08066-6ABE-BE3A-534E-77B47BE50B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DF46306-E22D-4E82-83DF-FDC419CC0B51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82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83971" name="4 Altbilgi Yer Tutucusu">
            <a:extLst>
              <a:ext uri="{FF2B5EF4-FFF2-40B4-BE49-F238E27FC236}">
                <a16:creationId xmlns:a16="http://schemas.microsoft.com/office/drawing/2014/main" xmlns="" id="{5D5ACDDC-7892-9848-E6BC-67596C289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68674" name="Rectangle 2">
            <a:extLst>
              <a:ext uri="{FF2B5EF4-FFF2-40B4-BE49-F238E27FC236}">
                <a16:creationId xmlns:a16="http://schemas.microsoft.com/office/drawing/2014/main" xmlns="" id="{B1632490-7FE3-2FD8-B04D-CE460007DE6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Endokrinoloji	</a:t>
            </a:r>
          </a:p>
        </p:txBody>
      </p:sp>
      <p:pic>
        <p:nvPicPr>
          <p:cNvPr id="83973" name="Picture 6">
            <a:extLst>
              <a:ext uri="{FF2B5EF4-FFF2-40B4-BE49-F238E27FC236}">
                <a16:creationId xmlns:a16="http://schemas.microsoft.com/office/drawing/2014/main" xmlns="" id="{25061323-0923-ACB5-79A3-B1F2AB0A2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493" y="1168925"/>
            <a:ext cx="7636832" cy="513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50257F3A-204E-8A1E-0C23-A09D1E59FF4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E57A43E-7B9F-4A87-87CC-A3F064A97223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98939168"/>
      </p:ext>
    </p:extLst>
  </p:cSld>
  <p:clrMapOvr>
    <a:masterClrMapping/>
  </p:clrMapOvr>
  <p:transition spd="slow">
    <p:push dir="r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3 Slayt Numarası Yer Tutucusu">
            <a:extLst>
              <a:ext uri="{FF2B5EF4-FFF2-40B4-BE49-F238E27FC236}">
                <a16:creationId xmlns:a16="http://schemas.microsoft.com/office/drawing/2014/main" xmlns="" id="{9D6B6923-E656-4332-CD10-0210A9AB86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7B344DD-6CFB-4462-A534-F5C8EAE7B16A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83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84995" name="4 Altbilgi Yer Tutucusu">
            <a:extLst>
              <a:ext uri="{FF2B5EF4-FFF2-40B4-BE49-F238E27FC236}">
                <a16:creationId xmlns:a16="http://schemas.microsoft.com/office/drawing/2014/main" xmlns="" id="{81D2BC24-B5E7-11D7-D97C-0F522F38F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41026" name="Rectangle 2">
            <a:extLst>
              <a:ext uri="{FF2B5EF4-FFF2-40B4-BE49-F238E27FC236}">
                <a16:creationId xmlns:a16="http://schemas.microsoft.com/office/drawing/2014/main" xmlns="" id="{D8A3D57D-9D54-815D-63FA-0721C5D4F5F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>
                <a:solidFill>
                  <a:schemeClr val="tx1"/>
                </a:solidFill>
              </a:rPr>
              <a:t>Endokrinoloji-inek	</a:t>
            </a:r>
          </a:p>
        </p:txBody>
      </p:sp>
      <p:pic>
        <p:nvPicPr>
          <p:cNvPr id="84997" name="Picture 8">
            <a:extLst>
              <a:ext uri="{FF2B5EF4-FFF2-40B4-BE49-F238E27FC236}">
                <a16:creationId xmlns:a16="http://schemas.microsoft.com/office/drawing/2014/main" xmlns="" id="{408860F9-CFF2-489B-3B8F-9405F812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1485900"/>
            <a:ext cx="3151187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10">
            <a:extLst>
              <a:ext uri="{FF2B5EF4-FFF2-40B4-BE49-F238E27FC236}">
                <a16:creationId xmlns:a16="http://schemas.microsoft.com/office/drawing/2014/main" xmlns="" id="{F611AA28-3587-1E04-C679-4213DE6BC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485900"/>
            <a:ext cx="36195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53A4170E-4641-E9AD-8BE3-225758E8D94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AB31B83-AEC5-4B42-B253-EBB9C877B1C8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23729722"/>
      </p:ext>
    </p:extLst>
  </p:cSld>
  <p:clrMapOvr>
    <a:masterClrMapping/>
  </p:clrMapOvr>
  <p:transition spd="slow">
    <p:push dir="r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3 Slayt Numarası Yer Tutucusu">
            <a:extLst>
              <a:ext uri="{FF2B5EF4-FFF2-40B4-BE49-F238E27FC236}">
                <a16:creationId xmlns:a16="http://schemas.microsoft.com/office/drawing/2014/main" xmlns="" id="{C59DD765-D9EF-E0E4-840D-90BDF3C0E1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158465B-1F20-4645-9EB3-F2D4BD22A4F3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84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86019" name="4 Altbilgi Yer Tutucusu">
            <a:extLst>
              <a:ext uri="{FF2B5EF4-FFF2-40B4-BE49-F238E27FC236}">
                <a16:creationId xmlns:a16="http://schemas.microsoft.com/office/drawing/2014/main" xmlns="" id="{1E9B2606-0EB7-173F-518D-BD2F8685B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588802" name="Rectangle 2">
            <a:extLst>
              <a:ext uri="{FF2B5EF4-FFF2-40B4-BE49-F238E27FC236}">
                <a16:creationId xmlns:a16="http://schemas.microsoft.com/office/drawing/2014/main" xmlns="" id="{1316276B-75F5-9A9F-86BE-1DA29BAB9E3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>
                <a:solidFill>
                  <a:schemeClr val="tx1"/>
                </a:solidFill>
              </a:rPr>
              <a:t>Endokrinoloji-inek	</a:t>
            </a:r>
          </a:p>
        </p:txBody>
      </p:sp>
      <p:pic>
        <p:nvPicPr>
          <p:cNvPr id="86021" name="Picture 37" descr="Fig-1-25">
            <a:extLst>
              <a:ext uri="{FF2B5EF4-FFF2-40B4-BE49-F238E27FC236}">
                <a16:creationId xmlns:a16="http://schemas.microsoft.com/office/drawing/2014/main" xmlns="" id="{53E1CD05-3FD4-72C7-EA43-06F55AFE0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844675"/>
            <a:ext cx="340042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38">
            <a:extLst>
              <a:ext uri="{FF2B5EF4-FFF2-40B4-BE49-F238E27FC236}">
                <a16:creationId xmlns:a16="http://schemas.microsoft.com/office/drawing/2014/main" xmlns="" id="{7C0EAC8C-2F0E-EC40-D1CC-079C5F125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89" y="1844675"/>
            <a:ext cx="469582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DED42EDB-FCB4-9384-7814-512CB193828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D2C7C0F-914D-4FDC-8331-2774D2719BE1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54682939"/>
      </p:ext>
    </p:extLst>
  </p:cSld>
  <p:clrMapOvr>
    <a:masterClrMapping/>
  </p:clrMapOvr>
  <p:transition spd="slow">
    <p:push dir="r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3 Slayt Numarası Yer Tutucusu">
            <a:extLst>
              <a:ext uri="{FF2B5EF4-FFF2-40B4-BE49-F238E27FC236}">
                <a16:creationId xmlns:a16="http://schemas.microsoft.com/office/drawing/2014/main" xmlns="" id="{B61FBC3D-1454-6240-F696-C9F8E77D21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E064FA6-DC35-4194-8782-7B3D798E3429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85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87043" name="4 Altbilgi Yer Tutucusu">
            <a:extLst>
              <a:ext uri="{FF2B5EF4-FFF2-40B4-BE49-F238E27FC236}">
                <a16:creationId xmlns:a16="http://schemas.microsoft.com/office/drawing/2014/main" xmlns="" id="{128AEC0A-C232-1794-961A-4553ABC0C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41026" name="Rectangle 2">
            <a:extLst>
              <a:ext uri="{FF2B5EF4-FFF2-40B4-BE49-F238E27FC236}">
                <a16:creationId xmlns:a16="http://schemas.microsoft.com/office/drawing/2014/main" xmlns="" id="{FBC8AAFA-D430-B500-0EB7-09169853DBE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>
                <a:solidFill>
                  <a:schemeClr val="tx1"/>
                </a:solidFill>
              </a:rPr>
              <a:t>Endokrinoloji-inek	</a:t>
            </a:r>
          </a:p>
        </p:txBody>
      </p:sp>
      <p:pic>
        <p:nvPicPr>
          <p:cNvPr id="87045" name="Picture 4" descr="Fig-1-12">
            <a:extLst>
              <a:ext uri="{FF2B5EF4-FFF2-40B4-BE49-F238E27FC236}">
                <a16:creationId xmlns:a16="http://schemas.microsoft.com/office/drawing/2014/main" xmlns="" id="{4E9A4E0E-BB7F-C765-FF3B-FD053087C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439863"/>
            <a:ext cx="7134225" cy="46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8FE642F7-1E6B-3311-3D82-74BFE8821D1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031BC56-67FA-49B4-9A84-2464DD84B912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04553700"/>
      </p:ext>
    </p:extLst>
  </p:cSld>
  <p:clrMapOvr>
    <a:masterClrMapping/>
  </p:clrMapOvr>
  <p:transition spd="slow">
    <p:push dir="r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3 Slayt Numarası Yer Tutucusu">
            <a:extLst>
              <a:ext uri="{FF2B5EF4-FFF2-40B4-BE49-F238E27FC236}">
                <a16:creationId xmlns:a16="http://schemas.microsoft.com/office/drawing/2014/main" xmlns="" id="{3261ED19-1807-1BE1-02BD-434A93AE8E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B7C09A5-362B-467F-A638-3CDAAA86E5CE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86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88067" name="4 Altbilgi Yer Tutucusu">
            <a:extLst>
              <a:ext uri="{FF2B5EF4-FFF2-40B4-BE49-F238E27FC236}">
                <a16:creationId xmlns:a16="http://schemas.microsoft.com/office/drawing/2014/main" xmlns="" id="{9889319A-7951-E500-155E-F8CF5A113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41026" name="Rectangle 2">
            <a:extLst>
              <a:ext uri="{FF2B5EF4-FFF2-40B4-BE49-F238E27FC236}">
                <a16:creationId xmlns:a16="http://schemas.microsoft.com/office/drawing/2014/main" xmlns="" id="{F33E0C01-88B2-15D8-91D0-6BC9DB7B614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>
                <a:solidFill>
                  <a:schemeClr val="tx1"/>
                </a:solidFill>
              </a:rPr>
              <a:t>Endokrinoloji-inek	</a:t>
            </a:r>
          </a:p>
        </p:txBody>
      </p:sp>
      <p:pic>
        <p:nvPicPr>
          <p:cNvPr id="88069" name="Picture 2">
            <a:extLst>
              <a:ext uri="{FF2B5EF4-FFF2-40B4-BE49-F238E27FC236}">
                <a16:creationId xmlns:a16="http://schemas.microsoft.com/office/drawing/2014/main" xmlns="" id="{02EE9891-505B-72D8-D6A7-2F4D15A65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39"/>
          <a:stretch>
            <a:fillRect/>
          </a:stretch>
        </p:blipFill>
        <p:spPr bwMode="auto">
          <a:xfrm>
            <a:off x="4449764" y="3937001"/>
            <a:ext cx="2879725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2">
            <a:extLst>
              <a:ext uri="{FF2B5EF4-FFF2-40B4-BE49-F238E27FC236}">
                <a16:creationId xmlns:a16="http://schemas.microsoft.com/office/drawing/2014/main" xmlns="" id="{CA53C1F9-2470-965A-5F30-FD447112C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85"/>
          <a:stretch>
            <a:fillRect/>
          </a:stretch>
        </p:blipFill>
        <p:spPr bwMode="auto">
          <a:xfrm>
            <a:off x="1804989" y="1285876"/>
            <a:ext cx="408463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Picture 2">
            <a:extLst>
              <a:ext uri="{FF2B5EF4-FFF2-40B4-BE49-F238E27FC236}">
                <a16:creationId xmlns:a16="http://schemas.microsoft.com/office/drawing/2014/main" xmlns="" id="{9B2A9F30-0C48-37C7-3A19-B24285B37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70" b="38210"/>
          <a:stretch>
            <a:fillRect/>
          </a:stretch>
        </p:blipFill>
        <p:spPr bwMode="auto">
          <a:xfrm>
            <a:off x="6354764" y="1285876"/>
            <a:ext cx="38766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A6F8F902-C392-8F29-CCDB-E1E4D9658A0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5F452F2-DEF3-4C35-B077-5DFA15DAE99C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17658334"/>
      </p:ext>
    </p:extLst>
  </p:cSld>
  <p:clrMapOvr>
    <a:masterClrMapping/>
  </p:clrMapOvr>
  <p:transition spd="slow">
    <p:push dir="r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3 Slayt Numarası Yer Tutucusu">
            <a:extLst>
              <a:ext uri="{FF2B5EF4-FFF2-40B4-BE49-F238E27FC236}">
                <a16:creationId xmlns:a16="http://schemas.microsoft.com/office/drawing/2014/main" xmlns="" id="{25C888CA-5014-8BEF-E2AF-AC62D54EA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F8FF587-93B2-4C40-9CA2-8CE3445CDFD4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87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89091" name="4 Altbilgi Yer Tutucusu">
            <a:extLst>
              <a:ext uri="{FF2B5EF4-FFF2-40B4-BE49-F238E27FC236}">
                <a16:creationId xmlns:a16="http://schemas.microsoft.com/office/drawing/2014/main" xmlns="" id="{81191631-3125-71CF-42E0-BC9124A55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41026" name="Rectangle 2">
            <a:extLst>
              <a:ext uri="{FF2B5EF4-FFF2-40B4-BE49-F238E27FC236}">
                <a16:creationId xmlns:a16="http://schemas.microsoft.com/office/drawing/2014/main" xmlns="" id="{0EF0DF28-F426-CD31-185D-6100169E8A0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>
                <a:solidFill>
                  <a:schemeClr val="tx1"/>
                </a:solidFill>
              </a:rPr>
              <a:t>Endokrinoloji-inek	</a:t>
            </a:r>
          </a:p>
        </p:txBody>
      </p:sp>
      <p:pic>
        <p:nvPicPr>
          <p:cNvPr id="89093" name="Picture 8">
            <a:extLst>
              <a:ext uri="{FF2B5EF4-FFF2-40B4-BE49-F238E27FC236}">
                <a16:creationId xmlns:a16="http://schemas.microsoft.com/office/drawing/2014/main" xmlns="" id="{1827B5F6-1900-0DB2-C027-047A697AD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1314450"/>
            <a:ext cx="6192837" cy="454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4" name="Text Box 3">
            <a:extLst>
              <a:ext uri="{FF2B5EF4-FFF2-40B4-BE49-F238E27FC236}">
                <a16:creationId xmlns:a16="http://schemas.microsoft.com/office/drawing/2014/main" xmlns="" id="{77B9604B-2293-FB45-A9E8-7A6092D6C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5815013"/>
            <a:ext cx="77771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hlink"/>
              </a:buClr>
              <a:buSzPct val="85000"/>
              <a:buFontTx/>
              <a:buNone/>
            </a:pPr>
            <a:r>
              <a:rPr lang="tr-TR" altLang="tr-TR" sz="2400" b="1">
                <a:latin typeface="Arial" panose="020B0604020202020204" pitchFamily="34" charset="0"/>
              </a:rPr>
              <a:t>İnekte siklus esnasında hormonal yapı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ADBC907E-5D9A-F435-626B-F4CB336CC85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B76A8B2-D45E-4056-BD01-9B85E3E6C743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00838521"/>
      </p:ext>
    </p:extLst>
  </p:cSld>
  <p:clrMapOvr>
    <a:masterClrMapping/>
  </p:clrMapOvr>
  <p:transition spd="slow">
    <p:push dir="r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3 Slayt Numarası Yer Tutucusu">
            <a:extLst>
              <a:ext uri="{FF2B5EF4-FFF2-40B4-BE49-F238E27FC236}">
                <a16:creationId xmlns:a16="http://schemas.microsoft.com/office/drawing/2014/main" xmlns="" id="{307F1DAC-408E-BBAB-CBC5-52CDB88E10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E6C19D0-9716-462C-8306-496D599DD008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88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90115" name="4 Altbilgi Yer Tutucusu">
            <a:extLst>
              <a:ext uri="{FF2B5EF4-FFF2-40B4-BE49-F238E27FC236}">
                <a16:creationId xmlns:a16="http://schemas.microsoft.com/office/drawing/2014/main" xmlns="" id="{D9858D3F-1AF1-2110-3F38-008493BDD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41026" name="Rectangle 2">
            <a:extLst>
              <a:ext uri="{FF2B5EF4-FFF2-40B4-BE49-F238E27FC236}">
                <a16:creationId xmlns:a16="http://schemas.microsoft.com/office/drawing/2014/main" xmlns="" id="{DF2E1A63-F72C-B55D-F768-1F8E650F497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>
                <a:solidFill>
                  <a:schemeClr val="tx1"/>
                </a:solidFill>
              </a:rPr>
              <a:t>Endokrinoloji-kısrak	</a:t>
            </a:r>
          </a:p>
        </p:txBody>
      </p:sp>
      <p:sp>
        <p:nvSpPr>
          <p:cNvPr id="54278" name="Text Box 3">
            <a:extLst>
              <a:ext uri="{FF2B5EF4-FFF2-40B4-BE49-F238E27FC236}">
                <a16:creationId xmlns:a16="http://schemas.microsoft.com/office/drawing/2014/main" xmlns="" id="{CC2B2CC5-B1B9-ABF1-9F17-0425361A1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5815013"/>
            <a:ext cx="7777162" cy="46196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buClr>
                <a:schemeClr val="hlink"/>
              </a:buClr>
              <a:buSzPct val="85000"/>
              <a:defRPr/>
            </a:pPr>
            <a:r>
              <a:rPr lang="tr-TR" alt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Kısrakta </a:t>
            </a:r>
            <a:r>
              <a:rPr lang="tr-TR" altLang="tr-T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siklus</a:t>
            </a:r>
            <a:r>
              <a:rPr lang="tr-TR" alt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esnasında </a:t>
            </a:r>
            <a:r>
              <a:rPr lang="tr-TR" altLang="tr-T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hormonal</a:t>
            </a:r>
            <a:r>
              <a:rPr lang="tr-TR" altLang="tr-T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yapı</a:t>
            </a:r>
          </a:p>
        </p:txBody>
      </p:sp>
      <p:pic>
        <p:nvPicPr>
          <p:cNvPr id="90118" name="Picture 2">
            <a:extLst>
              <a:ext uri="{FF2B5EF4-FFF2-40B4-BE49-F238E27FC236}">
                <a16:creationId xmlns:a16="http://schemas.microsoft.com/office/drawing/2014/main" xmlns="" id="{DC40EBF2-C0D7-6223-7E00-6604D0150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1349376"/>
            <a:ext cx="4295775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E6C9152B-D5D4-0D43-29F6-D10E2279AEBC}"/>
              </a:ext>
            </a:extLst>
          </p:cNvPr>
          <p:cNvSpPr txBox="1"/>
          <p:nvPr/>
        </p:nvSpPr>
        <p:spPr>
          <a:xfrm>
            <a:off x="6743700" y="1700213"/>
            <a:ext cx="3168650" cy="1477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buFontTx/>
              <a:buAutoNum type="alphaLcParenBoth"/>
              <a:defRPr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FSH </a:t>
            </a:r>
            <a:r>
              <a:rPr 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 E2 (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oestradiol</a:t>
            </a:r>
            <a:r>
              <a:rPr 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konsantrasyonu ve </a:t>
            </a:r>
            <a:r>
              <a:rPr lang="tr-T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follikülün</a:t>
            </a:r>
            <a:r>
              <a:rPr 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çapı</a:t>
            </a:r>
          </a:p>
          <a:p>
            <a:pPr marL="342900" indent="-342900" eaLnBrk="1" hangingPunct="1">
              <a:buFontTx/>
              <a:buAutoNum type="alphaLcParenBoth"/>
              <a:defRPr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LH,</a:t>
            </a:r>
            <a:r>
              <a:rPr 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P4 ve PGF2a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defRPr/>
            </a:pPr>
            <a:r>
              <a:rPr 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Konsantrasyonu 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FA5C0A21-B51C-6EFD-64A2-CD18FE22068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2071C88-5382-40B0-9714-EBB8094BCF8C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61241411"/>
      </p:ext>
    </p:extLst>
  </p:cSld>
  <p:clrMapOvr>
    <a:masterClrMapping/>
  </p:clrMapOvr>
  <p:transition spd="slow">
    <p:push dir="r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3 Slayt Numarası Yer Tutucusu">
            <a:extLst>
              <a:ext uri="{FF2B5EF4-FFF2-40B4-BE49-F238E27FC236}">
                <a16:creationId xmlns:a16="http://schemas.microsoft.com/office/drawing/2014/main" xmlns="" id="{EAA02C97-53AD-2F98-B732-75B7633096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1E519A-86E0-4350-BB79-018A48735646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89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91139" name="4 Altbilgi Yer Tutucusu">
            <a:extLst>
              <a:ext uri="{FF2B5EF4-FFF2-40B4-BE49-F238E27FC236}">
                <a16:creationId xmlns:a16="http://schemas.microsoft.com/office/drawing/2014/main" xmlns="" id="{1F5D2482-8AC8-A5B1-0616-6E7FEA469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50242" name="Rectangle 2">
            <a:extLst>
              <a:ext uri="{FF2B5EF4-FFF2-40B4-BE49-F238E27FC236}">
                <a16:creationId xmlns:a16="http://schemas.microsoft.com/office/drawing/2014/main" xmlns="" id="{C5A8BDA3-A7E2-8A74-B973-8D3F51256D5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Folliküler Dalgalar	</a:t>
            </a:r>
          </a:p>
        </p:txBody>
      </p:sp>
      <p:sp>
        <p:nvSpPr>
          <p:cNvPr id="91141" name="Rectangle 4">
            <a:extLst>
              <a:ext uri="{FF2B5EF4-FFF2-40B4-BE49-F238E27FC236}">
                <a16:creationId xmlns:a16="http://schemas.microsoft.com/office/drawing/2014/main" xmlns="" id="{03337688-C092-988F-873D-3E663567C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76" y="1268414"/>
            <a:ext cx="820737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tr-TR" altLang="tr-TR" sz="2800" dirty="0"/>
              <a:t>P</a:t>
            </a:r>
            <a:r>
              <a:rPr lang="en-US" altLang="tr-TR" sz="2800" dirty="0" err="1"/>
              <a:t>rimordial</a:t>
            </a:r>
            <a:r>
              <a:rPr lang="en-US" altLang="tr-TR" sz="2800" dirty="0"/>
              <a:t>, </a:t>
            </a:r>
            <a:endParaRPr lang="tr-TR" altLang="tr-TR" sz="2800" dirty="0"/>
          </a:p>
          <a:p>
            <a:pPr eaLnBrk="1" hangingPunct="1"/>
            <a:r>
              <a:rPr lang="tr-TR" altLang="tr-TR" sz="2800" dirty="0"/>
              <a:t>P</a:t>
            </a:r>
            <a:r>
              <a:rPr lang="en-US" altLang="tr-TR" sz="2800" dirty="0"/>
              <a:t>rim</a:t>
            </a:r>
            <a:r>
              <a:rPr lang="tr-TR" altLang="tr-TR" sz="2800" dirty="0"/>
              <a:t>er</a:t>
            </a:r>
            <a:r>
              <a:rPr lang="en-US" altLang="tr-TR" sz="2800" dirty="0"/>
              <a:t>, </a:t>
            </a:r>
            <a:endParaRPr lang="tr-TR" altLang="tr-TR" sz="2800" dirty="0"/>
          </a:p>
          <a:p>
            <a:pPr eaLnBrk="1" hangingPunct="1"/>
            <a:r>
              <a:rPr lang="en-US" altLang="tr-TR" sz="2800" dirty="0"/>
              <a:t>Se</a:t>
            </a:r>
            <a:r>
              <a:rPr lang="tr-TR" altLang="tr-TR" sz="2800" dirty="0" err="1"/>
              <a:t>kunder</a:t>
            </a:r>
            <a:r>
              <a:rPr lang="tr-TR" altLang="tr-TR" sz="2800" dirty="0"/>
              <a:t> ve</a:t>
            </a:r>
          </a:p>
          <a:p>
            <a:pPr eaLnBrk="1" hangingPunct="1"/>
            <a:r>
              <a:rPr lang="tr-TR" altLang="tr-TR" sz="2800" dirty="0"/>
              <a:t>T</a:t>
            </a:r>
            <a:r>
              <a:rPr lang="en-US" altLang="tr-TR" sz="2800" dirty="0"/>
              <a:t>er</a:t>
            </a:r>
            <a:r>
              <a:rPr lang="tr-TR" altLang="tr-TR" sz="2800" dirty="0" err="1"/>
              <a:t>sier</a:t>
            </a:r>
            <a:r>
              <a:rPr lang="tr-TR" altLang="tr-TR" sz="2800" dirty="0"/>
              <a:t> </a:t>
            </a:r>
            <a:r>
              <a:rPr lang="tr-TR" altLang="tr-TR" sz="2800" dirty="0" err="1"/>
              <a:t>folliküller</a:t>
            </a:r>
            <a:r>
              <a:rPr lang="tr-TR" altLang="tr-TR" sz="2800" dirty="0"/>
              <a:t> gelişir ve </a:t>
            </a:r>
            <a:r>
              <a:rPr lang="tr-TR" altLang="tr-TR" sz="2800" dirty="0" err="1"/>
              <a:t>harhangi</a:t>
            </a:r>
            <a:r>
              <a:rPr lang="tr-TR" altLang="tr-TR" sz="2800" dirty="0"/>
              <a:t> bir dönemde </a:t>
            </a:r>
            <a:r>
              <a:rPr lang="tr-TR" altLang="tr-TR" sz="2800" dirty="0" err="1"/>
              <a:t>atrezia</a:t>
            </a:r>
            <a:r>
              <a:rPr lang="tr-TR" altLang="tr-TR" sz="2800" dirty="0"/>
              <a:t> oluşur</a:t>
            </a:r>
          </a:p>
        </p:txBody>
      </p:sp>
      <p:pic>
        <p:nvPicPr>
          <p:cNvPr id="91142" name="Picture 6" descr="D:\SELÇUKSEM\TEKNİKER MÜFREDAT SUNUMLARI\SEKSÜEL SİKLUS RESİMLERİ\follicle_growth_ppt.jpg">
            <a:extLst>
              <a:ext uri="{FF2B5EF4-FFF2-40B4-BE49-F238E27FC236}">
                <a16:creationId xmlns:a16="http://schemas.microsoft.com/office/drawing/2014/main" xmlns="" id="{D9FC2395-5247-6904-1A30-57014D73E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1" y="3714750"/>
            <a:ext cx="345757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7" descr="D:\SELÇUKSEM\TEKNİKER MÜFREDAT SUNUMLARI\SEKSÜEL SİKLUS RESİMLERİ\follicular_atresia_ppt.jpg">
            <a:extLst>
              <a:ext uri="{FF2B5EF4-FFF2-40B4-BE49-F238E27FC236}">
                <a16:creationId xmlns:a16="http://schemas.microsoft.com/office/drawing/2014/main" xmlns="" id="{4C660932-B576-B9F4-04D7-E472A2113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3714751"/>
            <a:ext cx="3451225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323124DB-9313-9EE4-3FA3-4F2D63D572F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52E033C-A84C-4E9D-A88F-C9678F3F58EB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05821406"/>
      </p:ext>
    </p:extLst>
  </p:cSld>
  <p:clrMapOvr>
    <a:masterClrMapping/>
  </p:clrMapOvr>
  <p:transition spd="slow"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00C0F7-6A64-61C8-5C10-2C5FD4A1C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4 Slayt Numarası Yer Tutucusu">
            <a:extLst>
              <a:ext uri="{FF2B5EF4-FFF2-40B4-BE49-F238E27FC236}">
                <a16:creationId xmlns:a16="http://schemas.microsoft.com/office/drawing/2014/main" xmlns="" id="{BA20C20A-977F-E086-2369-EC28BCDB89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F06AE76-E4BD-43E2-8BDB-5238A93136B4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7171" name="5 Altbilgi Yer Tutucusu">
            <a:extLst>
              <a:ext uri="{FF2B5EF4-FFF2-40B4-BE49-F238E27FC236}">
                <a16:creationId xmlns:a16="http://schemas.microsoft.com/office/drawing/2014/main" xmlns="" id="{B94BBBAB-15C0-94A2-B6C4-05D2BC591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172034" name="Rectangle 2">
            <a:extLst>
              <a:ext uri="{FF2B5EF4-FFF2-40B4-BE49-F238E27FC236}">
                <a16:creationId xmlns:a16="http://schemas.microsoft.com/office/drawing/2014/main" xmlns="" id="{72E67C1E-7B2E-6EC3-FC7D-9540A0BCCEC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8049" y="274639"/>
            <a:ext cx="11139517" cy="6658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>
                <a:solidFill>
                  <a:schemeClr val="tx1"/>
                </a:solidFill>
              </a:rPr>
              <a:t>Döl verimi süresi	</a:t>
            </a:r>
          </a:p>
        </p:txBody>
      </p:sp>
      <p:sp>
        <p:nvSpPr>
          <p:cNvPr id="5125" name="Rectangle 3">
            <a:extLst>
              <a:ext uri="{FF2B5EF4-FFF2-40B4-BE49-F238E27FC236}">
                <a16:creationId xmlns:a16="http://schemas.microsoft.com/office/drawing/2014/main" xmlns="" id="{56FDBD6C-C88B-9DBB-B824-1B13D01D909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08048" y="1254034"/>
            <a:ext cx="11505277" cy="4911817"/>
          </a:xfrm>
        </p:spPr>
        <p:txBody>
          <a:bodyPr anchor="t">
            <a:normAutofit lnSpcReduction="10000"/>
          </a:bodyPr>
          <a:lstStyle/>
          <a:p>
            <a:pPr marL="360000" indent="-360000" algn="just" eaLnBrk="1" hangingPunct="1">
              <a:spcBef>
                <a:spcPts val="600"/>
              </a:spcBef>
              <a:buFont typeface="Wingdings" panose="05000000000000000000" pitchFamily="2" charset="2"/>
              <a:buNone/>
              <a:defRPr/>
            </a:pPr>
            <a:r>
              <a:rPr lang="tr-TR" sz="2800" b="1" dirty="0">
                <a:effectLst/>
              </a:rPr>
              <a:t>Döl verimi süresi</a:t>
            </a:r>
          </a:p>
          <a:p>
            <a:pPr marL="360000" lvl="1" indent="-360000" algn="just" eaLnBrk="1" hangingPunct="1">
              <a:spcBef>
                <a:spcPts val="600"/>
              </a:spcBef>
              <a:defRPr/>
            </a:pPr>
            <a:r>
              <a:rPr lang="tr-TR" sz="2400" dirty="0" err="1">
                <a:effectLst/>
              </a:rPr>
              <a:t>Pubertas</a:t>
            </a:r>
            <a:r>
              <a:rPr lang="tr-TR" sz="2400" dirty="0">
                <a:effectLst/>
              </a:rPr>
              <a:t> / seksüel olgunluğa ulaşma, </a:t>
            </a:r>
          </a:p>
          <a:p>
            <a:pPr marL="360000" lvl="1" indent="-360000" algn="just" eaLnBrk="1" hangingPunct="1">
              <a:spcBef>
                <a:spcPts val="600"/>
              </a:spcBef>
              <a:defRPr/>
            </a:pPr>
            <a:r>
              <a:rPr lang="tr-TR" sz="2400" dirty="0" err="1">
                <a:effectLst/>
              </a:rPr>
              <a:t>Östrüs</a:t>
            </a:r>
            <a:r>
              <a:rPr lang="tr-TR" sz="2400" dirty="0">
                <a:effectLst/>
              </a:rPr>
              <a:t> </a:t>
            </a:r>
            <a:r>
              <a:rPr lang="tr-TR" sz="2400" dirty="0" err="1">
                <a:effectLst/>
              </a:rPr>
              <a:t>siklusları</a:t>
            </a:r>
            <a:r>
              <a:rPr lang="tr-TR" sz="2400" dirty="0">
                <a:effectLst/>
              </a:rPr>
              <a:t>, </a:t>
            </a:r>
          </a:p>
          <a:p>
            <a:pPr marL="360000" lvl="1" indent="-360000" algn="just" eaLnBrk="1" hangingPunct="1">
              <a:spcBef>
                <a:spcPts val="600"/>
              </a:spcBef>
              <a:defRPr/>
            </a:pPr>
            <a:r>
              <a:rPr lang="tr-TR" sz="2400" dirty="0">
                <a:effectLst/>
              </a:rPr>
              <a:t>Çiftleşme ya da aşım sezonu </a:t>
            </a:r>
            <a:r>
              <a:rPr lang="tr-TR" sz="2400" i="1" dirty="0">
                <a:effectLst/>
              </a:rPr>
              <a:t>(bazı hayvanlar için), </a:t>
            </a:r>
          </a:p>
          <a:p>
            <a:pPr marL="360000" lvl="1" indent="-360000" algn="just" eaLnBrk="1" hangingPunct="1">
              <a:spcBef>
                <a:spcPts val="600"/>
              </a:spcBef>
              <a:defRPr/>
            </a:pPr>
            <a:r>
              <a:rPr lang="tr-TR" sz="2400" dirty="0">
                <a:effectLst/>
              </a:rPr>
              <a:t>Gebe kalma, </a:t>
            </a:r>
          </a:p>
          <a:p>
            <a:pPr marL="360000" lvl="1" indent="-360000" algn="just" eaLnBrk="1" hangingPunct="1">
              <a:spcBef>
                <a:spcPts val="600"/>
              </a:spcBef>
              <a:defRPr/>
            </a:pPr>
            <a:r>
              <a:rPr lang="tr-TR" sz="2400" dirty="0">
                <a:effectLst/>
              </a:rPr>
              <a:t>Gebeliğin sürdürülmesi</a:t>
            </a:r>
          </a:p>
          <a:p>
            <a:pPr marL="360000" lvl="1" indent="-360000" algn="just" eaLnBrk="1" hangingPunct="1">
              <a:spcBef>
                <a:spcPts val="600"/>
              </a:spcBef>
              <a:defRPr/>
            </a:pPr>
            <a:r>
              <a:rPr lang="tr-TR" sz="2400" dirty="0">
                <a:effectLst/>
              </a:rPr>
              <a:t>Doğum, </a:t>
            </a:r>
          </a:p>
          <a:p>
            <a:pPr marL="360000" lvl="1" indent="-360000" algn="just" eaLnBrk="1" hangingPunct="1">
              <a:spcBef>
                <a:spcPts val="600"/>
              </a:spcBef>
              <a:defRPr/>
            </a:pPr>
            <a:r>
              <a:rPr lang="tr-TR" sz="2400" dirty="0">
                <a:effectLst/>
              </a:rPr>
              <a:t>Post </a:t>
            </a:r>
            <a:r>
              <a:rPr lang="tr-TR" sz="2400" dirty="0" err="1">
                <a:effectLst/>
              </a:rPr>
              <a:t>partum</a:t>
            </a:r>
            <a:r>
              <a:rPr lang="tr-TR" sz="2400" dirty="0">
                <a:effectLst/>
              </a:rPr>
              <a:t> dönem ve PP seksüel aktivite ve </a:t>
            </a:r>
          </a:p>
          <a:p>
            <a:pPr marL="360000" lvl="1" indent="-360000" algn="just" eaLnBrk="1" hangingPunct="1">
              <a:spcBef>
                <a:spcPts val="600"/>
              </a:spcBef>
              <a:defRPr/>
            </a:pPr>
            <a:r>
              <a:rPr lang="tr-TR" sz="2400" dirty="0">
                <a:effectLst/>
              </a:rPr>
              <a:t>Yaşlanma / </a:t>
            </a:r>
            <a:r>
              <a:rPr lang="tr-TR" sz="2400" dirty="0" err="1">
                <a:effectLst/>
              </a:rPr>
              <a:t>senilite</a:t>
            </a:r>
            <a:endParaRPr lang="tr-TR" sz="2400" dirty="0">
              <a:effectLst/>
            </a:endParaRPr>
          </a:p>
          <a:p>
            <a:pPr marL="0" lvl="1" indent="0" algn="just" eaLnBrk="1" hangingPunct="1">
              <a:spcBef>
                <a:spcPts val="600"/>
              </a:spcBef>
              <a:buFont typeface="Wingdings" panose="05000000000000000000" pitchFamily="2" charset="2"/>
              <a:buNone/>
              <a:defRPr/>
            </a:pPr>
            <a:r>
              <a:rPr lang="tr-TR" sz="2400" b="1" dirty="0">
                <a:effectLst/>
              </a:rPr>
              <a:t>gibi birtakım tabii olayları içine alır. 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D05EB3F2-17DB-B1C9-430F-A2E988D43FE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BDEEA6E-444A-4629-9597-FFC5F35002FD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44373305"/>
      </p:ext>
    </p:extLst>
  </p:cSld>
  <p:clrMapOvr>
    <a:masterClrMapping/>
  </p:clrMapOvr>
  <p:transition spd="slow">
    <p:push dir="r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3 Slayt Numarası Yer Tutucusu">
            <a:extLst>
              <a:ext uri="{FF2B5EF4-FFF2-40B4-BE49-F238E27FC236}">
                <a16:creationId xmlns:a16="http://schemas.microsoft.com/office/drawing/2014/main" xmlns="" id="{BA3B2A40-7EAE-7789-16F1-62E34448F8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095D3F3-98DB-4450-8B70-3B7F44C7042E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90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92163" name="4 Altbilgi Yer Tutucusu">
            <a:extLst>
              <a:ext uri="{FF2B5EF4-FFF2-40B4-BE49-F238E27FC236}">
                <a16:creationId xmlns:a16="http://schemas.microsoft.com/office/drawing/2014/main" xmlns="" id="{601E4B33-1389-BBEE-2E7F-0344D0945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50242" name="Rectangle 2">
            <a:extLst>
              <a:ext uri="{FF2B5EF4-FFF2-40B4-BE49-F238E27FC236}">
                <a16:creationId xmlns:a16="http://schemas.microsoft.com/office/drawing/2014/main" xmlns="" id="{BC8EC808-8AF8-18CA-BE13-84ABA20DCD5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47663" y="274638"/>
            <a:ext cx="9863138" cy="61148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Folliküler</a:t>
            </a:r>
            <a:r>
              <a:rPr lang="tr-TR" dirty="0">
                <a:solidFill>
                  <a:schemeClr val="tx1"/>
                </a:solidFill>
              </a:rPr>
              <a:t> Dalgalar	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5A56458-1DF2-3781-E60D-85811A0E2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4" y="1689100"/>
            <a:ext cx="11398134" cy="29115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tr-TR" sz="3200" b="1" dirty="0" err="1"/>
              <a:t>Folliküler</a:t>
            </a:r>
            <a:r>
              <a:rPr lang="tr-TR" sz="3200" b="1" dirty="0"/>
              <a:t> gelişim dalgası;</a:t>
            </a:r>
          </a:p>
          <a:p>
            <a:pPr marL="342900" indent="-342900" eaLnBrk="1" hangingPunct="1">
              <a:defRPr/>
            </a:pPr>
            <a:r>
              <a:rPr lang="tr-TR" sz="2800" dirty="0"/>
              <a:t>Bir gurup </a:t>
            </a:r>
            <a:r>
              <a:rPr lang="tr-TR" sz="2800" dirty="0">
                <a:solidFill>
                  <a:srgbClr val="FFC000"/>
                </a:solidFill>
              </a:rPr>
              <a:t>(4-6 adet) </a:t>
            </a:r>
            <a:r>
              <a:rPr lang="tr-TR" sz="2800" dirty="0" err="1"/>
              <a:t>follikülün</a:t>
            </a:r>
            <a:r>
              <a:rPr lang="tr-TR" sz="2800" dirty="0"/>
              <a:t> aynı anda gelişmeye başlaması olarak tanımlanmaktadır. </a:t>
            </a:r>
          </a:p>
          <a:p>
            <a:pPr marL="342900" indent="-342900" eaLnBrk="1" hangingPunct="1">
              <a:defRPr/>
            </a:pPr>
            <a:r>
              <a:rPr lang="tr-TR" sz="2800" dirty="0"/>
              <a:t>Ortaya çıkan </a:t>
            </a:r>
            <a:r>
              <a:rPr lang="tr-TR" sz="2800" dirty="0" err="1"/>
              <a:t>follikül</a:t>
            </a:r>
            <a:r>
              <a:rPr lang="tr-TR" sz="2800" dirty="0"/>
              <a:t> gurubundan bir tanesi gelişimini hızlandırarak dominant hale geçerken diğer </a:t>
            </a:r>
            <a:r>
              <a:rPr lang="tr-TR" sz="2800" dirty="0" err="1"/>
              <a:t>folliküllerin</a:t>
            </a:r>
            <a:r>
              <a:rPr lang="tr-TR" sz="2800" dirty="0"/>
              <a:t> gelişmesi durur </a:t>
            </a:r>
            <a:r>
              <a:rPr lang="tr-TR" sz="2800" dirty="0">
                <a:solidFill>
                  <a:srgbClr val="FFC000"/>
                </a:solidFill>
              </a:rPr>
              <a:t>(</a:t>
            </a:r>
            <a:r>
              <a:rPr lang="tr-TR" sz="2800" dirty="0" err="1">
                <a:solidFill>
                  <a:srgbClr val="FFC000"/>
                </a:solidFill>
              </a:rPr>
              <a:t>subordinate</a:t>
            </a:r>
            <a:r>
              <a:rPr lang="tr-TR" sz="2800" dirty="0">
                <a:solidFill>
                  <a:srgbClr val="FFC000"/>
                </a:solidFill>
              </a:rPr>
              <a:t> fol)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69F2FB18-366F-61B5-B672-33A152C28F6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CCFB67B-7690-4578-9B1B-33DA79791354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87344450"/>
      </p:ext>
    </p:extLst>
  </p:cSld>
  <p:clrMapOvr>
    <a:masterClrMapping/>
  </p:clrMapOvr>
  <p:transition spd="slow">
    <p:push dir="r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3 Slayt Numarası Yer Tutucusu">
            <a:extLst>
              <a:ext uri="{FF2B5EF4-FFF2-40B4-BE49-F238E27FC236}">
                <a16:creationId xmlns:a16="http://schemas.microsoft.com/office/drawing/2014/main" xmlns="" id="{D0D51C51-AE73-E74F-44A8-D2D4887A76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45CCD70-FF4A-4F3B-BAC0-B8B5B32D9AFD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91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93187" name="4 Altbilgi Yer Tutucusu">
            <a:extLst>
              <a:ext uri="{FF2B5EF4-FFF2-40B4-BE49-F238E27FC236}">
                <a16:creationId xmlns:a16="http://schemas.microsoft.com/office/drawing/2014/main" xmlns="" id="{8984F223-B3C7-8B42-3CCB-595B7F1FF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50242" name="Rectangle 2">
            <a:extLst>
              <a:ext uri="{FF2B5EF4-FFF2-40B4-BE49-F238E27FC236}">
                <a16:creationId xmlns:a16="http://schemas.microsoft.com/office/drawing/2014/main" xmlns="" id="{C838FD4E-0536-30CF-06EF-69E5F94F5C6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54524" y="274638"/>
            <a:ext cx="9956277" cy="649189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Folliküler</a:t>
            </a:r>
            <a:r>
              <a:rPr lang="tr-TR" dirty="0">
                <a:solidFill>
                  <a:schemeClr val="tx1"/>
                </a:solidFill>
              </a:rPr>
              <a:t> Dalgalar	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21C62E25-7D47-E68F-7E32-58A4F334B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689100"/>
            <a:ext cx="11407561" cy="38595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tr-TR" sz="3200" b="1" dirty="0" err="1"/>
              <a:t>Folliküler</a:t>
            </a:r>
            <a:r>
              <a:rPr lang="tr-TR" sz="3200" b="1" dirty="0"/>
              <a:t> gelişim dalgası;</a:t>
            </a:r>
          </a:p>
          <a:p>
            <a:pPr marL="342900" indent="-342900" eaLnBrk="1" hangingPunct="1">
              <a:defRPr/>
            </a:pPr>
            <a:r>
              <a:rPr lang="tr-TR" sz="2800" dirty="0" err="1"/>
              <a:t>Folliküler</a:t>
            </a:r>
            <a:r>
              <a:rPr lang="tr-TR" sz="2800" dirty="0"/>
              <a:t> dalganın gelişmesinin ileri aşamalarında bu </a:t>
            </a:r>
            <a:r>
              <a:rPr lang="tr-TR" sz="2800" dirty="0" err="1"/>
              <a:t>follikül</a:t>
            </a:r>
            <a:r>
              <a:rPr lang="tr-TR" sz="2800" dirty="0"/>
              <a:t> grubundan bir tanesinin gelişerek seçilmiş </a:t>
            </a:r>
            <a:r>
              <a:rPr lang="tr-TR" sz="2800" dirty="0" err="1"/>
              <a:t>follikül</a:t>
            </a:r>
            <a:r>
              <a:rPr lang="tr-TR" sz="2800" dirty="0"/>
              <a:t> haline gelmesi, daha sonra bunun dominant </a:t>
            </a:r>
            <a:r>
              <a:rPr lang="tr-TR" sz="2800" dirty="0" err="1"/>
              <a:t>follikül</a:t>
            </a:r>
            <a:r>
              <a:rPr lang="tr-TR" sz="2800" dirty="0"/>
              <a:t> olması ve kalanların (</a:t>
            </a:r>
            <a:r>
              <a:rPr lang="tr-TR" sz="2800" dirty="0" err="1"/>
              <a:t>subordinate</a:t>
            </a:r>
            <a:r>
              <a:rPr lang="tr-TR" sz="2800" dirty="0"/>
              <a:t>) </a:t>
            </a:r>
            <a:r>
              <a:rPr lang="tr-TR" sz="2800" dirty="0" err="1"/>
              <a:t>regrese</a:t>
            </a:r>
            <a:r>
              <a:rPr lang="tr-TR" sz="2800" dirty="0"/>
              <a:t> olması </a:t>
            </a:r>
            <a:r>
              <a:rPr lang="tr-TR" sz="2800" i="1" dirty="0">
                <a:solidFill>
                  <a:srgbClr val="FFC000"/>
                </a:solidFill>
              </a:rPr>
              <a:t>(ilk </a:t>
            </a:r>
            <a:r>
              <a:rPr lang="tr-TR" sz="2800" i="1" dirty="0" err="1">
                <a:solidFill>
                  <a:srgbClr val="FFC000"/>
                </a:solidFill>
              </a:rPr>
              <a:t>atrezia</a:t>
            </a:r>
            <a:r>
              <a:rPr lang="tr-TR" sz="2800" i="1" dirty="0">
                <a:solidFill>
                  <a:srgbClr val="FFC000"/>
                </a:solidFill>
              </a:rPr>
              <a:t>)</a:t>
            </a:r>
            <a:r>
              <a:rPr lang="tr-TR" sz="2800" dirty="0"/>
              <a:t> şeklinde seyreder. </a:t>
            </a:r>
          </a:p>
          <a:p>
            <a:pPr marL="342900" indent="-342900" eaLnBrk="1" hangingPunct="1">
              <a:defRPr/>
            </a:pPr>
            <a:r>
              <a:rPr lang="tr-TR" altLang="tr-TR" sz="2800" dirty="0" err="1"/>
              <a:t>Follikül</a:t>
            </a:r>
            <a:r>
              <a:rPr lang="tr-TR" altLang="tr-TR" sz="2800" dirty="0"/>
              <a:t> büyüklüğündeki bu değişim/ayrılma </a:t>
            </a:r>
            <a:r>
              <a:rPr lang="tr-TR" altLang="tr-TR" sz="2800" dirty="0" err="1"/>
              <a:t>deviasyon</a:t>
            </a:r>
            <a:r>
              <a:rPr lang="tr-TR" altLang="tr-TR" sz="2800" dirty="0"/>
              <a:t> </a:t>
            </a:r>
            <a:r>
              <a:rPr lang="tr-TR" altLang="tr-TR" sz="2800" i="1" dirty="0">
                <a:solidFill>
                  <a:srgbClr val="FFC000"/>
                </a:solidFill>
              </a:rPr>
              <a:t>(sapma) </a:t>
            </a:r>
            <a:r>
              <a:rPr lang="tr-TR" altLang="tr-TR" sz="2800" dirty="0"/>
              <a:t>olarak nitelendirilir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tr-TR" sz="2800" dirty="0"/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E01CA8EB-FF67-2FCC-7281-9C006B92707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FEA6307-0514-442B-BEAA-C5CA46002C55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89140442"/>
      </p:ext>
    </p:extLst>
  </p:cSld>
  <p:clrMapOvr>
    <a:masterClrMapping/>
  </p:clrMapOvr>
  <p:transition spd="slow">
    <p:push dir="r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3 Slayt Numarası Yer Tutucusu">
            <a:extLst>
              <a:ext uri="{FF2B5EF4-FFF2-40B4-BE49-F238E27FC236}">
                <a16:creationId xmlns:a16="http://schemas.microsoft.com/office/drawing/2014/main" xmlns="" id="{0E2B4A6E-70CB-28F2-0474-4F17AC2235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102318F-62ED-4943-804B-08E3C1EECEE1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92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94211" name="4 Altbilgi Yer Tutucusu">
            <a:extLst>
              <a:ext uri="{FF2B5EF4-FFF2-40B4-BE49-F238E27FC236}">
                <a16:creationId xmlns:a16="http://schemas.microsoft.com/office/drawing/2014/main" xmlns="" id="{820134CC-F812-BB7C-32C9-4FA775011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50242" name="Rectangle 2">
            <a:extLst>
              <a:ext uri="{FF2B5EF4-FFF2-40B4-BE49-F238E27FC236}">
                <a16:creationId xmlns:a16="http://schemas.microsoft.com/office/drawing/2014/main" xmlns="" id="{89A85AE2-C36C-ED57-B575-0F0E37A3EC2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47663" y="274638"/>
            <a:ext cx="9863138" cy="7057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Folliküler</a:t>
            </a:r>
            <a:r>
              <a:rPr lang="tr-TR" dirty="0">
                <a:solidFill>
                  <a:schemeClr val="tx1"/>
                </a:solidFill>
              </a:rPr>
              <a:t> Dalgalar	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7FB9C41B-3387-82E8-E32D-444F8FC77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060" y="1689100"/>
            <a:ext cx="11578611" cy="24806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tr-TR" sz="3200" b="1" dirty="0" err="1"/>
              <a:t>Folliküler</a:t>
            </a:r>
            <a:r>
              <a:rPr lang="tr-TR" sz="3200" b="1" dirty="0"/>
              <a:t> gelişim dalgası;</a:t>
            </a:r>
          </a:p>
          <a:p>
            <a:pPr marL="342900" indent="-342900" eaLnBrk="1" hangingPunct="1">
              <a:defRPr/>
            </a:pPr>
            <a:r>
              <a:rPr lang="tr-TR" sz="2800" dirty="0"/>
              <a:t>Nihayet dominant </a:t>
            </a:r>
            <a:r>
              <a:rPr lang="tr-TR" sz="2800" dirty="0" err="1"/>
              <a:t>follikül</a:t>
            </a:r>
            <a:r>
              <a:rPr lang="tr-TR" sz="2800" dirty="0"/>
              <a:t>, dalganın seyir dönemine göre ya  </a:t>
            </a:r>
            <a:r>
              <a:rPr lang="tr-TR" sz="2800" dirty="0" err="1"/>
              <a:t>atrezia</a:t>
            </a:r>
            <a:r>
              <a:rPr lang="tr-TR" sz="2800" dirty="0"/>
              <a:t> olmakla </a:t>
            </a:r>
            <a:r>
              <a:rPr lang="tr-TR" sz="2800" i="1" dirty="0">
                <a:solidFill>
                  <a:srgbClr val="FFC000"/>
                </a:solidFill>
              </a:rPr>
              <a:t>(ikici </a:t>
            </a:r>
            <a:r>
              <a:rPr lang="tr-TR" sz="2800" i="1" dirty="0" err="1">
                <a:solidFill>
                  <a:srgbClr val="FFC000"/>
                </a:solidFill>
              </a:rPr>
              <a:t>atrezia</a:t>
            </a:r>
            <a:r>
              <a:rPr lang="tr-TR" sz="2800" i="1" dirty="0">
                <a:solidFill>
                  <a:srgbClr val="FFC000"/>
                </a:solidFill>
              </a:rPr>
              <a:t>) </a:t>
            </a:r>
            <a:r>
              <a:rPr lang="tr-TR" sz="2800" dirty="0"/>
              <a:t>veya </a:t>
            </a:r>
            <a:r>
              <a:rPr lang="tr-TR" sz="2800" dirty="0" err="1"/>
              <a:t>graaf</a:t>
            </a:r>
            <a:r>
              <a:rPr lang="tr-TR" sz="2800" dirty="0"/>
              <a:t> </a:t>
            </a:r>
            <a:r>
              <a:rPr lang="tr-TR" sz="2800" dirty="0" err="1"/>
              <a:t>follikülü</a:t>
            </a:r>
            <a:r>
              <a:rPr lang="tr-TR" sz="2800" dirty="0"/>
              <a:t> aşamasına geçip </a:t>
            </a:r>
            <a:r>
              <a:rPr lang="tr-TR" sz="2800" dirty="0" err="1"/>
              <a:t>ovulasyonun</a:t>
            </a:r>
            <a:r>
              <a:rPr lang="tr-TR" sz="2800" dirty="0"/>
              <a:t> şekillenmesi ile sonlanmaktadır    </a:t>
            </a:r>
            <a:r>
              <a:rPr lang="tr-TR" sz="2000" i="1" dirty="0">
                <a:solidFill>
                  <a:srgbClr val="FFC000"/>
                </a:solidFill>
              </a:rPr>
              <a:t>(</a:t>
            </a:r>
            <a:r>
              <a:rPr lang="tr-TR" sz="2000" i="1" dirty="0" err="1">
                <a:solidFill>
                  <a:srgbClr val="FFC000"/>
                </a:solidFill>
              </a:rPr>
              <a:t>Evans</a:t>
            </a:r>
            <a:r>
              <a:rPr lang="tr-TR" sz="2000" i="1" dirty="0">
                <a:solidFill>
                  <a:srgbClr val="FFC000"/>
                </a:solidFill>
              </a:rPr>
              <a:t> </a:t>
            </a:r>
            <a:r>
              <a:rPr lang="tr-TR" sz="2000" i="1" dirty="0" err="1">
                <a:solidFill>
                  <a:srgbClr val="FFC000"/>
                </a:solidFill>
              </a:rPr>
              <a:t>and</a:t>
            </a:r>
            <a:r>
              <a:rPr lang="tr-TR" sz="2000" i="1" dirty="0">
                <a:solidFill>
                  <a:srgbClr val="FFC000"/>
                </a:solidFill>
              </a:rPr>
              <a:t> </a:t>
            </a:r>
            <a:r>
              <a:rPr lang="tr-TR" sz="2000" i="1" dirty="0" err="1">
                <a:solidFill>
                  <a:srgbClr val="FFC000"/>
                </a:solidFill>
              </a:rPr>
              <a:t>Canty</a:t>
            </a:r>
            <a:r>
              <a:rPr lang="tr-TR" sz="2000" i="1" dirty="0">
                <a:solidFill>
                  <a:srgbClr val="FFC000"/>
                </a:solidFill>
              </a:rPr>
              <a:t>, 2004)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tr-TR" sz="2800" dirty="0"/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1137D53F-3970-E6DF-6325-09D44EC02C9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94908A-E275-4536-9D24-E76884B15E48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57600738"/>
      </p:ext>
    </p:extLst>
  </p:cSld>
  <p:clrMapOvr>
    <a:masterClrMapping/>
  </p:clrMapOvr>
  <p:transition spd="slow">
    <p:push dir="r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3 Slayt Numarası Yer Tutucusu">
            <a:extLst>
              <a:ext uri="{FF2B5EF4-FFF2-40B4-BE49-F238E27FC236}">
                <a16:creationId xmlns:a16="http://schemas.microsoft.com/office/drawing/2014/main" xmlns="" id="{A5896E6A-B93D-B1A5-AB05-8B5AE38F8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6D4EEDC-17BE-46DA-A764-7253E88ABA0A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93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95235" name="4 Altbilgi Yer Tutucusu">
            <a:extLst>
              <a:ext uri="{FF2B5EF4-FFF2-40B4-BE49-F238E27FC236}">
                <a16:creationId xmlns:a16="http://schemas.microsoft.com/office/drawing/2014/main" xmlns="" id="{8DCA75EB-DF27-0701-AF26-E33A3D6B3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50242" name="Rectangle 2">
            <a:extLst>
              <a:ext uri="{FF2B5EF4-FFF2-40B4-BE49-F238E27FC236}">
                <a16:creationId xmlns:a16="http://schemas.microsoft.com/office/drawing/2014/main" xmlns="" id="{C5C4E206-1147-F742-C361-BFC8F5F5606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47663" y="274638"/>
            <a:ext cx="9863138" cy="65861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Folliküler</a:t>
            </a:r>
            <a:r>
              <a:rPr lang="tr-TR" dirty="0">
                <a:solidFill>
                  <a:schemeClr val="tx1"/>
                </a:solidFill>
              </a:rPr>
              <a:t> Dalgalar	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0513F706-4A6E-319E-7316-78A3316C9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012" y="1689101"/>
            <a:ext cx="11340200" cy="44624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tr-TR" sz="3200" b="1" dirty="0" err="1"/>
              <a:t>Folliküler</a:t>
            </a:r>
            <a:r>
              <a:rPr lang="tr-TR" sz="3200" b="1" dirty="0"/>
              <a:t> gelişim dalgası özet;</a:t>
            </a:r>
          </a:p>
          <a:p>
            <a:pPr marL="342900" indent="-342900" eaLnBrk="1" hangingPunct="1">
              <a:defRPr/>
            </a:pPr>
            <a:r>
              <a:rPr lang="tr-TR" sz="2800" dirty="0"/>
              <a:t>Bir gurup </a:t>
            </a:r>
            <a:r>
              <a:rPr lang="tr-TR" sz="2800" i="1" dirty="0">
                <a:solidFill>
                  <a:srgbClr val="FFC000"/>
                </a:solidFill>
              </a:rPr>
              <a:t>(4-6 adet) </a:t>
            </a:r>
            <a:r>
              <a:rPr lang="tr-TR" sz="2800" dirty="0" err="1"/>
              <a:t>follikülün</a:t>
            </a:r>
            <a:r>
              <a:rPr lang="tr-TR" sz="2800" dirty="0"/>
              <a:t> aynı anda gelişmeye başlaması </a:t>
            </a:r>
            <a:r>
              <a:rPr lang="tr-TR" sz="2800" dirty="0" err="1"/>
              <a:t>folliküler</a:t>
            </a:r>
            <a:r>
              <a:rPr lang="tr-TR" sz="2800" dirty="0"/>
              <a:t> gelişim dalgası olarak tanımlanır</a:t>
            </a:r>
          </a:p>
          <a:p>
            <a:pPr marL="342900" indent="-342900" eaLnBrk="1" hangingPunct="1">
              <a:defRPr/>
            </a:pPr>
            <a:r>
              <a:rPr lang="tr-TR" sz="2800" dirty="0"/>
              <a:t>Bu </a:t>
            </a:r>
            <a:r>
              <a:rPr lang="tr-TR" sz="2800" dirty="0" err="1"/>
              <a:t>folliküllere</a:t>
            </a:r>
            <a:r>
              <a:rPr lang="tr-TR" sz="2800" dirty="0"/>
              <a:t> </a:t>
            </a:r>
            <a:r>
              <a:rPr lang="tr-TR" sz="2800" b="1" dirty="0"/>
              <a:t>aday veya yaşıt </a:t>
            </a:r>
            <a:r>
              <a:rPr lang="tr-TR" sz="2800" dirty="0" err="1"/>
              <a:t>folliküller</a:t>
            </a:r>
            <a:r>
              <a:rPr lang="tr-TR" sz="2800" dirty="0"/>
              <a:t> denir.</a:t>
            </a:r>
          </a:p>
          <a:p>
            <a:pPr marL="342900" indent="-342900" eaLnBrk="1" hangingPunct="1">
              <a:defRPr/>
            </a:pPr>
            <a:r>
              <a:rPr lang="tr-TR" sz="2800" dirty="0"/>
              <a:t>Gelişimin ileri aşamalarında aday </a:t>
            </a:r>
            <a:r>
              <a:rPr lang="tr-TR" sz="2800" dirty="0" err="1"/>
              <a:t>follikül</a:t>
            </a:r>
            <a:r>
              <a:rPr lang="tr-TR" sz="2800" dirty="0"/>
              <a:t> grubundan bir tanesi gelişerek seçilmiş </a:t>
            </a:r>
            <a:r>
              <a:rPr lang="tr-TR" sz="2800" dirty="0" err="1"/>
              <a:t>follikül</a:t>
            </a:r>
            <a:r>
              <a:rPr lang="tr-TR" sz="2800" dirty="0"/>
              <a:t> haline gelir. </a:t>
            </a:r>
          </a:p>
          <a:p>
            <a:pPr marL="342900" indent="-342900" eaLnBrk="1" hangingPunct="1">
              <a:defRPr/>
            </a:pPr>
            <a:r>
              <a:rPr lang="tr-TR" sz="2800" dirty="0"/>
              <a:t>Diğerlerinin gelişimi durur </a:t>
            </a:r>
            <a:r>
              <a:rPr lang="tr-TR" sz="2800" i="1" dirty="0">
                <a:solidFill>
                  <a:srgbClr val="FFC000"/>
                </a:solidFill>
              </a:rPr>
              <a:t>(</a:t>
            </a:r>
            <a:r>
              <a:rPr lang="tr-TR" sz="2800" i="1" dirty="0" err="1">
                <a:solidFill>
                  <a:srgbClr val="FFC000"/>
                </a:solidFill>
              </a:rPr>
              <a:t>subordinate</a:t>
            </a:r>
            <a:r>
              <a:rPr lang="tr-TR" sz="2800" i="1" dirty="0">
                <a:solidFill>
                  <a:srgbClr val="FFC000"/>
                </a:solidFill>
              </a:rPr>
              <a:t> </a:t>
            </a:r>
            <a:r>
              <a:rPr lang="tr-TR" sz="2800" i="1" dirty="0" err="1">
                <a:solidFill>
                  <a:srgbClr val="FFC000"/>
                </a:solidFill>
              </a:rPr>
              <a:t>follikül</a:t>
            </a:r>
            <a:r>
              <a:rPr lang="tr-TR" sz="2800" i="1" dirty="0">
                <a:solidFill>
                  <a:srgbClr val="FFC000"/>
                </a:solidFill>
              </a:rPr>
              <a:t>)     </a:t>
            </a:r>
            <a:r>
              <a:rPr lang="tr-TR" sz="2800" dirty="0"/>
              <a:t>ve takiben </a:t>
            </a:r>
            <a:r>
              <a:rPr lang="tr-TR" sz="2800" dirty="0" err="1"/>
              <a:t>regrese</a:t>
            </a:r>
            <a:r>
              <a:rPr lang="tr-TR" sz="2800" dirty="0"/>
              <a:t> olurlar </a:t>
            </a:r>
            <a:r>
              <a:rPr lang="tr-TR" sz="2800" i="1" dirty="0">
                <a:solidFill>
                  <a:srgbClr val="FFC000"/>
                </a:solidFill>
              </a:rPr>
              <a:t>(ilk </a:t>
            </a:r>
            <a:r>
              <a:rPr lang="tr-TR" sz="2800" i="1" dirty="0" err="1">
                <a:solidFill>
                  <a:srgbClr val="FFC000"/>
                </a:solidFill>
              </a:rPr>
              <a:t>atrezia</a:t>
            </a:r>
            <a:r>
              <a:rPr lang="tr-TR" sz="2800" i="1" dirty="0">
                <a:solidFill>
                  <a:srgbClr val="FFC000"/>
                </a:solidFill>
              </a:rPr>
              <a:t>).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tr-TR" sz="2800" dirty="0"/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8006E8AD-DF2F-740F-F837-B27A0B17521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D8DA6D6-98ED-4A75-837D-5841F3C15216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56867625"/>
      </p:ext>
    </p:extLst>
  </p:cSld>
  <p:clrMapOvr>
    <a:masterClrMapping/>
  </p:clrMapOvr>
  <p:transition spd="slow">
    <p:push dir="r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3 Slayt Numarası Yer Tutucusu">
            <a:extLst>
              <a:ext uri="{FF2B5EF4-FFF2-40B4-BE49-F238E27FC236}">
                <a16:creationId xmlns:a16="http://schemas.microsoft.com/office/drawing/2014/main" xmlns="" id="{47F62CFF-DB43-AE05-2281-7CFB98A31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0C060BE-966E-48B4-9510-4BB36F9D26D1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94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96259" name="4 Altbilgi Yer Tutucusu">
            <a:extLst>
              <a:ext uri="{FF2B5EF4-FFF2-40B4-BE49-F238E27FC236}">
                <a16:creationId xmlns:a16="http://schemas.microsoft.com/office/drawing/2014/main" xmlns="" id="{B9E1F5AF-7E5D-99F0-D9CC-A61E2B5EF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50242" name="Rectangle 2">
            <a:extLst>
              <a:ext uri="{FF2B5EF4-FFF2-40B4-BE49-F238E27FC236}">
                <a16:creationId xmlns:a16="http://schemas.microsoft.com/office/drawing/2014/main" xmlns="" id="{1BCDCAB0-E04C-B43D-DB97-209C9FEC8C9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47663" y="274638"/>
            <a:ext cx="9863138" cy="62090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err="1">
                <a:solidFill>
                  <a:schemeClr val="tx1"/>
                </a:solidFill>
              </a:rPr>
              <a:t>Folliküler</a:t>
            </a:r>
            <a:r>
              <a:rPr lang="tr-TR" dirty="0">
                <a:solidFill>
                  <a:schemeClr val="tx1"/>
                </a:solidFill>
              </a:rPr>
              <a:t> Dalgalar	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5509EB01-532E-6D13-7E57-FA30EB09F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689101"/>
            <a:ext cx="11407562" cy="34286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tr-TR" sz="3200" b="1" dirty="0" err="1"/>
              <a:t>Folliküler</a:t>
            </a:r>
            <a:r>
              <a:rPr lang="tr-TR" sz="3200" b="1" dirty="0"/>
              <a:t> gelişim dalgası özet;</a:t>
            </a:r>
          </a:p>
          <a:p>
            <a:pPr marL="342900" indent="-342900" eaLnBrk="1" hangingPunct="1">
              <a:defRPr/>
            </a:pPr>
            <a:r>
              <a:rPr lang="tr-TR" sz="2800" dirty="0"/>
              <a:t>Seçilmiş </a:t>
            </a:r>
            <a:r>
              <a:rPr lang="tr-TR" sz="2800" dirty="0" err="1"/>
              <a:t>follikülün</a:t>
            </a:r>
            <a:r>
              <a:rPr lang="tr-TR" sz="2800" dirty="0"/>
              <a:t> gelişimi hızlanarak dominant </a:t>
            </a:r>
            <a:r>
              <a:rPr lang="tr-TR" sz="2800" dirty="0" err="1"/>
              <a:t>follikül</a:t>
            </a:r>
            <a:r>
              <a:rPr lang="tr-TR" sz="2800" dirty="0"/>
              <a:t> olur </a:t>
            </a:r>
            <a:r>
              <a:rPr lang="tr-TR" sz="2800" i="1" dirty="0">
                <a:solidFill>
                  <a:srgbClr val="FFC000"/>
                </a:solidFill>
              </a:rPr>
              <a:t>(</a:t>
            </a:r>
            <a:r>
              <a:rPr lang="tr-TR" sz="2800" i="1" dirty="0" err="1">
                <a:solidFill>
                  <a:srgbClr val="FFC000"/>
                </a:solidFill>
              </a:rPr>
              <a:t>deviation</a:t>
            </a:r>
            <a:r>
              <a:rPr lang="tr-TR" sz="2800" i="1" dirty="0">
                <a:solidFill>
                  <a:srgbClr val="FFC000"/>
                </a:solidFill>
              </a:rPr>
              <a:t>). </a:t>
            </a:r>
          </a:p>
          <a:p>
            <a:pPr marL="342900" indent="-342900" eaLnBrk="1" hangingPunct="1">
              <a:defRPr/>
            </a:pPr>
            <a:r>
              <a:rPr lang="tr-TR" sz="2800" dirty="0" err="1"/>
              <a:t>Siklusun</a:t>
            </a:r>
            <a:r>
              <a:rPr lang="tr-TR" sz="2800" dirty="0"/>
              <a:t> dönemine göre şayet </a:t>
            </a:r>
            <a:r>
              <a:rPr lang="tr-TR" sz="2800" dirty="0" err="1"/>
              <a:t>anovulatör</a:t>
            </a:r>
            <a:r>
              <a:rPr lang="tr-TR" sz="2800" dirty="0"/>
              <a:t> dalga ise dominant </a:t>
            </a:r>
            <a:r>
              <a:rPr lang="tr-TR" sz="2800" dirty="0" err="1"/>
              <a:t>follikül</a:t>
            </a:r>
            <a:r>
              <a:rPr lang="tr-TR" sz="2800" dirty="0"/>
              <a:t> </a:t>
            </a:r>
            <a:r>
              <a:rPr lang="tr-TR" sz="2800" dirty="0" err="1"/>
              <a:t>regrese</a:t>
            </a:r>
            <a:r>
              <a:rPr lang="tr-TR" sz="2800" dirty="0"/>
              <a:t> olur </a:t>
            </a:r>
            <a:r>
              <a:rPr lang="tr-TR" sz="2800" i="1" dirty="0">
                <a:solidFill>
                  <a:srgbClr val="FFC000"/>
                </a:solidFill>
              </a:rPr>
              <a:t>(ikinci </a:t>
            </a:r>
            <a:r>
              <a:rPr lang="tr-TR" sz="2800" i="1" dirty="0" err="1">
                <a:solidFill>
                  <a:srgbClr val="FFC000"/>
                </a:solidFill>
              </a:rPr>
              <a:t>atrezia</a:t>
            </a:r>
            <a:r>
              <a:rPr lang="tr-TR" sz="2800" i="1" dirty="0">
                <a:solidFill>
                  <a:srgbClr val="FFC000"/>
                </a:solidFill>
              </a:rPr>
              <a:t>), </a:t>
            </a:r>
            <a:r>
              <a:rPr lang="tr-TR" sz="2800" dirty="0" err="1"/>
              <a:t>ovulatör</a:t>
            </a:r>
            <a:r>
              <a:rPr lang="tr-TR" sz="2800" dirty="0"/>
              <a:t> dalga ise </a:t>
            </a:r>
            <a:r>
              <a:rPr lang="tr-TR" sz="2800" dirty="0" err="1"/>
              <a:t>Graaf</a:t>
            </a:r>
            <a:r>
              <a:rPr lang="tr-TR" sz="2800" dirty="0"/>
              <a:t> </a:t>
            </a:r>
            <a:r>
              <a:rPr lang="tr-TR" sz="2800" dirty="0" err="1"/>
              <a:t>follikülü</a:t>
            </a:r>
            <a:r>
              <a:rPr lang="tr-TR" sz="2800" dirty="0"/>
              <a:t> haline dönüşüp </a:t>
            </a:r>
            <a:r>
              <a:rPr lang="tr-TR" sz="2800" dirty="0" err="1"/>
              <a:t>ovulasyona</a:t>
            </a:r>
            <a:r>
              <a:rPr lang="tr-TR" sz="2800" dirty="0"/>
              <a:t> gider.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tr-TR" sz="2800" dirty="0"/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B0A7FB14-FFE3-5465-04FF-0554FA218C4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E36D6C2-E4FE-4DEF-B781-D0AFC8C3224B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73520028"/>
      </p:ext>
    </p:extLst>
  </p:cSld>
  <p:clrMapOvr>
    <a:masterClrMapping/>
  </p:clrMapOvr>
  <p:transition spd="slow">
    <p:push dir="r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3 Slayt Numarası Yer Tutucusu">
            <a:extLst>
              <a:ext uri="{FF2B5EF4-FFF2-40B4-BE49-F238E27FC236}">
                <a16:creationId xmlns:a16="http://schemas.microsoft.com/office/drawing/2014/main" xmlns="" id="{B2B896E9-2F4F-9F96-20A5-CA7C01072A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9526881-E925-447C-88A7-28E96B6DCBA7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95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97283" name="4 Altbilgi Yer Tutucusu">
            <a:extLst>
              <a:ext uri="{FF2B5EF4-FFF2-40B4-BE49-F238E27FC236}">
                <a16:creationId xmlns:a16="http://schemas.microsoft.com/office/drawing/2014/main" xmlns="" id="{9717834A-AED5-9A15-3E66-A7551E3C6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50242" name="Rectangle 2">
            <a:extLst>
              <a:ext uri="{FF2B5EF4-FFF2-40B4-BE49-F238E27FC236}">
                <a16:creationId xmlns:a16="http://schemas.microsoft.com/office/drawing/2014/main" xmlns="" id="{581D3413-F763-F722-8EA2-5FDDEAD24A7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Folliküler Dalgalar	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01064905-D273-58D5-EE76-C4A550D21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4" y="1689100"/>
            <a:ext cx="9780588" cy="31702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tr-TR" sz="3200" b="1" dirty="0" err="1"/>
              <a:t>Folliküler</a:t>
            </a:r>
            <a:r>
              <a:rPr lang="tr-TR" sz="3200" b="1" dirty="0"/>
              <a:t> gelişim</a:t>
            </a:r>
          </a:p>
          <a:p>
            <a:pPr marL="342900" indent="-342900" eaLnBrk="1" hangingPunct="1">
              <a:defRPr/>
            </a:pPr>
            <a:r>
              <a:rPr lang="tr-TR" sz="2800" dirty="0" err="1"/>
              <a:t>Gonadotropinden</a:t>
            </a:r>
            <a:r>
              <a:rPr lang="tr-TR" sz="2800" dirty="0"/>
              <a:t> bağımsız dönem </a:t>
            </a:r>
          </a:p>
          <a:p>
            <a:pPr marL="342900" indent="-342900" eaLnBrk="1" hangingPunct="1">
              <a:defRPr/>
            </a:pPr>
            <a:r>
              <a:rPr lang="tr-TR" sz="2800" dirty="0"/>
              <a:t>FSH  bağımlı dönem</a:t>
            </a:r>
          </a:p>
          <a:p>
            <a:pPr marL="342900" indent="-342900" eaLnBrk="1" hangingPunct="1">
              <a:defRPr/>
            </a:pPr>
            <a:r>
              <a:rPr lang="tr-TR" sz="2800" dirty="0" err="1"/>
              <a:t>Rrecruitment</a:t>
            </a:r>
            <a:r>
              <a:rPr lang="tr-TR" sz="2800" dirty="0"/>
              <a:t> = </a:t>
            </a:r>
            <a:r>
              <a:rPr lang="tr-TR" sz="2800" dirty="0" err="1"/>
              <a:t>emergence</a:t>
            </a:r>
            <a:r>
              <a:rPr lang="tr-TR" sz="2800" dirty="0"/>
              <a:t> </a:t>
            </a:r>
          </a:p>
          <a:p>
            <a:pPr marL="342900" indent="-342900" eaLnBrk="1" hangingPunct="1">
              <a:defRPr/>
            </a:pPr>
            <a:r>
              <a:rPr lang="tr-TR" sz="2800" dirty="0"/>
              <a:t>Seleksiyon </a:t>
            </a:r>
          </a:p>
          <a:p>
            <a:pPr marL="342900" indent="-342900" eaLnBrk="1" hangingPunct="1">
              <a:defRPr/>
            </a:pPr>
            <a:r>
              <a:rPr lang="tr-TR" sz="2800" dirty="0" err="1"/>
              <a:t>Dominance</a:t>
            </a:r>
            <a:r>
              <a:rPr lang="tr-TR" sz="2800" dirty="0"/>
              <a:t> </a:t>
            </a:r>
          </a:p>
        </p:txBody>
      </p:sp>
      <p:pic>
        <p:nvPicPr>
          <p:cNvPr id="97286" name="Picture 2" descr="D:\SELÇUKSEM\TEKNİKER MÜFREDAT SUNUMLARI\SEKSÜEL SİKLUS RESİMLERİ\follicular_wave_growth_ppt.jpg">
            <a:extLst>
              <a:ext uri="{FF2B5EF4-FFF2-40B4-BE49-F238E27FC236}">
                <a16:creationId xmlns:a16="http://schemas.microsoft.com/office/drawing/2014/main" xmlns="" id="{05F67665-1D17-7BDC-014A-58D2FCE6B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767" y="2507530"/>
            <a:ext cx="5116569" cy="383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0B50D1C4-1A69-F9C9-56B0-91334855EF0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F6AC636-5441-4939-A567-5CB61A54BC2D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40011691"/>
      </p:ext>
    </p:extLst>
  </p:cSld>
  <p:clrMapOvr>
    <a:masterClrMapping/>
  </p:clrMapOvr>
  <p:transition spd="slow">
    <p:push dir="r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3 Slayt Numarası Yer Tutucusu">
            <a:extLst>
              <a:ext uri="{FF2B5EF4-FFF2-40B4-BE49-F238E27FC236}">
                <a16:creationId xmlns:a16="http://schemas.microsoft.com/office/drawing/2014/main" xmlns="" id="{48A1B6EA-35B2-DDFA-897F-4227214C76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5D0745E-CDC5-4700-BE0C-54C5742D8A8D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96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98307" name="4 Altbilgi Yer Tutucusu">
            <a:extLst>
              <a:ext uri="{FF2B5EF4-FFF2-40B4-BE49-F238E27FC236}">
                <a16:creationId xmlns:a16="http://schemas.microsoft.com/office/drawing/2014/main" xmlns="" id="{F6E5BF0D-1B32-E388-D7BE-FD5DC9CBA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50242" name="Rectangle 2">
            <a:extLst>
              <a:ext uri="{FF2B5EF4-FFF2-40B4-BE49-F238E27FC236}">
                <a16:creationId xmlns:a16="http://schemas.microsoft.com/office/drawing/2014/main" xmlns="" id="{6986D285-D8ED-FF4D-B759-AC60967AC71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Folliküler Dalgalar	</a:t>
            </a:r>
          </a:p>
        </p:txBody>
      </p:sp>
      <p:pic>
        <p:nvPicPr>
          <p:cNvPr id="98309" name="Picture 2" descr="D:\SELÇUKSEM\TEKNİKER MÜFREDAT SUNUMLARI\SEKSÜEL SİKLUS RESİMLERİ\follicular_wave_growth_ppt.jpg">
            <a:extLst>
              <a:ext uri="{FF2B5EF4-FFF2-40B4-BE49-F238E27FC236}">
                <a16:creationId xmlns:a16="http://schemas.microsoft.com/office/drawing/2014/main" xmlns="" id="{4C74060B-73C7-7307-A108-17D94E704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93" y="1164718"/>
            <a:ext cx="6408737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90A501B5-D6D0-3AF8-94B7-2B05BC4968C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3347BE0-E3A8-40C4-8487-0E74AE3A9130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90884299"/>
      </p:ext>
    </p:extLst>
  </p:cSld>
  <p:clrMapOvr>
    <a:masterClrMapping/>
  </p:clrMapOvr>
  <p:transition spd="slow">
    <p:push dir="r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3 Slayt Numarası Yer Tutucusu">
            <a:extLst>
              <a:ext uri="{FF2B5EF4-FFF2-40B4-BE49-F238E27FC236}">
                <a16:creationId xmlns:a16="http://schemas.microsoft.com/office/drawing/2014/main" xmlns="" id="{B880C22E-2499-DE99-0C14-360F95BDB8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9E80B45-CFC0-475B-8FF1-B01E80C5B195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97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99331" name="4 Altbilgi Yer Tutucusu">
            <a:extLst>
              <a:ext uri="{FF2B5EF4-FFF2-40B4-BE49-F238E27FC236}">
                <a16:creationId xmlns:a16="http://schemas.microsoft.com/office/drawing/2014/main" xmlns="" id="{B2226904-9140-40B5-8969-307EC7409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50242" name="Rectangle 2">
            <a:extLst>
              <a:ext uri="{FF2B5EF4-FFF2-40B4-BE49-F238E27FC236}">
                <a16:creationId xmlns:a16="http://schemas.microsoft.com/office/drawing/2014/main" xmlns="" id="{B2F4FC54-9F5A-6FAE-C872-482D27BB0BC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Folliküler Dalgalar	</a:t>
            </a:r>
          </a:p>
        </p:txBody>
      </p:sp>
      <p:grpSp>
        <p:nvGrpSpPr>
          <p:cNvPr id="215" name="Group 3">
            <a:extLst>
              <a:ext uri="{FF2B5EF4-FFF2-40B4-BE49-F238E27FC236}">
                <a16:creationId xmlns:a16="http://schemas.microsoft.com/office/drawing/2014/main" xmlns="" id="{476174CF-81C9-CD9A-FE64-7383B4A5A5EA}"/>
              </a:ext>
            </a:extLst>
          </p:cNvPr>
          <p:cNvGrpSpPr>
            <a:grpSpLocks/>
          </p:cNvGrpSpPr>
          <p:nvPr/>
        </p:nvGrpSpPr>
        <p:grpSpPr bwMode="auto">
          <a:xfrm>
            <a:off x="2806701" y="4375154"/>
            <a:ext cx="6662738" cy="560388"/>
            <a:chOff x="1037" y="3044"/>
            <a:chExt cx="3675" cy="353"/>
          </a:xfrm>
          <a:solidFill>
            <a:schemeClr val="tx1"/>
          </a:solidFill>
        </p:grpSpPr>
        <p:sp>
          <p:nvSpPr>
            <p:cNvPr id="216" name="Line 4">
              <a:extLst>
                <a:ext uri="{FF2B5EF4-FFF2-40B4-BE49-F238E27FC236}">
                  <a16:creationId xmlns:a16="http://schemas.microsoft.com/office/drawing/2014/main" xmlns="" id="{3693A437-9E2A-9B3F-8467-443BCCB951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0" y="3044"/>
              <a:ext cx="3661" cy="1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217" name="Line 5">
              <a:extLst>
                <a:ext uri="{FF2B5EF4-FFF2-40B4-BE49-F238E27FC236}">
                  <a16:creationId xmlns:a16="http://schemas.microsoft.com/office/drawing/2014/main" xmlns="" id="{614A5421-7EB2-912B-B0BB-B8B96C43AF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0" y="3044"/>
              <a:ext cx="1" cy="4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218" name="Line 6">
              <a:extLst>
                <a:ext uri="{FF2B5EF4-FFF2-40B4-BE49-F238E27FC236}">
                  <a16:creationId xmlns:a16="http://schemas.microsoft.com/office/drawing/2014/main" xmlns="" id="{C740BF75-F3AC-935C-52BC-CC529F2F38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12" y="3044"/>
              <a:ext cx="1" cy="4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219" name="Line 7">
              <a:extLst>
                <a:ext uri="{FF2B5EF4-FFF2-40B4-BE49-F238E27FC236}">
                  <a16:creationId xmlns:a16="http://schemas.microsoft.com/office/drawing/2014/main" xmlns="" id="{093E5B07-E101-906A-7E78-8CFEA50D26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68" y="3044"/>
              <a:ext cx="1" cy="4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220" name="Line 8">
              <a:extLst>
                <a:ext uri="{FF2B5EF4-FFF2-40B4-BE49-F238E27FC236}">
                  <a16:creationId xmlns:a16="http://schemas.microsoft.com/office/drawing/2014/main" xmlns="" id="{F7665003-48E5-0801-AC9F-6C62CEAAEC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30" y="3044"/>
              <a:ext cx="1" cy="4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221" name="Line 9">
              <a:extLst>
                <a:ext uri="{FF2B5EF4-FFF2-40B4-BE49-F238E27FC236}">
                  <a16:creationId xmlns:a16="http://schemas.microsoft.com/office/drawing/2014/main" xmlns="" id="{FB74B70C-AD9C-97BF-1C46-9658BBFCE7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86" y="3044"/>
              <a:ext cx="1" cy="4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222" name="Line 10">
              <a:extLst>
                <a:ext uri="{FF2B5EF4-FFF2-40B4-BE49-F238E27FC236}">
                  <a16:creationId xmlns:a16="http://schemas.microsoft.com/office/drawing/2014/main" xmlns="" id="{BE26A315-6F14-0CDF-57CF-1808144F50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48" y="3044"/>
              <a:ext cx="1" cy="4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223" name="Line 11">
              <a:extLst>
                <a:ext uri="{FF2B5EF4-FFF2-40B4-BE49-F238E27FC236}">
                  <a16:creationId xmlns:a16="http://schemas.microsoft.com/office/drawing/2014/main" xmlns="" id="{0BBB6DB2-2CA4-A9D8-D298-8BF52C4C2A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04" y="3044"/>
              <a:ext cx="1" cy="4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224" name="Line 12">
              <a:extLst>
                <a:ext uri="{FF2B5EF4-FFF2-40B4-BE49-F238E27FC236}">
                  <a16:creationId xmlns:a16="http://schemas.microsoft.com/office/drawing/2014/main" xmlns="" id="{BCD94753-277A-B93F-C3A5-9587B4973F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66" y="3044"/>
              <a:ext cx="1" cy="4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225" name="Line 13">
              <a:extLst>
                <a:ext uri="{FF2B5EF4-FFF2-40B4-BE49-F238E27FC236}">
                  <a16:creationId xmlns:a16="http://schemas.microsoft.com/office/drawing/2014/main" xmlns="" id="{C58C2E8C-D7BF-F8CB-C483-0DC6921732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22" y="3044"/>
              <a:ext cx="1" cy="4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226" name="Line 14">
              <a:extLst>
                <a:ext uri="{FF2B5EF4-FFF2-40B4-BE49-F238E27FC236}">
                  <a16:creationId xmlns:a16="http://schemas.microsoft.com/office/drawing/2014/main" xmlns="" id="{8A729C55-E768-E418-42C5-B2EBD97C83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84" y="3044"/>
              <a:ext cx="1" cy="4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227" name="Line 15">
              <a:extLst>
                <a:ext uri="{FF2B5EF4-FFF2-40B4-BE49-F238E27FC236}">
                  <a16:creationId xmlns:a16="http://schemas.microsoft.com/office/drawing/2014/main" xmlns="" id="{EC576D79-6C3A-0F0B-A8B5-950D96C28D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40" y="3044"/>
              <a:ext cx="1" cy="4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228" name="Line 16">
              <a:extLst>
                <a:ext uri="{FF2B5EF4-FFF2-40B4-BE49-F238E27FC236}">
                  <a16:creationId xmlns:a16="http://schemas.microsoft.com/office/drawing/2014/main" xmlns="" id="{B1DDF75E-7DA0-EE73-21EF-67D36D4C23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02" y="3044"/>
              <a:ext cx="1" cy="4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229" name="Line 17">
              <a:extLst>
                <a:ext uri="{FF2B5EF4-FFF2-40B4-BE49-F238E27FC236}">
                  <a16:creationId xmlns:a16="http://schemas.microsoft.com/office/drawing/2014/main" xmlns="" id="{67C85088-08BE-4817-4A4E-FAB2B49D7B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59" y="3044"/>
              <a:ext cx="1" cy="4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230" name="Line 18">
              <a:extLst>
                <a:ext uri="{FF2B5EF4-FFF2-40B4-BE49-F238E27FC236}">
                  <a16:creationId xmlns:a16="http://schemas.microsoft.com/office/drawing/2014/main" xmlns="" id="{F61ACE6F-1D14-16C1-5F2C-AE0B669C22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21" y="3044"/>
              <a:ext cx="1" cy="4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231" name="Line 19">
              <a:extLst>
                <a:ext uri="{FF2B5EF4-FFF2-40B4-BE49-F238E27FC236}">
                  <a16:creationId xmlns:a16="http://schemas.microsoft.com/office/drawing/2014/main" xmlns="" id="{FB68644F-C92A-2B45-C5CE-2BDF5DC788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77" y="3044"/>
              <a:ext cx="1" cy="4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232" name="Line 20">
              <a:extLst>
                <a:ext uri="{FF2B5EF4-FFF2-40B4-BE49-F238E27FC236}">
                  <a16:creationId xmlns:a16="http://schemas.microsoft.com/office/drawing/2014/main" xmlns="" id="{7938494A-C676-3077-1D5D-267319F996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39" y="3044"/>
              <a:ext cx="1" cy="4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233" name="Line 21">
              <a:extLst>
                <a:ext uri="{FF2B5EF4-FFF2-40B4-BE49-F238E27FC236}">
                  <a16:creationId xmlns:a16="http://schemas.microsoft.com/office/drawing/2014/main" xmlns="" id="{761C5890-3DF3-1ECA-AB4E-7AF28CCC92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95" y="3044"/>
              <a:ext cx="1" cy="4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234" name="Line 22">
              <a:extLst>
                <a:ext uri="{FF2B5EF4-FFF2-40B4-BE49-F238E27FC236}">
                  <a16:creationId xmlns:a16="http://schemas.microsoft.com/office/drawing/2014/main" xmlns="" id="{FEF1A36B-B3F9-ED62-C58B-46448E7B54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57" y="3044"/>
              <a:ext cx="1" cy="4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235" name="Line 23">
              <a:extLst>
                <a:ext uri="{FF2B5EF4-FFF2-40B4-BE49-F238E27FC236}">
                  <a16:creationId xmlns:a16="http://schemas.microsoft.com/office/drawing/2014/main" xmlns="" id="{84CD9EE8-A5E5-533C-7FFD-827D4A2A62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13" y="3044"/>
              <a:ext cx="1" cy="4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236" name="Line 24">
              <a:extLst>
                <a:ext uri="{FF2B5EF4-FFF2-40B4-BE49-F238E27FC236}">
                  <a16:creationId xmlns:a16="http://schemas.microsoft.com/office/drawing/2014/main" xmlns="" id="{4E82D144-5DE4-65D4-5EB1-021522B2F0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75" y="3044"/>
              <a:ext cx="1" cy="4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237" name="Line 25">
              <a:extLst>
                <a:ext uri="{FF2B5EF4-FFF2-40B4-BE49-F238E27FC236}">
                  <a16:creationId xmlns:a16="http://schemas.microsoft.com/office/drawing/2014/main" xmlns="" id="{0DB58EA5-0E2F-1BAF-BE28-50DA9DDB4C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31" y="3044"/>
              <a:ext cx="1" cy="4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238" name="Line 26">
              <a:extLst>
                <a:ext uri="{FF2B5EF4-FFF2-40B4-BE49-F238E27FC236}">
                  <a16:creationId xmlns:a16="http://schemas.microsoft.com/office/drawing/2014/main" xmlns="" id="{90F3E463-A674-9893-544E-7E48F7CABA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93" y="3044"/>
              <a:ext cx="1" cy="4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239" name="Line 27">
              <a:extLst>
                <a:ext uri="{FF2B5EF4-FFF2-40B4-BE49-F238E27FC236}">
                  <a16:creationId xmlns:a16="http://schemas.microsoft.com/office/drawing/2014/main" xmlns="" id="{434C810D-C560-77C5-57D7-15B3DFE822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49" y="3044"/>
              <a:ext cx="1" cy="4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240" name="Line 28">
              <a:extLst>
                <a:ext uri="{FF2B5EF4-FFF2-40B4-BE49-F238E27FC236}">
                  <a16:creationId xmlns:a16="http://schemas.microsoft.com/office/drawing/2014/main" xmlns="" id="{3FE4976E-89F5-AA47-1373-13F3BCD3CB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11" y="3044"/>
              <a:ext cx="1" cy="4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241" name="Rectangle 29">
              <a:extLst>
                <a:ext uri="{FF2B5EF4-FFF2-40B4-BE49-F238E27FC236}">
                  <a16:creationId xmlns:a16="http://schemas.microsoft.com/office/drawing/2014/main" xmlns="" id="{DAD658C5-F840-9F1B-45D4-8D5AA8D6A8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" y="3164"/>
              <a:ext cx="0" cy="233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tr-TR" sz="2400">
                <a:latin typeface="Comic Sans MS" pitchFamily="66" charset="0"/>
              </a:endParaRPr>
            </a:p>
          </p:txBody>
        </p:sp>
        <p:sp>
          <p:nvSpPr>
            <p:cNvPr id="242" name="Rectangle 30">
              <a:extLst>
                <a:ext uri="{FF2B5EF4-FFF2-40B4-BE49-F238E27FC236}">
                  <a16:creationId xmlns:a16="http://schemas.microsoft.com/office/drawing/2014/main" xmlns="" id="{9E265845-8ABE-150E-6610-F0E884A0A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" y="3164"/>
              <a:ext cx="0" cy="233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tr-TR" sz="2400">
                <a:latin typeface="Comic Sans MS" pitchFamily="66" charset="0"/>
              </a:endParaRPr>
            </a:p>
          </p:txBody>
        </p:sp>
        <p:sp>
          <p:nvSpPr>
            <p:cNvPr id="243" name="Rectangle 31">
              <a:extLst>
                <a:ext uri="{FF2B5EF4-FFF2-40B4-BE49-F238E27FC236}">
                  <a16:creationId xmlns:a16="http://schemas.microsoft.com/office/drawing/2014/main" xmlns="" id="{450B26BD-852D-100F-E052-1D32ED143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3" y="3164"/>
              <a:ext cx="0" cy="233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tr-TR" sz="2400">
                <a:latin typeface="Comic Sans MS" pitchFamily="66" charset="0"/>
              </a:endParaRPr>
            </a:p>
          </p:txBody>
        </p:sp>
        <p:sp>
          <p:nvSpPr>
            <p:cNvPr id="244" name="Rectangle 32">
              <a:extLst>
                <a:ext uri="{FF2B5EF4-FFF2-40B4-BE49-F238E27FC236}">
                  <a16:creationId xmlns:a16="http://schemas.microsoft.com/office/drawing/2014/main" xmlns="" id="{19F6F5C7-9002-16C6-207B-A76D01F9ED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1" y="3164"/>
              <a:ext cx="0" cy="233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tr-TR" sz="2400">
                <a:latin typeface="Comic Sans MS" pitchFamily="66" charset="0"/>
              </a:endParaRPr>
            </a:p>
          </p:txBody>
        </p:sp>
        <p:sp>
          <p:nvSpPr>
            <p:cNvPr id="245" name="Rectangle 33">
              <a:extLst>
                <a:ext uri="{FF2B5EF4-FFF2-40B4-BE49-F238E27FC236}">
                  <a16:creationId xmlns:a16="http://schemas.microsoft.com/office/drawing/2014/main" xmlns="" id="{2BBC20FD-8931-34BC-A6BE-45E2A471B9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9" y="3164"/>
              <a:ext cx="0" cy="233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tr-TR" sz="2400">
                <a:latin typeface="Comic Sans MS" pitchFamily="66" charset="0"/>
              </a:endParaRPr>
            </a:p>
          </p:txBody>
        </p:sp>
        <p:sp>
          <p:nvSpPr>
            <p:cNvPr id="246" name="Rectangle 34">
              <a:extLst>
                <a:ext uri="{FF2B5EF4-FFF2-40B4-BE49-F238E27FC236}">
                  <a16:creationId xmlns:a16="http://schemas.microsoft.com/office/drawing/2014/main" xmlns="" id="{912A7485-3A4C-7415-7CBC-6FD7008C63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1" y="3164"/>
              <a:ext cx="0" cy="233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tr-TR" sz="2400">
                <a:latin typeface="Comic Sans MS" pitchFamily="66" charset="0"/>
              </a:endParaRPr>
            </a:p>
          </p:txBody>
        </p:sp>
        <p:sp>
          <p:nvSpPr>
            <p:cNvPr id="247" name="Rectangle 35">
              <a:extLst>
                <a:ext uri="{FF2B5EF4-FFF2-40B4-BE49-F238E27FC236}">
                  <a16:creationId xmlns:a16="http://schemas.microsoft.com/office/drawing/2014/main" xmlns="" id="{8288A332-650D-FF14-CA8E-BF1DD439B7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6" y="3164"/>
              <a:ext cx="0" cy="233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tr-TR" sz="2400">
                <a:latin typeface="Comic Sans MS" pitchFamily="66" charset="0"/>
              </a:endParaRPr>
            </a:p>
          </p:txBody>
        </p:sp>
        <p:sp>
          <p:nvSpPr>
            <p:cNvPr id="248" name="Rectangle 36">
              <a:extLst>
                <a:ext uri="{FF2B5EF4-FFF2-40B4-BE49-F238E27FC236}">
                  <a16:creationId xmlns:a16="http://schemas.microsoft.com/office/drawing/2014/main" xmlns="" id="{34AFC7AB-F719-592B-112D-54641BC106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4" y="3164"/>
              <a:ext cx="0" cy="233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tr-TR" sz="2400">
                <a:latin typeface="Comic Sans MS" pitchFamily="66" charset="0"/>
              </a:endParaRPr>
            </a:p>
          </p:txBody>
        </p:sp>
        <p:sp>
          <p:nvSpPr>
            <p:cNvPr id="249" name="Rectangle 37">
              <a:extLst>
                <a:ext uri="{FF2B5EF4-FFF2-40B4-BE49-F238E27FC236}">
                  <a16:creationId xmlns:a16="http://schemas.microsoft.com/office/drawing/2014/main" xmlns="" id="{45BEC708-2566-0658-9C6E-3A07785F9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3164"/>
              <a:ext cx="0" cy="233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tr-TR" sz="2400">
                <a:latin typeface="Comic Sans MS" pitchFamily="66" charset="0"/>
              </a:endParaRPr>
            </a:p>
          </p:txBody>
        </p:sp>
        <p:sp>
          <p:nvSpPr>
            <p:cNvPr id="250" name="Rectangle 38">
              <a:extLst>
                <a:ext uri="{FF2B5EF4-FFF2-40B4-BE49-F238E27FC236}">
                  <a16:creationId xmlns:a16="http://schemas.microsoft.com/office/drawing/2014/main" xmlns="" id="{C290DE19-1B60-200B-5043-D6D004EA0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0" y="3164"/>
              <a:ext cx="0" cy="233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tr-TR" sz="2400">
                <a:latin typeface="Comic Sans MS" pitchFamily="66" charset="0"/>
              </a:endParaRPr>
            </a:p>
          </p:txBody>
        </p:sp>
        <p:sp>
          <p:nvSpPr>
            <p:cNvPr id="251" name="Rectangle 39">
              <a:extLst>
                <a:ext uri="{FF2B5EF4-FFF2-40B4-BE49-F238E27FC236}">
                  <a16:creationId xmlns:a16="http://schemas.microsoft.com/office/drawing/2014/main" xmlns="" id="{CF74354D-A904-55B7-DAE4-F855A82EAB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8" y="3164"/>
              <a:ext cx="0" cy="233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tr-TR" sz="2400">
                <a:latin typeface="Comic Sans MS" pitchFamily="66" charset="0"/>
              </a:endParaRPr>
            </a:p>
          </p:txBody>
        </p:sp>
        <p:sp>
          <p:nvSpPr>
            <p:cNvPr id="252" name="Rectangle 40">
              <a:extLst>
                <a:ext uri="{FF2B5EF4-FFF2-40B4-BE49-F238E27FC236}">
                  <a16:creationId xmlns:a16="http://schemas.microsoft.com/office/drawing/2014/main" xmlns="" id="{F5A7733A-D178-1961-B04E-1D91B327A8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2" y="3164"/>
              <a:ext cx="0" cy="233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tr-TR" sz="2400">
                <a:latin typeface="Comic Sans MS" pitchFamily="66" charset="0"/>
              </a:endParaRPr>
            </a:p>
          </p:txBody>
        </p:sp>
      </p:grpSp>
      <p:sp>
        <p:nvSpPr>
          <p:cNvPr id="99334" name="Text Box 62">
            <a:extLst>
              <a:ext uri="{FF2B5EF4-FFF2-40B4-BE49-F238E27FC236}">
                <a16:creationId xmlns:a16="http://schemas.microsoft.com/office/drawing/2014/main" xmlns="" id="{E4B3AE0A-8D60-929D-A264-5FDA9B591A93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8431214" y="1817689"/>
            <a:ext cx="15573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tr-TR" sz="2000" b="1">
                <a:latin typeface="Comic Sans MS" panose="030F0702030302020204" pitchFamily="66" charset="0"/>
              </a:rPr>
              <a:t>Regression</a:t>
            </a:r>
          </a:p>
        </p:txBody>
      </p:sp>
      <p:grpSp>
        <p:nvGrpSpPr>
          <p:cNvPr id="99335" name="Grup 253">
            <a:extLst>
              <a:ext uri="{FF2B5EF4-FFF2-40B4-BE49-F238E27FC236}">
                <a16:creationId xmlns:a16="http://schemas.microsoft.com/office/drawing/2014/main" xmlns="" id="{BCEAE918-795B-6E16-4C4E-9200340F65CD}"/>
              </a:ext>
            </a:extLst>
          </p:cNvPr>
          <p:cNvGrpSpPr>
            <a:grpSpLocks/>
          </p:cNvGrpSpPr>
          <p:nvPr/>
        </p:nvGrpSpPr>
        <p:grpSpPr bwMode="auto">
          <a:xfrm>
            <a:off x="1958975" y="1789114"/>
            <a:ext cx="7831138" cy="2401887"/>
            <a:chOff x="434975" y="1789113"/>
            <a:chExt cx="7831138" cy="2401887"/>
          </a:xfrm>
        </p:grpSpPr>
        <p:grpSp>
          <p:nvGrpSpPr>
            <p:cNvPr id="99336" name="Group 41">
              <a:extLst>
                <a:ext uri="{FF2B5EF4-FFF2-40B4-BE49-F238E27FC236}">
                  <a16:creationId xmlns:a16="http://schemas.microsoft.com/office/drawing/2014/main" xmlns="" id="{33E5E410-D194-CAB2-7092-2449846CE1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2800" y="3786188"/>
              <a:ext cx="411163" cy="377825"/>
              <a:chOff x="3445" y="2306"/>
              <a:chExt cx="274" cy="238"/>
            </a:xfrm>
          </p:grpSpPr>
          <p:sp>
            <p:nvSpPr>
              <p:cNvPr id="99366" name="Oval 42">
                <a:extLst>
                  <a:ext uri="{FF2B5EF4-FFF2-40B4-BE49-F238E27FC236}">
                    <a16:creationId xmlns:a16="http://schemas.microsoft.com/office/drawing/2014/main" xmlns="" id="{84A5A3F2-CDFD-BEB1-2E40-548C2F03F5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5" y="2457"/>
                <a:ext cx="100" cy="87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99367" name="Oval 43">
                <a:extLst>
                  <a:ext uri="{FF2B5EF4-FFF2-40B4-BE49-F238E27FC236}">
                    <a16:creationId xmlns:a16="http://schemas.microsoft.com/office/drawing/2014/main" xmlns="" id="{42C4D864-C591-41C0-D63E-72C91AB1E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4" y="2457"/>
                <a:ext cx="101" cy="87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99368" name="Oval 44">
                <a:extLst>
                  <a:ext uri="{FF2B5EF4-FFF2-40B4-BE49-F238E27FC236}">
                    <a16:creationId xmlns:a16="http://schemas.microsoft.com/office/drawing/2014/main" xmlns="" id="{8B4CD05F-BBC8-A802-9BE0-79341AFF02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9" y="2306"/>
                <a:ext cx="101" cy="87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99369" name="Oval 45">
                <a:extLst>
                  <a:ext uri="{FF2B5EF4-FFF2-40B4-BE49-F238E27FC236}">
                    <a16:creationId xmlns:a16="http://schemas.microsoft.com/office/drawing/2014/main" xmlns="" id="{9228AF6D-BD8A-9824-E6AA-DAD7CAE7F1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5" y="2349"/>
                <a:ext cx="100" cy="87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99370" name="Oval 46">
                <a:extLst>
                  <a:ext uri="{FF2B5EF4-FFF2-40B4-BE49-F238E27FC236}">
                    <a16:creationId xmlns:a16="http://schemas.microsoft.com/office/drawing/2014/main" xmlns="" id="{00AC5C71-D24B-2DC1-ACE4-737337B0E8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9" y="2393"/>
                <a:ext cx="101" cy="86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99371" name="Oval 47">
                <a:extLst>
                  <a:ext uri="{FF2B5EF4-FFF2-40B4-BE49-F238E27FC236}">
                    <a16:creationId xmlns:a16="http://schemas.microsoft.com/office/drawing/2014/main" xmlns="" id="{1125267E-582B-74AB-DB4C-D613135B36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9" y="2393"/>
                <a:ext cx="100" cy="86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99337" name="Oval 48">
              <a:extLst>
                <a:ext uri="{FF2B5EF4-FFF2-40B4-BE49-F238E27FC236}">
                  <a16:creationId xmlns:a16="http://schemas.microsoft.com/office/drawing/2014/main" xmlns="" id="{E429D07E-CAC1-50B9-5726-16D699F5EF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7850" y="3073400"/>
              <a:ext cx="369888" cy="357188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99338" name="Oval 49">
              <a:extLst>
                <a:ext uri="{FF2B5EF4-FFF2-40B4-BE49-F238E27FC236}">
                  <a16:creationId xmlns:a16="http://schemas.microsoft.com/office/drawing/2014/main" xmlns="" id="{00330A8F-CB11-BA9E-0601-AE6067412A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2525" y="1939925"/>
              <a:ext cx="558800" cy="53340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grpSp>
          <p:nvGrpSpPr>
            <p:cNvPr id="99339" name="Group 50">
              <a:extLst>
                <a:ext uri="{FF2B5EF4-FFF2-40B4-BE49-F238E27FC236}">
                  <a16:creationId xmlns:a16="http://schemas.microsoft.com/office/drawing/2014/main" xmlns="" id="{19D5BD30-B567-2822-3234-C04689C378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79688" y="3429000"/>
              <a:ext cx="452437" cy="328613"/>
              <a:chOff x="1319" y="2482"/>
              <a:chExt cx="261" cy="199"/>
            </a:xfrm>
          </p:grpSpPr>
          <p:sp>
            <p:nvSpPr>
              <p:cNvPr id="99364" name="Oval 51">
                <a:extLst>
                  <a:ext uri="{FF2B5EF4-FFF2-40B4-BE49-F238E27FC236}">
                    <a16:creationId xmlns:a16="http://schemas.microsoft.com/office/drawing/2014/main" xmlns="" id="{703A8FF7-9009-CCA6-AA10-FB6296E396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9" y="2482"/>
                <a:ext cx="127" cy="152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99365" name="Oval 52">
                <a:extLst>
                  <a:ext uri="{FF2B5EF4-FFF2-40B4-BE49-F238E27FC236}">
                    <a16:creationId xmlns:a16="http://schemas.microsoft.com/office/drawing/2014/main" xmlns="" id="{301FC37B-3DE0-9F17-066F-7CA4296D2F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8" y="2552"/>
                <a:ext cx="142" cy="129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99340" name="Oval 53">
              <a:extLst>
                <a:ext uri="{FF2B5EF4-FFF2-40B4-BE49-F238E27FC236}">
                  <a16:creationId xmlns:a16="http://schemas.microsoft.com/office/drawing/2014/main" xmlns="" id="{2264AC3F-02AC-05B6-BA9C-80F54414A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4025" y="2287588"/>
              <a:ext cx="455613" cy="46355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99341" name="Oval 54">
              <a:extLst>
                <a:ext uri="{FF2B5EF4-FFF2-40B4-BE49-F238E27FC236}">
                  <a16:creationId xmlns:a16="http://schemas.microsoft.com/office/drawing/2014/main" xmlns="" id="{B015D3AA-FA06-BC4F-D28F-FA64B2C7AC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4425" y="2678113"/>
              <a:ext cx="404813" cy="411162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99342" name="Oval 55">
              <a:extLst>
                <a:ext uri="{FF2B5EF4-FFF2-40B4-BE49-F238E27FC236}">
                  <a16:creationId xmlns:a16="http://schemas.microsoft.com/office/drawing/2014/main" xmlns="" id="{76715058-E0C6-997F-E448-8B947C2D63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3850" y="2303463"/>
              <a:ext cx="455613" cy="463550"/>
            </a:xfrm>
            <a:prstGeom prst="ellipse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99343" name="Oval 56">
              <a:extLst>
                <a:ext uri="{FF2B5EF4-FFF2-40B4-BE49-F238E27FC236}">
                  <a16:creationId xmlns:a16="http://schemas.microsoft.com/office/drawing/2014/main" xmlns="" id="{AAD41A88-4A3C-6DBF-6DD0-3B6C9F19AD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0250" y="1919288"/>
              <a:ext cx="558800" cy="533400"/>
            </a:xfrm>
            <a:prstGeom prst="ellipse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99344" name="Oval 57">
              <a:extLst>
                <a:ext uri="{FF2B5EF4-FFF2-40B4-BE49-F238E27FC236}">
                  <a16:creationId xmlns:a16="http://schemas.microsoft.com/office/drawing/2014/main" xmlns="" id="{8D93BD25-FC82-BE91-E511-FF651E5967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1063" y="2743200"/>
              <a:ext cx="404812" cy="411163"/>
            </a:xfrm>
            <a:prstGeom prst="ellipse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99345" name="Text Box 58">
              <a:extLst>
                <a:ext uri="{FF2B5EF4-FFF2-40B4-BE49-F238E27FC236}">
                  <a16:creationId xmlns:a16="http://schemas.microsoft.com/office/drawing/2014/main" xmlns="" id="{835865AE-84A9-6CFA-3942-95FFED8784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434975" y="3794125"/>
              <a:ext cx="16954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000" b="1">
                  <a:latin typeface="Comic Sans MS" panose="030F0702030302020204" pitchFamily="66" charset="0"/>
                </a:rPr>
                <a:t>Recruitment</a:t>
              </a:r>
            </a:p>
          </p:txBody>
        </p:sp>
        <p:sp>
          <p:nvSpPr>
            <p:cNvPr id="99346" name="Text Box 59">
              <a:extLst>
                <a:ext uri="{FF2B5EF4-FFF2-40B4-BE49-F238E27FC236}">
                  <a16:creationId xmlns:a16="http://schemas.microsoft.com/office/drawing/2014/main" xmlns="" id="{F072A072-2E3F-8C02-FF4A-C12DB1B5BE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2319338" y="2509838"/>
              <a:ext cx="1071562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000" b="1">
                  <a:latin typeface="Comic Sans MS" panose="030F0702030302020204" pitchFamily="66" charset="0"/>
                </a:rPr>
                <a:t>Growth</a:t>
              </a:r>
            </a:p>
          </p:txBody>
        </p:sp>
        <p:sp>
          <p:nvSpPr>
            <p:cNvPr id="99347" name="Text Box 60">
              <a:extLst>
                <a:ext uri="{FF2B5EF4-FFF2-40B4-BE49-F238E27FC236}">
                  <a16:creationId xmlns:a16="http://schemas.microsoft.com/office/drawing/2014/main" xmlns="" id="{14691883-5B44-C156-BBD0-8EBDB0FBD4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1104900" y="3184525"/>
              <a:ext cx="14351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000" b="1">
                  <a:latin typeface="Comic Sans MS" panose="030F0702030302020204" pitchFamily="66" charset="0"/>
                </a:rPr>
                <a:t>Selection</a:t>
              </a:r>
            </a:p>
          </p:txBody>
        </p:sp>
        <p:sp>
          <p:nvSpPr>
            <p:cNvPr id="99348" name="Text Box 61">
              <a:extLst>
                <a:ext uri="{FF2B5EF4-FFF2-40B4-BE49-F238E27FC236}">
                  <a16:creationId xmlns:a16="http://schemas.microsoft.com/office/drawing/2014/main" xmlns="" id="{C64C2DF9-9924-B355-3FA7-F4CAB78FE2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3059113" y="1789113"/>
              <a:ext cx="15049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000" b="1">
                  <a:latin typeface="Comic Sans MS" panose="030F0702030302020204" pitchFamily="66" charset="0"/>
                </a:rPr>
                <a:t>Dominance</a:t>
              </a:r>
            </a:p>
          </p:txBody>
        </p:sp>
        <p:grpSp>
          <p:nvGrpSpPr>
            <p:cNvPr id="99349" name="Group 63">
              <a:extLst>
                <a:ext uri="{FF2B5EF4-FFF2-40B4-BE49-F238E27FC236}">
                  <a16:creationId xmlns:a16="http://schemas.microsoft.com/office/drawing/2014/main" xmlns="" id="{61E53BE6-A25F-0A07-0C1E-355591A6B4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62663" y="3800475"/>
              <a:ext cx="411162" cy="377825"/>
              <a:chOff x="3445" y="2306"/>
              <a:chExt cx="274" cy="238"/>
            </a:xfrm>
          </p:grpSpPr>
          <p:sp>
            <p:nvSpPr>
              <p:cNvPr id="99358" name="Oval 64">
                <a:extLst>
                  <a:ext uri="{FF2B5EF4-FFF2-40B4-BE49-F238E27FC236}">
                    <a16:creationId xmlns:a16="http://schemas.microsoft.com/office/drawing/2014/main" xmlns="" id="{D6ACA687-523F-6A04-8638-7B73888DEB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5" y="2457"/>
                <a:ext cx="100" cy="87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99359" name="Oval 65">
                <a:extLst>
                  <a:ext uri="{FF2B5EF4-FFF2-40B4-BE49-F238E27FC236}">
                    <a16:creationId xmlns:a16="http://schemas.microsoft.com/office/drawing/2014/main" xmlns="" id="{522F49FB-855D-43F7-C420-EC509A2633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4" y="2457"/>
                <a:ext cx="101" cy="87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99360" name="Oval 66">
                <a:extLst>
                  <a:ext uri="{FF2B5EF4-FFF2-40B4-BE49-F238E27FC236}">
                    <a16:creationId xmlns:a16="http://schemas.microsoft.com/office/drawing/2014/main" xmlns="" id="{96A32D0A-8383-C540-8859-CEFAEF1F49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9" y="2306"/>
                <a:ext cx="101" cy="87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99361" name="Oval 67">
                <a:extLst>
                  <a:ext uri="{FF2B5EF4-FFF2-40B4-BE49-F238E27FC236}">
                    <a16:creationId xmlns:a16="http://schemas.microsoft.com/office/drawing/2014/main" xmlns="" id="{E8F07011-09D4-D713-F125-61DE1B54ED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5" y="2349"/>
                <a:ext cx="100" cy="87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99362" name="Oval 68">
                <a:extLst>
                  <a:ext uri="{FF2B5EF4-FFF2-40B4-BE49-F238E27FC236}">
                    <a16:creationId xmlns:a16="http://schemas.microsoft.com/office/drawing/2014/main" xmlns="" id="{C0471485-2B72-D407-4325-050D3D033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9" y="2393"/>
                <a:ext cx="101" cy="86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99363" name="Oval 69">
                <a:extLst>
                  <a:ext uri="{FF2B5EF4-FFF2-40B4-BE49-F238E27FC236}">
                    <a16:creationId xmlns:a16="http://schemas.microsoft.com/office/drawing/2014/main" xmlns="" id="{F17E0B0E-6DD0-CC5E-2006-2C83DB479E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9" y="2393"/>
                <a:ext cx="100" cy="86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</p:grpSp>
        <p:grpSp>
          <p:nvGrpSpPr>
            <p:cNvPr id="99350" name="Group 70">
              <a:extLst>
                <a:ext uri="{FF2B5EF4-FFF2-40B4-BE49-F238E27FC236}">
                  <a16:creationId xmlns:a16="http://schemas.microsoft.com/office/drawing/2014/main" xmlns="" id="{408BE53F-4C3D-A984-8368-5BB581F61E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2075" y="3529013"/>
              <a:ext cx="414338" cy="315912"/>
              <a:chOff x="1319" y="2482"/>
              <a:chExt cx="261" cy="199"/>
            </a:xfrm>
          </p:grpSpPr>
          <p:sp>
            <p:nvSpPr>
              <p:cNvPr id="99356" name="Oval 71">
                <a:extLst>
                  <a:ext uri="{FF2B5EF4-FFF2-40B4-BE49-F238E27FC236}">
                    <a16:creationId xmlns:a16="http://schemas.microsoft.com/office/drawing/2014/main" xmlns="" id="{0B806D08-250B-9235-F5B5-BCC5B75ABD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9" y="2482"/>
                <a:ext cx="127" cy="152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99357" name="Oval 72">
                <a:extLst>
                  <a:ext uri="{FF2B5EF4-FFF2-40B4-BE49-F238E27FC236}">
                    <a16:creationId xmlns:a16="http://schemas.microsoft.com/office/drawing/2014/main" xmlns="" id="{416F7A5E-98D1-BB1C-5784-E549657074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8" y="2552"/>
                <a:ext cx="142" cy="129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99351" name="Oval 73">
              <a:extLst>
                <a:ext uri="{FF2B5EF4-FFF2-40B4-BE49-F238E27FC236}">
                  <a16:creationId xmlns:a16="http://schemas.microsoft.com/office/drawing/2014/main" xmlns="" id="{A3E7D60E-CF5C-8F42-655D-6B8A332933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9750" y="3157538"/>
              <a:ext cx="369888" cy="357187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99352" name="Oval 74">
              <a:extLst>
                <a:ext uri="{FF2B5EF4-FFF2-40B4-BE49-F238E27FC236}">
                  <a16:creationId xmlns:a16="http://schemas.microsoft.com/office/drawing/2014/main" xmlns="" id="{A0D38E23-F799-D5B1-1CE3-FD7E870A5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0500" y="2405063"/>
              <a:ext cx="455613" cy="46355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99353" name="Text Box 75">
              <a:extLst>
                <a:ext uri="{FF2B5EF4-FFF2-40B4-BE49-F238E27FC236}">
                  <a16:creationId xmlns:a16="http://schemas.microsoft.com/office/drawing/2014/main" xmlns="" id="{B5FC22ED-3955-A364-9F33-9B11F748E6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4376738" y="3489325"/>
              <a:ext cx="1765300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000" b="1">
                  <a:latin typeface="Comic Sans MS" panose="030F0702030302020204" pitchFamily="66" charset="0"/>
                </a:rPr>
                <a:t>Next Recruitment</a:t>
              </a:r>
            </a:p>
          </p:txBody>
        </p:sp>
        <p:sp>
          <p:nvSpPr>
            <p:cNvPr id="99354" name="Oval 76">
              <a:extLst>
                <a:ext uri="{FF2B5EF4-FFF2-40B4-BE49-F238E27FC236}">
                  <a16:creationId xmlns:a16="http://schemas.microsoft.com/office/drawing/2014/main" xmlns="" id="{A0E6728F-45C9-F84F-3AE5-C59BC03B1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938" y="3278188"/>
              <a:ext cx="369887" cy="357187"/>
            </a:xfrm>
            <a:prstGeom prst="ellipse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99355" name="Oval 77">
              <a:extLst>
                <a:ext uri="{FF2B5EF4-FFF2-40B4-BE49-F238E27FC236}">
                  <a16:creationId xmlns:a16="http://schemas.microsoft.com/office/drawing/2014/main" xmlns="" id="{FE5AE5DB-731C-C30E-A019-6ECA72C358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8863" y="2760663"/>
              <a:ext cx="439737" cy="411162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</p:grp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8C5D6ACC-1009-1E4C-C481-C3176C85106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0734310-A2EB-4E22-A530-CB848931A097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51769789"/>
      </p:ext>
    </p:extLst>
  </p:cSld>
  <p:clrMapOvr>
    <a:masterClrMapping/>
  </p:clrMapOvr>
  <p:transition spd="slow">
    <p:push dir="r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3 Slayt Numarası Yer Tutucusu">
            <a:extLst>
              <a:ext uri="{FF2B5EF4-FFF2-40B4-BE49-F238E27FC236}">
                <a16:creationId xmlns:a16="http://schemas.microsoft.com/office/drawing/2014/main" xmlns="" id="{B69E8446-364C-F135-4CC3-6210F5AD7F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D9432E0-8B41-4F22-BB33-16F2127B843E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98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00355" name="4 Altbilgi Yer Tutucusu">
            <a:extLst>
              <a:ext uri="{FF2B5EF4-FFF2-40B4-BE49-F238E27FC236}">
                <a16:creationId xmlns:a16="http://schemas.microsoft.com/office/drawing/2014/main" xmlns="" id="{AC6D6463-30E3-04B3-79EB-9C8D6D483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50242" name="Rectangle 2">
            <a:extLst>
              <a:ext uri="{FF2B5EF4-FFF2-40B4-BE49-F238E27FC236}">
                <a16:creationId xmlns:a16="http://schemas.microsoft.com/office/drawing/2014/main" xmlns="" id="{036F1E9D-8398-B67D-80E7-5652BE0B5DC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Folliküler Dalgalar	</a:t>
            </a:r>
          </a:p>
        </p:txBody>
      </p:sp>
      <p:grpSp>
        <p:nvGrpSpPr>
          <p:cNvPr id="100357" name="Grup 80">
            <a:extLst>
              <a:ext uri="{FF2B5EF4-FFF2-40B4-BE49-F238E27FC236}">
                <a16:creationId xmlns:a16="http://schemas.microsoft.com/office/drawing/2014/main" xmlns="" id="{95BDF8AB-127F-6E03-7D50-DED4496D98FA}"/>
              </a:ext>
            </a:extLst>
          </p:cNvPr>
          <p:cNvGrpSpPr>
            <a:grpSpLocks/>
          </p:cNvGrpSpPr>
          <p:nvPr/>
        </p:nvGrpSpPr>
        <p:grpSpPr bwMode="auto">
          <a:xfrm>
            <a:off x="1774826" y="2000250"/>
            <a:ext cx="8074025" cy="3589338"/>
            <a:chOff x="434973" y="1631261"/>
            <a:chExt cx="8073158" cy="3588212"/>
          </a:xfrm>
        </p:grpSpPr>
        <p:grpSp>
          <p:nvGrpSpPr>
            <p:cNvPr id="100358" name="Group 3">
              <a:extLst>
                <a:ext uri="{FF2B5EF4-FFF2-40B4-BE49-F238E27FC236}">
                  <a16:creationId xmlns:a16="http://schemas.microsoft.com/office/drawing/2014/main" xmlns="" id="{F9483A35-FA27-7E1A-FD1A-6BF4147257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9375" y="4424372"/>
              <a:ext cx="6780658" cy="795101"/>
              <a:chOff x="1037" y="3044"/>
              <a:chExt cx="3675" cy="350"/>
            </a:xfrm>
          </p:grpSpPr>
          <p:sp>
            <p:nvSpPr>
              <p:cNvPr id="100425" name="Line 4">
                <a:extLst>
                  <a:ext uri="{FF2B5EF4-FFF2-40B4-BE49-F238E27FC236}">
                    <a16:creationId xmlns:a16="http://schemas.microsoft.com/office/drawing/2014/main" xmlns="" id="{2369B04D-7B96-681D-194E-0013BC2C06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0" y="3044"/>
                <a:ext cx="366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426" name="Line 5">
                <a:extLst>
                  <a:ext uri="{FF2B5EF4-FFF2-40B4-BE49-F238E27FC236}">
                    <a16:creationId xmlns:a16="http://schemas.microsoft.com/office/drawing/2014/main" xmlns="" id="{54C49FA0-A63F-EBC3-4213-F38B977135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0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427" name="Line 6">
                <a:extLst>
                  <a:ext uri="{FF2B5EF4-FFF2-40B4-BE49-F238E27FC236}">
                    <a16:creationId xmlns:a16="http://schemas.microsoft.com/office/drawing/2014/main" xmlns="" id="{552EEAC3-A27C-FB3A-5F6A-65090614B8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12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428" name="Line 7">
                <a:extLst>
                  <a:ext uri="{FF2B5EF4-FFF2-40B4-BE49-F238E27FC236}">
                    <a16:creationId xmlns:a16="http://schemas.microsoft.com/office/drawing/2014/main" xmlns="" id="{7A759183-999D-D131-470E-2082617079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8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429" name="Line 8">
                <a:extLst>
                  <a:ext uri="{FF2B5EF4-FFF2-40B4-BE49-F238E27FC236}">
                    <a16:creationId xmlns:a16="http://schemas.microsoft.com/office/drawing/2014/main" xmlns="" id="{18E7B819-7A50-E08E-0E08-09FDA1C582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0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430" name="Line 9">
                <a:extLst>
                  <a:ext uri="{FF2B5EF4-FFF2-40B4-BE49-F238E27FC236}">
                    <a16:creationId xmlns:a16="http://schemas.microsoft.com/office/drawing/2014/main" xmlns="" id="{95A61DBE-5407-3277-6A03-34BB8BCB46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86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431" name="Line 10">
                <a:extLst>
                  <a:ext uri="{FF2B5EF4-FFF2-40B4-BE49-F238E27FC236}">
                    <a16:creationId xmlns:a16="http://schemas.microsoft.com/office/drawing/2014/main" xmlns="" id="{3B4E839F-D2A5-E1B7-53DA-90AEBD756F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8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432" name="Line 11">
                <a:extLst>
                  <a:ext uri="{FF2B5EF4-FFF2-40B4-BE49-F238E27FC236}">
                    <a16:creationId xmlns:a16="http://schemas.microsoft.com/office/drawing/2014/main" xmlns="" id="{C16FE953-5A75-1407-B004-0A783083E0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04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433" name="Line 12">
                <a:extLst>
                  <a:ext uri="{FF2B5EF4-FFF2-40B4-BE49-F238E27FC236}">
                    <a16:creationId xmlns:a16="http://schemas.microsoft.com/office/drawing/2014/main" xmlns="" id="{381E215D-AD97-AC18-9370-64D1EA124E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6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434" name="Line 13">
                <a:extLst>
                  <a:ext uri="{FF2B5EF4-FFF2-40B4-BE49-F238E27FC236}">
                    <a16:creationId xmlns:a16="http://schemas.microsoft.com/office/drawing/2014/main" xmlns="" id="{9B64A21F-F6D2-A3B2-3B07-848E1C6A04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22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435" name="Line 14">
                <a:extLst>
                  <a:ext uri="{FF2B5EF4-FFF2-40B4-BE49-F238E27FC236}">
                    <a16:creationId xmlns:a16="http://schemas.microsoft.com/office/drawing/2014/main" xmlns="" id="{96D954C9-FE22-0A19-A1A3-D1BF82988E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84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436" name="Line 15">
                <a:extLst>
                  <a:ext uri="{FF2B5EF4-FFF2-40B4-BE49-F238E27FC236}">
                    <a16:creationId xmlns:a16="http://schemas.microsoft.com/office/drawing/2014/main" xmlns="" id="{6A13EE8D-5F6F-F394-CE5C-3D14065EC4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40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437" name="Line 16">
                <a:extLst>
                  <a:ext uri="{FF2B5EF4-FFF2-40B4-BE49-F238E27FC236}">
                    <a16:creationId xmlns:a16="http://schemas.microsoft.com/office/drawing/2014/main" xmlns="" id="{E2305EB9-C5FA-A3AE-3147-FBC7A5D811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2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438" name="Line 17">
                <a:extLst>
                  <a:ext uri="{FF2B5EF4-FFF2-40B4-BE49-F238E27FC236}">
                    <a16:creationId xmlns:a16="http://schemas.microsoft.com/office/drawing/2014/main" xmlns="" id="{CE05464D-7DC4-B301-0C2A-C7182E9CEA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59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439" name="Line 18">
                <a:extLst>
                  <a:ext uri="{FF2B5EF4-FFF2-40B4-BE49-F238E27FC236}">
                    <a16:creationId xmlns:a16="http://schemas.microsoft.com/office/drawing/2014/main" xmlns="" id="{A2B6DC6A-3E04-8E34-C095-9FB60C70EF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21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440" name="Line 19">
                <a:extLst>
                  <a:ext uri="{FF2B5EF4-FFF2-40B4-BE49-F238E27FC236}">
                    <a16:creationId xmlns:a16="http://schemas.microsoft.com/office/drawing/2014/main" xmlns="" id="{2B7735FD-904A-BAD6-DA42-419401E44C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77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441" name="Line 20">
                <a:extLst>
                  <a:ext uri="{FF2B5EF4-FFF2-40B4-BE49-F238E27FC236}">
                    <a16:creationId xmlns:a16="http://schemas.microsoft.com/office/drawing/2014/main" xmlns="" id="{92A9A74C-B347-7ADA-05E4-424BA60DEC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39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442" name="Line 21">
                <a:extLst>
                  <a:ext uri="{FF2B5EF4-FFF2-40B4-BE49-F238E27FC236}">
                    <a16:creationId xmlns:a16="http://schemas.microsoft.com/office/drawing/2014/main" xmlns="" id="{2664B7A5-710B-9452-B8F9-67380F3B89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95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443" name="Line 22">
                <a:extLst>
                  <a:ext uri="{FF2B5EF4-FFF2-40B4-BE49-F238E27FC236}">
                    <a16:creationId xmlns:a16="http://schemas.microsoft.com/office/drawing/2014/main" xmlns="" id="{0266FCEB-1A92-AE5C-4083-C5D8EB5094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57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444" name="Line 23">
                <a:extLst>
                  <a:ext uri="{FF2B5EF4-FFF2-40B4-BE49-F238E27FC236}">
                    <a16:creationId xmlns:a16="http://schemas.microsoft.com/office/drawing/2014/main" xmlns="" id="{4E91C723-06D1-3F46-EA42-CD0F8ADE5E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13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445" name="Line 24">
                <a:extLst>
                  <a:ext uri="{FF2B5EF4-FFF2-40B4-BE49-F238E27FC236}">
                    <a16:creationId xmlns:a16="http://schemas.microsoft.com/office/drawing/2014/main" xmlns="" id="{945806C3-6197-F7A6-C5A6-E05BE581D5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75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446" name="Line 25">
                <a:extLst>
                  <a:ext uri="{FF2B5EF4-FFF2-40B4-BE49-F238E27FC236}">
                    <a16:creationId xmlns:a16="http://schemas.microsoft.com/office/drawing/2014/main" xmlns="" id="{09D4256C-D1D5-7E1B-4169-AD04722EF4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1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447" name="Line 26">
                <a:extLst>
                  <a:ext uri="{FF2B5EF4-FFF2-40B4-BE49-F238E27FC236}">
                    <a16:creationId xmlns:a16="http://schemas.microsoft.com/office/drawing/2014/main" xmlns="" id="{4D4C1636-7323-3207-56F0-3DBACC2828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93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448" name="Line 27">
                <a:extLst>
                  <a:ext uri="{FF2B5EF4-FFF2-40B4-BE49-F238E27FC236}">
                    <a16:creationId xmlns:a16="http://schemas.microsoft.com/office/drawing/2014/main" xmlns="" id="{7F54F0ED-9FF7-BFDE-AE1A-729940955D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49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449" name="Line 28">
                <a:extLst>
                  <a:ext uri="{FF2B5EF4-FFF2-40B4-BE49-F238E27FC236}">
                    <a16:creationId xmlns:a16="http://schemas.microsoft.com/office/drawing/2014/main" xmlns="" id="{ACA843A4-E752-2E0C-E2F2-DBF7E7C7B5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11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450" name="Rectangle 29">
                <a:extLst>
                  <a:ext uri="{FF2B5EF4-FFF2-40B4-BE49-F238E27FC236}">
                    <a16:creationId xmlns:a16="http://schemas.microsoft.com/office/drawing/2014/main" xmlns="" id="{87E04E5C-F107-A9F6-8034-B19F7D4555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7" y="3164"/>
                <a:ext cx="0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0451" name="Rectangle 30">
                <a:extLst>
                  <a:ext uri="{FF2B5EF4-FFF2-40B4-BE49-F238E27FC236}">
                    <a16:creationId xmlns:a16="http://schemas.microsoft.com/office/drawing/2014/main" xmlns="" id="{99A46853-50AE-A711-7360-0D92D6576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5" y="3164"/>
                <a:ext cx="0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0452" name="Rectangle 31">
                <a:extLst>
                  <a:ext uri="{FF2B5EF4-FFF2-40B4-BE49-F238E27FC236}">
                    <a16:creationId xmlns:a16="http://schemas.microsoft.com/office/drawing/2014/main" xmlns="" id="{D4647AE2-14A4-DCD3-EED0-94A0B2E6B9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3" y="3164"/>
                <a:ext cx="0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0453" name="Rectangle 32">
                <a:extLst>
                  <a:ext uri="{FF2B5EF4-FFF2-40B4-BE49-F238E27FC236}">
                    <a16:creationId xmlns:a16="http://schemas.microsoft.com/office/drawing/2014/main" xmlns="" id="{49C0B85E-E003-7566-24E3-8A9145F003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164"/>
                <a:ext cx="0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0454" name="Rectangle 33">
                <a:extLst>
                  <a:ext uri="{FF2B5EF4-FFF2-40B4-BE49-F238E27FC236}">
                    <a16:creationId xmlns:a16="http://schemas.microsoft.com/office/drawing/2014/main" xmlns="" id="{A944E708-F419-DF79-35D2-3AFE241335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9" y="3164"/>
                <a:ext cx="0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0455" name="Rectangle 34">
                <a:extLst>
                  <a:ext uri="{FF2B5EF4-FFF2-40B4-BE49-F238E27FC236}">
                    <a16:creationId xmlns:a16="http://schemas.microsoft.com/office/drawing/2014/main" xmlns="" id="{82C374FE-DF17-CE01-84C1-61694F1257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1" y="3164"/>
                <a:ext cx="0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0456" name="Rectangle 35">
                <a:extLst>
                  <a:ext uri="{FF2B5EF4-FFF2-40B4-BE49-F238E27FC236}">
                    <a16:creationId xmlns:a16="http://schemas.microsoft.com/office/drawing/2014/main" xmlns="" id="{CE2CFAC4-F374-07A0-6B36-823D002A8C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6" y="3164"/>
                <a:ext cx="0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0457" name="Rectangle 36">
                <a:extLst>
                  <a:ext uri="{FF2B5EF4-FFF2-40B4-BE49-F238E27FC236}">
                    <a16:creationId xmlns:a16="http://schemas.microsoft.com/office/drawing/2014/main" xmlns="" id="{7E1787DE-5F46-C1F3-5F29-27722799F0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4" y="3164"/>
                <a:ext cx="0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0458" name="Rectangle 37">
                <a:extLst>
                  <a:ext uri="{FF2B5EF4-FFF2-40B4-BE49-F238E27FC236}">
                    <a16:creationId xmlns:a16="http://schemas.microsoft.com/office/drawing/2014/main" xmlns="" id="{D24970EF-550A-D449-19D2-1E88EAB541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3164"/>
                <a:ext cx="0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0459" name="Rectangle 38">
                <a:extLst>
                  <a:ext uri="{FF2B5EF4-FFF2-40B4-BE49-F238E27FC236}">
                    <a16:creationId xmlns:a16="http://schemas.microsoft.com/office/drawing/2014/main" xmlns="" id="{324588FD-C367-C186-F6A4-229E92EDD7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0" y="3164"/>
                <a:ext cx="0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0460" name="Rectangle 39">
                <a:extLst>
                  <a:ext uri="{FF2B5EF4-FFF2-40B4-BE49-F238E27FC236}">
                    <a16:creationId xmlns:a16="http://schemas.microsoft.com/office/drawing/2014/main" xmlns="" id="{84234D7C-765A-7378-54CF-1B61DDF0EB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8" y="3164"/>
                <a:ext cx="0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0461" name="Rectangle 40">
                <a:extLst>
                  <a:ext uri="{FF2B5EF4-FFF2-40B4-BE49-F238E27FC236}">
                    <a16:creationId xmlns:a16="http://schemas.microsoft.com/office/drawing/2014/main" xmlns="" id="{3CC8972C-1EF7-3AAD-FA44-B1D98E626A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2" y="3164"/>
                <a:ext cx="0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240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00359" name="Group 41">
              <a:extLst>
                <a:ext uri="{FF2B5EF4-FFF2-40B4-BE49-F238E27FC236}">
                  <a16:creationId xmlns:a16="http://schemas.microsoft.com/office/drawing/2014/main" xmlns="" id="{8D2E5252-AE0A-F464-55A6-F3E6BADCCD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2800" y="3582170"/>
              <a:ext cx="422670" cy="540668"/>
              <a:chOff x="3445" y="2306"/>
              <a:chExt cx="274" cy="238"/>
            </a:xfrm>
          </p:grpSpPr>
          <p:sp>
            <p:nvSpPr>
              <p:cNvPr id="100419" name="Oval 42">
                <a:extLst>
                  <a:ext uri="{FF2B5EF4-FFF2-40B4-BE49-F238E27FC236}">
                    <a16:creationId xmlns:a16="http://schemas.microsoft.com/office/drawing/2014/main" xmlns="" id="{85D27651-95B8-D4E1-496A-5510181770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5" y="2457"/>
                <a:ext cx="100" cy="87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100420" name="Oval 43">
                <a:extLst>
                  <a:ext uri="{FF2B5EF4-FFF2-40B4-BE49-F238E27FC236}">
                    <a16:creationId xmlns:a16="http://schemas.microsoft.com/office/drawing/2014/main" xmlns="" id="{4BF7F711-3505-9379-0483-B5DB5A35D0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4" y="2457"/>
                <a:ext cx="101" cy="87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100421" name="Oval 44">
                <a:extLst>
                  <a:ext uri="{FF2B5EF4-FFF2-40B4-BE49-F238E27FC236}">
                    <a16:creationId xmlns:a16="http://schemas.microsoft.com/office/drawing/2014/main" xmlns="" id="{03D04589-AFE9-A99D-DA2C-F0A9C3CD6E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9" y="2306"/>
                <a:ext cx="101" cy="87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100422" name="Oval 45">
                <a:extLst>
                  <a:ext uri="{FF2B5EF4-FFF2-40B4-BE49-F238E27FC236}">
                    <a16:creationId xmlns:a16="http://schemas.microsoft.com/office/drawing/2014/main" xmlns="" id="{B2BB35C6-9FA7-316F-E551-F3410F079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5" y="2349"/>
                <a:ext cx="100" cy="87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100423" name="Oval 46">
                <a:extLst>
                  <a:ext uri="{FF2B5EF4-FFF2-40B4-BE49-F238E27FC236}">
                    <a16:creationId xmlns:a16="http://schemas.microsoft.com/office/drawing/2014/main" xmlns="" id="{5F0850C0-96AA-0231-9931-3531BF9C69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9" y="2393"/>
                <a:ext cx="101" cy="86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100424" name="Oval 47">
                <a:extLst>
                  <a:ext uri="{FF2B5EF4-FFF2-40B4-BE49-F238E27FC236}">
                    <a16:creationId xmlns:a16="http://schemas.microsoft.com/office/drawing/2014/main" xmlns="" id="{24FF1E73-EDCB-F173-492F-9820638957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9" y="2393"/>
                <a:ext cx="100" cy="86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100360" name="Oval 48">
              <a:extLst>
                <a:ext uri="{FF2B5EF4-FFF2-40B4-BE49-F238E27FC236}">
                  <a16:creationId xmlns:a16="http://schemas.microsoft.com/office/drawing/2014/main" xmlns="" id="{67828C66-206F-400E-C3E8-A7A5F5342F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7850" y="2880525"/>
              <a:ext cx="380240" cy="511137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0361" name="Oval 49">
              <a:extLst>
                <a:ext uri="{FF2B5EF4-FFF2-40B4-BE49-F238E27FC236}">
                  <a16:creationId xmlns:a16="http://schemas.microsoft.com/office/drawing/2014/main" xmlns="" id="{F4BFF8E1-6A4C-81B2-69C9-2BF5900E9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2524" y="1651898"/>
              <a:ext cx="574439" cy="763297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grpSp>
          <p:nvGrpSpPr>
            <p:cNvPr id="100362" name="Group 50">
              <a:extLst>
                <a:ext uri="{FF2B5EF4-FFF2-40B4-BE49-F238E27FC236}">
                  <a16:creationId xmlns:a16="http://schemas.microsoft.com/office/drawing/2014/main" xmlns="" id="{256FAFA2-FBE2-D06A-8A6D-45E51234DE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7788" y="3258414"/>
              <a:ext cx="425933" cy="452072"/>
              <a:chOff x="1319" y="2482"/>
              <a:chExt cx="261" cy="199"/>
            </a:xfrm>
          </p:grpSpPr>
          <p:sp>
            <p:nvSpPr>
              <p:cNvPr id="100417" name="Oval 51">
                <a:extLst>
                  <a:ext uri="{FF2B5EF4-FFF2-40B4-BE49-F238E27FC236}">
                    <a16:creationId xmlns:a16="http://schemas.microsoft.com/office/drawing/2014/main" xmlns="" id="{DAF82616-844A-DAD7-BD47-A4233FFEF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9" y="2482"/>
                <a:ext cx="127" cy="152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100418" name="Oval 52">
                <a:extLst>
                  <a:ext uri="{FF2B5EF4-FFF2-40B4-BE49-F238E27FC236}">
                    <a16:creationId xmlns:a16="http://schemas.microsoft.com/office/drawing/2014/main" xmlns="" id="{0951553E-53AD-A2A8-E3B5-457B26D7B2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8" y="2552"/>
                <a:ext cx="142" cy="129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100363" name="Oval 53">
              <a:extLst>
                <a:ext uri="{FF2B5EF4-FFF2-40B4-BE49-F238E27FC236}">
                  <a16:creationId xmlns:a16="http://schemas.microsoft.com/office/drawing/2014/main" xmlns="" id="{F572D816-5B43-8046-99B5-A77097339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4025" y="2037279"/>
              <a:ext cx="468364" cy="663341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0364" name="Oval 54">
              <a:extLst>
                <a:ext uri="{FF2B5EF4-FFF2-40B4-BE49-F238E27FC236}">
                  <a16:creationId xmlns:a16="http://schemas.microsoft.com/office/drawing/2014/main" xmlns="" id="{368B4D8E-DE33-DF3F-1383-549D17EF2F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4424" y="2456093"/>
              <a:ext cx="416141" cy="588374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0365" name="Oval 55">
              <a:extLst>
                <a:ext uri="{FF2B5EF4-FFF2-40B4-BE49-F238E27FC236}">
                  <a16:creationId xmlns:a16="http://schemas.microsoft.com/office/drawing/2014/main" xmlns="" id="{8808404D-5A9D-1C66-488C-6EE46113A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3850" y="2053154"/>
              <a:ext cx="468364" cy="663341"/>
            </a:xfrm>
            <a:prstGeom prst="ellipse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0366" name="Oval 56">
              <a:extLst>
                <a:ext uri="{FF2B5EF4-FFF2-40B4-BE49-F238E27FC236}">
                  <a16:creationId xmlns:a16="http://schemas.microsoft.com/office/drawing/2014/main" xmlns="" id="{56254544-8FC0-6B5D-A567-637245E86B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0249" y="1631261"/>
              <a:ext cx="574439" cy="763297"/>
            </a:xfrm>
            <a:prstGeom prst="ellipse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0367" name="Oval 57">
              <a:extLst>
                <a:ext uri="{FF2B5EF4-FFF2-40B4-BE49-F238E27FC236}">
                  <a16:creationId xmlns:a16="http://schemas.microsoft.com/office/drawing/2014/main" xmlns="" id="{B30FB6ED-76AC-E3AC-9BF9-512EB8F3EE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1062" y="2521180"/>
              <a:ext cx="416140" cy="588375"/>
            </a:xfrm>
            <a:prstGeom prst="ellipse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0368" name="Text Box 58">
              <a:extLst>
                <a:ext uri="{FF2B5EF4-FFF2-40B4-BE49-F238E27FC236}">
                  <a16:creationId xmlns:a16="http://schemas.microsoft.com/office/drawing/2014/main" xmlns="" id="{D21A3AA6-E81E-B21C-22C5-86AFE13E31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434973" y="3241871"/>
              <a:ext cx="174289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000" b="1">
                  <a:latin typeface="Comic Sans MS" panose="030F0702030302020204" pitchFamily="66" charset="0"/>
                </a:rPr>
                <a:t>Recruitment</a:t>
              </a:r>
            </a:p>
          </p:txBody>
        </p:sp>
        <p:grpSp>
          <p:nvGrpSpPr>
            <p:cNvPr id="100369" name="Group 59">
              <a:extLst>
                <a:ext uri="{FF2B5EF4-FFF2-40B4-BE49-F238E27FC236}">
                  <a16:creationId xmlns:a16="http://schemas.microsoft.com/office/drawing/2014/main" xmlns="" id="{6E29D2CC-EF5E-9EC1-1DF5-4658106B75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62662" y="3596457"/>
              <a:ext cx="422669" cy="540668"/>
              <a:chOff x="3445" y="2306"/>
              <a:chExt cx="274" cy="238"/>
            </a:xfrm>
          </p:grpSpPr>
          <p:sp>
            <p:nvSpPr>
              <p:cNvPr id="100411" name="Oval 60">
                <a:extLst>
                  <a:ext uri="{FF2B5EF4-FFF2-40B4-BE49-F238E27FC236}">
                    <a16:creationId xmlns:a16="http://schemas.microsoft.com/office/drawing/2014/main" xmlns="" id="{1E65075A-3E8C-68BC-11A4-3B56CEA6D6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5" y="2457"/>
                <a:ext cx="100" cy="87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100412" name="Oval 61">
                <a:extLst>
                  <a:ext uri="{FF2B5EF4-FFF2-40B4-BE49-F238E27FC236}">
                    <a16:creationId xmlns:a16="http://schemas.microsoft.com/office/drawing/2014/main" xmlns="" id="{C5DF3F0D-100D-E3E7-2C4C-F0EE5B0674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4" y="2457"/>
                <a:ext cx="101" cy="87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100413" name="Oval 62">
                <a:extLst>
                  <a:ext uri="{FF2B5EF4-FFF2-40B4-BE49-F238E27FC236}">
                    <a16:creationId xmlns:a16="http://schemas.microsoft.com/office/drawing/2014/main" xmlns="" id="{C8CCD413-EFD9-1A5B-91BC-83E9F1F139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9" y="2306"/>
                <a:ext cx="101" cy="87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100414" name="Oval 63">
                <a:extLst>
                  <a:ext uri="{FF2B5EF4-FFF2-40B4-BE49-F238E27FC236}">
                    <a16:creationId xmlns:a16="http://schemas.microsoft.com/office/drawing/2014/main" xmlns="" id="{16AE0A59-A6A8-9C2B-E19E-6DFDA3126E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5" y="2349"/>
                <a:ext cx="100" cy="87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100415" name="Oval 64">
                <a:extLst>
                  <a:ext uri="{FF2B5EF4-FFF2-40B4-BE49-F238E27FC236}">
                    <a16:creationId xmlns:a16="http://schemas.microsoft.com/office/drawing/2014/main" xmlns="" id="{45DE9E8F-E67C-E2D6-E12B-E8230343A6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9" y="2393"/>
                <a:ext cx="101" cy="86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100416" name="Oval 65">
                <a:extLst>
                  <a:ext uri="{FF2B5EF4-FFF2-40B4-BE49-F238E27FC236}">
                    <a16:creationId xmlns:a16="http://schemas.microsoft.com/office/drawing/2014/main" xmlns="" id="{D12FEEFE-F71B-8ACE-3BA7-4496315C22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9" y="2393"/>
                <a:ext cx="100" cy="86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</p:grpSp>
        <p:grpSp>
          <p:nvGrpSpPr>
            <p:cNvPr id="100370" name="Group 66">
              <a:extLst>
                <a:ext uri="{FF2B5EF4-FFF2-40B4-BE49-F238E27FC236}">
                  <a16:creationId xmlns:a16="http://schemas.microsoft.com/office/drawing/2014/main" xmlns="" id="{9F2718A2-A6C6-A0F6-4831-B0500C306A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2075" y="3358426"/>
              <a:ext cx="425934" cy="452071"/>
              <a:chOff x="1319" y="2482"/>
              <a:chExt cx="261" cy="199"/>
            </a:xfrm>
          </p:grpSpPr>
          <p:sp>
            <p:nvSpPr>
              <p:cNvPr id="100409" name="Oval 67">
                <a:extLst>
                  <a:ext uri="{FF2B5EF4-FFF2-40B4-BE49-F238E27FC236}">
                    <a16:creationId xmlns:a16="http://schemas.microsoft.com/office/drawing/2014/main" xmlns="" id="{3BF89C7C-7001-08D1-745D-DA49ED2D29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9" y="2482"/>
                <a:ext cx="127" cy="152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100410" name="Oval 68">
                <a:extLst>
                  <a:ext uri="{FF2B5EF4-FFF2-40B4-BE49-F238E27FC236}">
                    <a16:creationId xmlns:a16="http://schemas.microsoft.com/office/drawing/2014/main" xmlns="" id="{626DAF85-2578-90A3-C02C-D55BAB5D3E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8" y="2552"/>
                <a:ext cx="142" cy="129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100371" name="Oval 69">
              <a:extLst>
                <a:ext uri="{FF2B5EF4-FFF2-40B4-BE49-F238E27FC236}">
                  <a16:creationId xmlns:a16="http://schemas.microsoft.com/office/drawing/2014/main" xmlns="" id="{10114267-B366-808C-2DB2-232BE7506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9750" y="2964664"/>
              <a:ext cx="380240" cy="511135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0372" name="Oval 70">
              <a:extLst>
                <a:ext uri="{FF2B5EF4-FFF2-40B4-BE49-F238E27FC236}">
                  <a16:creationId xmlns:a16="http://schemas.microsoft.com/office/drawing/2014/main" xmlns="" id="{454E399C-BEE3-E38F-AFA1-C080EC83BB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0500" y="2154754"/>
              <a:ext cx="468364" cy="663341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0373" name="Text Box 71">
              <a:extLst>
                <a:ext uri="{FF2B5EF4-FFF2-40B4-BE49-F238E27FC236}">
                  <a16:creationId xmlns:a16="http://schemas.microsoft.com/office/drawing/2014/main" xmlns="" id="{5E4F7E08-E4BB-72A4-34C6-87EDD217D5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4376737" y="2861342"/>
              <a:ext cx="181470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000" b="1">
                  <a:latin typeface="Comic Sans MS" panose="030F0702030302020204" pitchFamily="66" charset="0"/>
                </a:rPr>
                <a:t>Next Recruitment</a:t>
              </a:r>
            </a:p>
          </p:txBody>
        </p:sp>
        <p:sp>
          <p:nvSpPr>
            <p:cNvPr id="100374" name="Oval 72">
              <a:extLst>
                <a:ext uri="{FF2B5EF4-FFF2-40B4-BE49-F238E27FC236}">
                  <a16:creationId xmlns:a16="http://schemas.microsoft.com/office/drawing/2014/main" xmlns="" id="{13B4A469-B475-4301-32C1-F3EDDF797C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938" y="3085314"/>
              <a:ext cx="380239" cy="511135"/>
            </a:xfrm>
            <a:prstGeom prst="ellipse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grpSp>
          <p:nvGrpSpPr>
            <p:cNvPr id="100375" name="Group 73">
              <a:extLst>
                <a:ext uri="{FF2B5EF4-FFF2-40B4-BE49-F238E27FC236}">
                  <a16:creationId xmlns:a16="http://schemas.microsoft.com/office/drawing/2014/main" xmlns="" id="{515E9B96-36C6-E99F-E728-2167F766B2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9950" y="3479813"/>
              <a:ext cx="2823234" cy="1022272"/>
              <a:chOff x="548" y="2723"/>
              <a:chExt cx="2068" cy="450"/>
            </a:xfrm>
          </p:grpSpPr>
          <p:sp>
            <p:nvSpPr>
              <p:cNvPr id="100395" name="Line 74">
                <a:extLst>
                  <a:ext uri="{FF2B5EF4-FFF2-40B4-BE49-F238E27FC236}">
                    <a16:creationId xmlns:a16="http://schemas.microsoft.com/office/drawing/2014/main" xmlns="" id="{015C623C-9879-6C85-D3EA-777B30E404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8" y="3119"/>
                <a:ext cx="139" cy="36"/>
              </a:xfrm>
              <a:prstGeom prst="line">
                <a:avLst/>
              </a:prstGeom>
              <a:noFill/>
              <a:ln w="4445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396" name="Line 75">
                <a:extLst>
                  <a:ext uri="{FF2B5EF4-FFF2-40B4-BE49-F238E27FC236}">
                    <a16:creationId xmlns:a16="http://schemas.microsoft.com/office/drawing/2014/main" xmlns="" id="{969C14E0-AE40-9DB6-7095-44E06DAAEB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87" y="3065"/>
                <a:ext cx="154" cy="54"/>
              </a:xfrm>
              <a:prstGeom prst="line">
                <a:avLst/>
              </a:prstGeom>
              <a:noFill/>
              <a:ln w="4445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397" name="Line 76">
                <a:extLst>
                  <a:ext uri="{FF2B5EF4-FFF2-40B4-BE49-F238E27FC236}">
                    <a16:creationId xmlns:a16="http://schemas.microsoft.com/office/drawing/2014/main" xmlns="" id="{871EC9AE-E57C-8403-8C86-A0B6E72431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41" y="2897"/>
                <a:ext cx="139" cy="168"/>
              </a:xfrm>
              <a:prstGeom prst="line">
                <a:avLst/>
              </a:prstGeom>
              <a:noFill/>
              <a:ln w="4445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398" name="Line 77">
                <a:extLst>
                  <a:ext uri="{FF2B5EF4-FFF2-40B4-BE49-F238E27FC236}">
                    <a16:creationId xmlns:a16="http://schemas.microsoft.com/office/drawing/2014/main" xmlns="" id="{C181DA61-35D4-9647-DB41-34AB2F1571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80" y="2723"/>
                <a:ext cx="154" cy="174"/>
              </a:xfrm>
              <a:prstGeom prst="line">
                <a:avLst/>
              </a:prstGeom>
              <a:noFill/>
              <a:ln w="4445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399" name="Line 78">
                <a:extLst>
                  <a:ext uri="{FF2B5EF4-FFF2-40B4-BE49-F238E27FC236}">
                    <a16:creationId xmlns:a16="http://schemas.microsoft.com/office/drawing/2014/main" xmlns="" id="{F592C091-7A25-6CD9-06E0-1C4A37BD6D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4" y="2723"/>
                <a:ext cx="154" cy="174"/>
              </a:xfrm>
              <a:prstGeom prst="line">
                <a:avLst/>
              </a:prstGeom>
              <a:noFill/>
              <a:ln w="4445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400" name="Line 79">
                <a:extLst>
                  <a:ext uri="{FF2B5EF4-FFF2-40B4-BE49-F238E27FC236}">
                    <a16:creationId xmlns:a16="http://schemas.microsoft.com/office/drawing/2014/main" xmlns="" id="{D2E86632-91FB-E412-190E-F53E577E53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88" y="2897"/>
                <a:ext cx="139" cy="168"/>
              </a:xfrm>
              <a:prstGeom prst="line">
                <a:avLst/>
              </a:prstGeom>
              <a:noFill/>
              <a:ln w="4445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401" name="Line 80">
                <a:extLst>
                  <a:ext uri="{FF2B5EF4-FFF2-40B4-BE49-F238E27FC236}">
                    <a16:creationId xmlns:a16="http://schemas.microsoft.com/office/drawing/2014/main" xmlns="" id="{AA507C4D-A8E3-448C-2B24-6DDE3AFBAF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7" y="3065"/>
                <a:ext cx="154" cy="36"/>
              </a:xfrm>
              <a:prstGeom prst="line">
                <a:avLst/>
              </a:prstGeom>
              <a:noFill/>
              <a:ln w="4445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402" name="Line 81">
                <a:extLst>
                  <a:ext uri="{FF2B5EF4-FFF2-40B4-BE49-F238E27FC236}">
                    <a16:creationId xmlns:a16="http://schemas.microsoft.com/office/drawing/2014/main" xmlns="" id="{528ACF07-B3F9-E8DF-4064-2371AE48CF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1" y="3101"/>
                <a:ext cx="141" cy="36"/>
              </a:xfrm>
              <a:prstGeom prst="line">
                <a:avLst/>
              </a:prstGeom>
              <a:noFill/>
              <a:ln w="4445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403" name="Line 82">
                <a:extLst>
                  <a:ext uri="{FF2B5EF4-FFF2-40B4-BE49-F238E27FC236}">
                    <a16:creationId xmlns:a16="http://schemas.microsoft.com/office/drawing/2014/main" xmlns="" id="{D0D5DA57-25BB-1C63-FE3B-A91E23FE30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2" y="3137"/>
                <a:ext cx="154" cy="18"/>
              </a:xfrm>
              <a:prstGeom prst="line">
                <a:avLst/>
              </a:prstGeom>
              <a:noFill/>
              <a:ln w="4445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404" name="Line 83">
                <a:extLst>
                  <a:ext uri="{FF2B5EF4-FFF2-40B4-BE49-F238E27FC236}">
                    <a16:creationId xmlns:a16="http://schemas.microsoft.com/office/drawing/2014/main" xmlns="" id="{5E306FFD-7E11-6E40-6AB0-CE4EF2DDB9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6" y="3155"/>
                <a:ext cx="154" cy="18"/>
              </a:xfrm>
              <a:prstGeom prst="line">
                <a:avLst/>
              </a:prstGeom>
              <a:noFill/>
              <a:ln w="4445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405" name="Line 84">
                <a:extLst>
                  <a:ext uri="{FF2B5EF4-FFF2-40B4-BE49-F238E27FC236}">
                    <a16:creationId xmlns:a16="http://schemas.microsoft.com/office/drawing/2014/main" xmlns="" id="{BF586F93-9534-6D73-F756-85256AAFA9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30" y="3155"/>
                <a:ext cx="139" cy="18"/>
              </a:xfrm>
              <a:prstGeom prst="line">
                <a:avLst/>
              </a:prstGeom>
              <a:noFill/>
              <a:ln w="4445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406" name="Line 85">
                <a:extLst>
                  <a:ext uri="{FF2B5EF4-FFF2-40B4-BE49-F238E27FC236}">
                    <a16:creationId xmlns:a16="http://schemas.microsoft.com/office/drawing/2014/main" xmlns="" id="{C16DCAB9-3D79-2172-33E9-BE6F9581FF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9" y="3155"/>
                <a:ext cx="154" cy="1"/>
              </a:xfrm>
              <a:prstGeom prst="line">
                <a:avLst/>
              </a:prstGeom>
              <a:noFill/>
              <a:ln w="4445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407" name="Line 86">
                <a:extLst>
                  <a:ext uri="{FF2B5EF4-FFF2-40B4-BE49-F238E27FC236}">
                    <a16:creationId xmlns:a16="http://schemas.microsoft.com/office/drawing/2014/main" xmlns="" id="{77C0057B-4B94-6370-F9C2-FF8A26B688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23" y="3137"/>
                <a:ext cx="139" cy="18"/>
              </a:xfrm>
              <a:prstGeom prst="line">
                <a:avLst/>
              </a:prstGeom>
              <a:noFill/>
              <a:ln w="4445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408" name="Line 87">
                <a:extLst>
                  <a:ext uri="{FF2B5EF4-FFF2-40B4-BE49-F238E27FC236}">
                    <a16:creationId xmlns:a16="http://schemas.microsoft.com/office/drawing/2014/main" xmlns="" id="{E88A2E2B-871C-D88C-D112-39F5D4C32C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62" y="3137"/>
                <a:ext cx="154" cy="36"/>
              </a:xfrm>
              <a:prstGeom prst="line">
                <a:avLst/>
              </a:prstGeom>
              <a:noFill/>
              <a:ln w="4445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grpSp>
          <p:nvGrpSpPr>
            <p:cNvPr id="100376" name="Group 88">
              <a:extLst>
                <a:ext uri="{FF2B5EF4-FFF2-40B4-BE49-F238E27FC236}">
                  <a16:creationId xmlns:a16="http://schemas.microsoft.com/office/drawing/2014/main" xmlns="" id="{DD7E26DD-01CA-ECED-18DE-93DBB17766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29175" y="3492513"/>
              <a:ext cx="2823234" cy="1022272"/>
              <a:chOff x="548" y="2723"/>
              <a:chExt cx="2068" cy="450"/>
            </a:xfrm>
          </p:grpSpPr>
          <p:sp>
            <p:nvSpPr>
              <p:cNvPr id="100381" name="Line 89">
                <a:extLst>
                  <a:ext uri="{FF2B5EF4-FFF2-40B4-BE49-F238E27FC236}">
                    <a16:creationId xmlns:a16="http://schemas.microsoft.com/office/drawing/2014/main" xmlns="" id="{8E36B254-B931-E574-C9C4-C2C2D27E30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8" y="3119"/>
                <a:ext cx="139" cy="36"/>
              </a:xfrm>
              <a:prstGeom prst="line">
                <a:avLst/>
              </a:prstGeom>
              <a:noFill/>
              <a:ln w="4445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382" name="Line 90">
                <a:extLst>
                  <a:ext uri="{FF2B5EF4-FFF2-40B4-BE49-F238E27FC236}">
                    <a16:creationId xmlns:a16="http://schemas.microsoft.com/office/drawing/2014/main" xmlns="" id="{FD0233EE-867B-7860-A89D-789F821500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87" y="3065"/>
                <a:ext cx="154" cy="54"/>
              </a:xfrm>
              <a:prstGeom prst="line">
                <a:avLst/>
              </a:prstGeom>
              <a:noFill/>
              <a:ln w="4445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383" name="Line 91">
                <a:extLst>
                  <a:ext uri="{FF2B5EF4-FFF2-40B4-BE49-F238E27FC236}">
                    <a16:creationId xmlns:a16="http://schemas.microsoft.com/office/drawing/2014/main" xmlns="" id="{06C346A9-8B22-AE63-8077-44D2829CA7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41" y="2897"/>
                <a:ext cx="139" cy="168"/>
              </a:xfrm>
              <a:prstGeom prst="line">
                <a:avLst/>
              </a:prstGeom>
              <a:noFill/>
              <a:ln w="4445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384" name="Line 92">
                <a:extLst>
                  <a:ext uri="{FF2B5EF4-FFF2-40B4-BE49-F238E27FC236}">
                    <a16:creationId xmlns:a16="http://schemas.microsoft.com/office/drawing/2014/main" xmlns="" id="{27F48243-DEE5-0D28-9FEA-FECAB26742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80" y="2723"/>
                <a:ext cx="154" cy="174"/>
              </a:xfrm>
              <a:prstGeom prst="line">
                <a:avLst/>
              </a:prstGeom>
              <a:noFill/>
              <a:ln w="4445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385" name="Line 93">
                <a:extLst>
                  <a:ext uri="{FF2B5EF4-FFF2-40B4-BE49-F238E27FC236}">
                    <a16:creationId xmlns:a16="http://schemas.microsoft.com/office/drawing/2014/main" xmlns="" id="{C3CC4ED5-C1FA-3483-FAC8-45A89EBA26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4" y="2723"/>
                <a:ext cx="154" cy="174"/>
              </a:xfrm>
              <a:prstGeom prst="line">
                <a:avLst/>
              </a:prstGeom>
              <a:noFill/>
              <a:ln w="4445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386" name="Line 94">
                <a:extLst>
                  <a:ext uri="{FF2B5EF4-FFF2-40B4-BE49-F238E27FC236}">
                    <a16:creationId xmlns:a16="http://schemas.microsoft.com/office/drawing/2014/main" xmlns="" id="{34BB519B-EF5F-204D-BC1B-536CCF16D6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88" y="2897"/>
                <a:ext cx="139" cy="168"/>
              </a:xfrm>
              <a:prstGeom prst="line">
                <a:avLst/>
              </a:prstGeom>
              <a:noFill/>
              <a:ln w="4445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387" name="Line 95">
                <a:extLst>
                  <a:ext uri="{FF2B5EF4-FFF2-40B4-BE49-F238E27FC236}">
                    <a16:creationId xmlns:a16="http://schemas.microsoft.com/office/drawing/2014/main" xmlns="" id="{BC2BBE5B-41F8-A8D3-CE06-25A079FF36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7" y="3065"/>
                <a:ext cx="154" cy="36"/>
              </a:xfrm>
              <a:prstGeom prst="line">
                <a:avLst/>
              </a:prstGeom>
              <a:noFill/>
              <a:ln w="4445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388" name="Line 96">
                <a:extLst>
                  <a:ext uri="{FF2B5EF4-FFF2-40B4-BE49-F238E27FC236}">
                    <a16:creationId xmlns:a16="http://schemas.microsoft.com/office/drawing/2014/main" xmlns="" id="{5557B6EA-7827-4CF9-28AF-9A06356383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1" y="3101"/>
                <a:ext cx="141" cy="36"/>
              </a:xfrm>
              <a:prstGeom prst="line">
                <a:avLst/>
              </a:prstGeom>
              <a:noFill/>
              <a:ln w="4445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389" name="Line 97">
                <a:extLst>
                  <a:ext uri="{FF2B5EF4-FFF2-40B4-BE49-F238E27FC236}">
                    <a16:creationId xmlns:a16="http://schemas.microsoft.com/office/drawing/2014/main" xmlns="" id="{29518484-E41B-14AC-13DF-B80E206E48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2" y="3137"/>
                <a:ext cx="154" cy="18"/>
              </a:xfrm>
              <a:prstGeom prst="line">
                <a:avLst/>
              </a:prstGeom>
              <a:noFill/>
              <a:ln w="4445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390" name="Line 98">
                <a:extLst>
                  <a:ext uri="{FF2B5EF4-FFF2-40B4-BE49-F238E27FC236}">
                    <a16:creationId xmlns:a16="http://schemas.microsoft.com/office/drawing/2014/main" xmlns="" id="{01F06333-491C-B97C-74AA-38BB71EBA2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6" y="3155"/>
                <a:ext cx="154" cy="18"/>
              </a:xfrm>
              <a:prstGeom prst="line">
                <a:avLst/>
              </a:prstGeom>
              <a:noFill/>
              <a:ln w="4445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391" name="Line 99">
                <a:extLst>
                  <a:ext uri="{FF2B5EF4-FFF2-40B4-BE49-F238E27FC236}">
                    <a16:creationId xmlns:a16="http://schemas.microsoft.com/office/drawing/2014/main" xmlns="" id="{22E04B46-6016-83D2-4C9E-F5FACBF5F0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30" y="3155"/>
                <a:ext cx="139" cy="18"/>
              </a:xfrm>
              <a:prstGeom prst="line">
                <a:avLst/>
              </a:prstGeom>
              <a:noFill/>
              <a:ln w="4445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392" name="Line 100">
                <a:extLst>
                  <a:ext uri="{FF2B5EF4-FFF2-40B4-BE49-F238E27FC236}">
                    <a16:creationId xmlns:a16="http://schemas.microsoft.com/office/drawing/2014/main" xmlns="" id="{C9835C9F-15D5-5B7B-6806-9DC362CF58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9" y="3155"/>
                <a:ext cx="154" cy="1"/>
              </a:xfrm>
              <a:prstGeom prst="line">
                <a:avLst/>
              </a:prstGeom>
              <a:noFill/>
              <a:ln w="4445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393" name="Line 101">
                <a:extLst>
                  <a:ext uri="{FF2B5EF4-FFF2-40B4-BE49-F238E27FC236}">
                    <a16:creationId xmlns:a16="http://schemas.microsoft.com/office/drawing/2014/main" xmlns="" id="{E0A0C894-F6A6-324F-9CDF-6CB6A60957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23" y="3137"/>
                <a:ext cx="139" cy="18"/>
              </a:xfrm>
              <a:prstGeom prst="line">
                <a:avLst/>
              </a:prstGeom>
              <a:noFill/>
              <a:ln w="4445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394" name="Line 102">
                <a:extLst>
                  <a:ext uri="{FF2B5EF4-FFF2-40B4-BE49-F238E27FC236}">
                    <a16:creationId xmlns:a16="http://schemas.microsoft.com/office/drawing/2014/main" xmlns="" id="{6BCBE526-EA10-91E7-D244-6DCA262AA9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62" y="3137"/>
                <a:ext cx="154" cy="36"/>
              </a:xfrm>
              <a:prstGeom prst="line">
                <a:avLst/>
              </a:prstGeom>
              <a:noFill/>
              <a:ln w="4445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sp>
          <p:nvSpPr>
            <p:cNvPr id="100377" name="Text Box 107">
              <a:extLst>
                <a:ext uri="{FF2B5EF4-FFF2-40B4-BE49-F238E27FC236}">
                  <a16:creationId xmlns:a16="http://schemas.microsoft.com/office/drawing/2014/main" xmlns="" id="{34E15697-12FC-30E2-D5E2-F32E7459EF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6907211" y="1782959"/>
              <a:ext cx="160092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000" b="1">
                  <a:latin typeface="Comic Sans MS" panose="030F0702030302020204" pitchFamily="66" charset="0"/>
                </a:rPr>
                <a:t>Regression</a:t>
              </a:r>
            </a:p>
          </p:txBody>
        </p:sp>
        <p:sp>
          <p:nvSpPr>
            <p:cNvPr id="100378" name="Oval 108">
              <a:extLst>
                <a:ext uri="{FF2B5EF4-FFF2-40B4-BE49-F238E27FC236}">
                  <a16:creationId xmlns:a16="http://schemas.microsoft.com/office/drawing/2014/main" xmlns="" id="{C6423D26-6753-DDFA-2837-1A930C7EC4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8862" y="2538643"/>
              <a:ext cx="452043" cy="588374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0379" name="Text Box 109">
              <a:extLst>
                <a:ext uri="{FF2B5EF4-FFF2-40B4-BE49-F238E27FC236}">
                  <a16:creationId xmlns:a16="http://schemas.microsoft.com/office/drawing/2014/main" xmlns="" id="{27071BD6-4316-3024-FDE3-766AE1D071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9399" y="3898229"/>
              <a:ext cx="9138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1800">
                  <a:solidFill>
                    <a:srgbClr val="339966"/>
                  </a:solidFill>
                  <a:latin typeface="Comic Sans MS" panose="030F0702030302020204" pitchFamily="66" charset="0"/>
                </a:rPr>
                <a:t>FSH</a:t>
              </a:r>
            </a:p>
          </p:txBody>
        </p:sp>
        <p:sp>
          <p:nvSpPr>
            <p:cNvPr id="100380" name="Text Box 110">
              <a:extLst>
                <a:ext uri="{FF2B5EF4-FFF2-40B4-BE49-F238E27FC236}">
                  <a16:creationId xmlns:a16="http://schemas.microsoft.com/office/drawing/2014/main" xmlns="" id="{D958367C-EA2F-DA07-DDAF-0DFEEB9D8D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32599" y="3898229"/>
              <a:ext cx="9138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1800">
                  <a:solidFill>
                    <a:srgbClr val="339966"/>
                  </a:solidFill>
                  <a:latin typeface="Comic Sans MS" panose="030F0702030302020204" pitchFamily="66" charset="0"/>
                </a:rPr>
                <a:t>FSH</a:t>
              </a:r>
            </a:p>
          </p:txBody>
        </p:sp>
      </p:grp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585C2986-C356-CBF8-ED91-17700FE570C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05E11F1-F8D3-48F1-BC91-ED269678D16A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00208262"/>
      </p:ext>
    </p:extLst>
  </p:cSld>
  <p:clrMapOvr>
    <a:masterClrMapping/>
  </p:clrMapOvr>
  <p:transition spd="slow">
    <p:push dir="r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3 Slayt Numarası Yer Tutucusu">
            <a:extLst>
              <a:ext uri="{FF2B5EF4-FFF2-40B4-BE49-F238E27FC236}">
                <a16:creationId xmlns:a16="http://schemas.microsoft.com/office/drawing/2014/main" xmlns="" id="{64B5B5EB-4739-9EDA-AC5E-6DB93F8CE3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FB777BE-B6C2-4673-9013-6CBDB4D3562B}" type="slidenum">
              <a:rPr lang="tr-TR" altLang="tr-TR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99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101379" name="4 Altbilgi Yer Tutucusu">
            <a:extLst>
              <a:ext uri="{FF2B5EF4-FFF2-40B4-BE49-F238E27FC236}">
                <a16:creationId xmlns:a16="http://schemas.microsoft.com/office/drawing/2014/main" xmlns="" id="{AA23F04C-D9E4-0770-FD54-DD1A05C27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r-TR" altLang="tr-TR" sz="1200">
                <a:latin typeface="Arial" panose="020B0604020202020204" pitchFamily="34" charset="0"/>
              </a:rPr>
              <a:t>Prof. Dr. D. Ali Dinç</a:t>
            </a:r>
          </a:p>
        </p:txBody>
      </p:sp>
      <p:sp>
        <p:nvSpPr>
          <p:cNvPr id="650242" name="Rectangle 2">
            <a:extLst>
              <a:ext uri="{FF2B5EF4-FFF2-40B4-BE49-F238E27FC236}">
                <a16:creationId xmlns:a16="http://schemas.microsoft.com/office/drawing/2014/main" xmlns="" id="{CD31D384-DF30-5B31-CB01-841B6EBFA55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solidFill>
                  <a:schemeClr val="tx1"/>
                </a:solidFill>
              </a:rPr>
              <a:t>Folliküler Dalgalar	</a:t>
            </a:r>
          </a:p>
        </p:txBody>
      </p:sp>
      <p:grpSp>
        <p:nvGrpSpPr>
          <p:cNvPr id="101381" name="Grup 185">
            <a:extLst>
              <a:ext uri="{FF2B5EF4-FFF2-40B4-BE49-F238E27FC236}">
                <a16:creationId xmlns:a16="http://schemas.microsoft.com/office/drawing/2014/main" xmlns="" id="{6B53C64E-CC8A-6D74-F95D-BDA335D0BC4A}"/>
              </a:ext>
            </a:extLst>
          </p:cNvPr>
          <p:cNvGrpSpPr>
            <a:grpSpLocks/>
          </p:cNvGrpSpPr>
          <p:nvPr/>
        </p:nvGrpSpPr>
        <p:grpSpPr bwMode="auto">
          <a:xfrm>
            <a:off x="2208213" y="1690689"/>
            <a:ext cx="7359650" cy="3589337"/>
            <a:chOff x="1104900" y="1690688"/>
            <a:chExt cx="7359650" cy="3589337"/>
          </a:xfrm>
        </p:grpSpPr>
        <p:grpSp>
          <p:nvGrpSpPr>
            <p:cNvPr id="101382" name="Group 3">
              <a:extLst>
                <a:ext uri="{FF2B5EF4-FFF2-40B4-BE49-F238E27FC236}">
                  <a16:creationId xmlns:a16="http://schemas.microsoft.com/office/drawing/2014/main" xmlns="" id="{2B745310-B98E-406F-677A-2565407400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9375" y="4724400"/>
              <a:ext cx="6596063" cy="555625"/>
              <a:chOff x="1037" y="3044"/>
              <a:chExt cx="3675" cy="350"/>
            </a:xfrm>
          </p:grpSpPr>
          <p:sp>
            <p:nvSpPr>
              <p:cNvPr id="101468" name="Line 4">
                <a:extLst>
                  <a:ext uri="{FF2B5EF4-FFF2-40B4-BE49-F238E27FC236}">
                    <a16:creationId xmlns:a16="http://schemas.microsoft.com/office/drawing/2014/main" xmlns="" id="{579EE074-18BF-B8BE-9D8B-E3DB0FFDF4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0" y="3044"/>
                <a:ext cx="366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69" name="Line 5">
                <a:extLst>
                  <a:ext uri="{FF2B5EF4-FFF2-40B4-BE49-F238E27FC236}">
                    <a16:creationId xmlns:a16="http://schemas.microsoft.com/office/drawing/2014/main" xmlns="" id="{4F524BA5-0CF7-760F-34D5-AA16AF9DFE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0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70" name="Line 6">
                <a:extLst>
                  <a:ext uri="{FF2B5EF4-FFF2-40B4-BE49-F238E27FC236}">
                    <a16:creationId xmlns:a16="http://schemas.microsoft.com/office/drawing/2014/main" xmlns="" id="{D0FA6BA6-4DE1-99D1-4D63-51CACB8F41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12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71" name="Line 7">
                <a:extLst>
                  <a:ext uri="{FF2B5EF4-FFF2-40B4-BE49-F238E27FC236}">
                    <a16:creationId xmlns:a16="http://schemas.microsoft.com/office/drawing/2014/main" xmlns="" id="{D8F55A28-EE5C-B8EC-78FB-99FAFFA70B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8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72" name="Line 8">
                <a:extLst>
                  <a:ext uri="{FF2B5EF4-FFF2-40B4-BE49-F238E27FC236}">
                    <a16:creationId xmlns:a16="http://schemas.microsoft.com/office/drawing/2014/main" xmlns="" id="{D66EB6C5-0136-C4CA-75D6-8FF2969AE6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0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73" name="Line 9">
                <a:extLst>
                  <a:ext uri="{FF2B5EF4-FFF2-40B4-BE49-F238E27FC236}">
                    <a16:creationId xmlns:a16="http://schemas.microsoft.com/office/drawing/2014/main" xmlns="" id="{3A53E59B-C0D3-E882-0FF8-435E837B56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86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74" name="Line 10">
                <a:extLst>
                  <a:ext uri="{FF2B5EF4-FFF2-40B4-BE49-F238E27FC236}">
                    <a16:creationId xmlns:a16="http://schemas.microsoft.com/office/drawing/2014/main" xmlns="" id="{128E35BC-5817-B771-1F5A-348A091FEE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8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75" name="Line 11">
                <a:extLst>
                  <a:ext uri="{FF2B5EF4-FFF2-40B4-BE49-F238E27FC236}">
                    <a16:creationId xmlns:a16="http://schemas.microsoft.com/office/drawing/2014/main" xmlns="" id="{6D297556-AE60-B26D-A1CA-D36EC7E45A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04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76" name="Line 12">
                <a:extLst>
                  <a:ext uri="{FF2B5EF4-FFF2-40B4-BE49-F238E27FC236}">
                    <a16:creationId xmlns:a16="http://schemas.microsoft.com/office/drawing/2014/main" xmlns="" id="{F5AB62DB-3AA1-9F29-48FC-A9ABB97E01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6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77" name="Line 13">
                <a:extLst>
                  <a:ext uri="{FF2B5EF4-FFF2-40B4-BE49-F238E27FC236}">
                    <a16:creationId xmlns:a16="http://schemas.microsoft.com/office/drawing/2014/main" xmlns="" id="{5AD7F050-CAB8-0709-8FBA-0DD3D12153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22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78" name="Line 14">
                <a:extLst>
                  <a:ext uri="{FF2B5EF4-FFF2-40B4-BE49-F238E27FC236}">
                    <a16:creationId xmlns:a16="http://schemas.microsoft.com/office/drawing/2014/main" xmlns="" id="{DC986C2B-492F-AE3F-C74A-051125511D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84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79" name="Line 15">
                <a:extLst>
                  <a:ext uri="{FF2B5EF4-FFF2-40B4-BE49-F238E27FC236}">
                    <a16:creationId xmlns:a16="http://schemas.microsoft.com/office/drawing/2014/main" xmlns="" id="{9D3F3FB5-D5BC-8F09-C013-2F95DA92CD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40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80" name="Line 16">
                <a:extLst>
                  <a:ext uri="{FF2B5EF4-FFF2-40B4-BE49-F238E27FC236}">
                    <a16:creationId xmlns:a16="http://schemas.microsoft.com/office/drawing/2014/main" xmlns="" id="{16DF4E82-B056-58A6-4FA6-37479CB1DC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2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81" name="Line 17">
                <a:extLst>
                  <a:ext uri="{FF2B5EF4-FFF2-40B4-BE49-F238E27FC236}">
                    <a16:creationId xmlns:a16="http://schemas.microsoft.com/office/drawing/2014/main" xmlns="" id="{35A76687-87D6-8A40-97B1-013AB7A09E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59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82" name="Line 18">
                <a:extLst>
                  <a:ext uri="{FF2B5EF4-FFF2-40B4-BE49-F238E27FC236}">
                    <a16:creationId xmlns:a16="http://schemas.microsoft.com/office/drawing/2014/main" xmlns="" id="{9F87AA3F-38CD-BEB3-14D7-ABB8AAF6A3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21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83" name="Line 19">
                <a:extLst>
                  <a:ext uri="{FF2B5EF4-FFF2-40B4-BE49-F238E27FC236}">
                    <a16:creationId xmlns:a16="http://schemas.microsoft.com/office/drawing/2014/main" xmlns="" id="{5727406D-339D-1C04-6CF7-1E8B7E219C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77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84" name="Line 20">
                <a:extLst>
                  <a:ext uri="{FF2B5EF4-FFF2-40B4-BE49-F238E27FC236}">
                    <a16:creationId xmlns:a16="http://schemas.microsoft.com/office/drawing/2014/main" xmlns="" id="{2E7E9CA2-CFC5-FF88-08C8-C16978C329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39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85" name="Line 21">
                <a:extLst>
                  <a:ext uri="{FF2B5EF4-FFF2-40B4-BE49-F238E27FC236}">
                    <a16:creationId xmlns:a16="http://schemas.microsoft.com/office/drawing/2014/main" xmlns="" id="{53B10FB8-E99A-C317-E8E1-725FA6727E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95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86" name="Line 22">
                <a:extLst>
                  <a:ext uri="{FF2B5EF4-FFF2-40B4-BE49-F238E27FC236}">
                    <a16:creationId xmlns:a16="http://schemas.microsoft.com/office/drawing/2014/main" xmlns="" id="{628D296E-A256-AD20-52C4-4DB348D66D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57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87" name="Line 23">
                <a:extLst>
                  <a:ext uri="{FF2B5EF4-FFF2-40B4-BE49-F238E27FC236}">
                    <a16:creationId xmlns:a16="http://schemas.microsoft.com/office/drawing/2014/main" xmlns="" id="{EC301E83-F1C1-A624-E10C-8508FF9920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13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88" name="Line 24">
                <a:extLst>
                  <a:ext uri="{FF2B5EF4-FFF2-40B4-BE49-F238E27FC236}">
                    <a16:creationId xmlns:a16="http://schemas.microsoft.com/office/drawing/2014/main" xmlns="" id="{E249933F-FE77-11A4-45E8-25833421E2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75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89" name="Line 25">
                <a:extLst>
                  <a:ext uri="{FF2B5EF4-FFF2-40B4-BE49-F238E27FC236}">
                    <a16:creationId xmlns:a16="http://schemas.microsoft.com/office/drawing/2014/main" xmlns="" id="{70B74B08-0D01-0312-E451-35BB87627E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1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90" name="Line 26">
                <a:extLst>
                  <a:ext uri="{FF2B5EF4-FFF2-40B4-BE49-F238E27FC236}">
                    <a16:creationId xmlns:a16="http://schemas.microsoft.com/office/drawing/2014/main" xmlns="" id="{8CA3E33B-94F9-A650-F5EC-3B4B5830DF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93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91" name="Line 27">
                <a:extLst>
                  <a:ext uri="{FF2B5EF4-FFF2-40B4-BE49-F238E27FC236}">
                    <a16:creationId xmlns:a16="http://schemas.microsoft.com/office/drawing/2014/main" xmlns="" id="{57C916E9-F79E-B450-C10F-A56D6FAC42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49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92" name="Line 28">
                <a:extLst>
                  <a:ext uri="{FF2B5EF4-FFF2-40B4-BE49-F238E27FC236}">
                    <a16:creationId xmlns:a16="http://schemas.microsoft.com/office/drawing/2014/main" xmlns="" id="{98540521-6200-3D3F-4A8C-A47C5334EF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11" y="3044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93" name="Rectangle 29">
                <a:extLst>
                  <a:ext uri="{FF2B5EF4-FFF2-40B4-BE49-F238E27FC236}">
                    <a16:creationId xmlns:a16="http://schemas.microsoft.com/office/drawing/2014/main" xmlns="" id="{03F5B690-2904-5BA7-AC0D-B0C9BB56E0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7" y="3164"/>
                <a:ext cx="0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1494" name="Rectangle 30">
                <a:extLst>
                  <a:ext uri="{FF2B5EF4-FFF2-40B4-BE49-F238E27FC236}">
                    <a16:creationId xmlns:a16="http://schemas.microsoft.com/office/drawing/2014/main" xmlns="" id="{E965E3F1-C43D-ADFF-2B3A-FF6CF018B1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5" y="3164"/>
                <a:ext cx="0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1495" name="Rectangle 31">
                <a:extLst>
                  <a:ext uri="{FF2B5EF4-FFF2-40B4-BE49-F238E27FC236}">
                    <a16:creationId xmlns:a16="http://schemas.microsoft.com/office/drawing/2014/main" xmlns="" id="{17BB5A9D-05A3-05F9-DDFB-B0387D7798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3" y="3164"/>
                <a:ext cx="0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1496" name="Rectangle 32">
                <a:extLst>
                  <a:ext uri="{FF2B5EF4-FFF2-40B4-BE49-F238E27FC236}">
                    <a16:creationId xmlns:a16="http://schemas.microsoft.com/office/drawing/2014/main" xmlns="" id="{06C43F71-F1A2-E253-6696-A4B38420D6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164"/>
                <a:ext cx="0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1497" name="Rectangle 33">
                <a:extLst>
                  <a:ext uri="{FF2B5EF4-FFF2-40B4-BE49-F238E27FC236}">
                    <a16:creationId xmlns:a16="http://schemas.microsoft.com/office/drawing/2014/main" xmlns="" id="{DC215DA5-E29F-B871-0816-4BC3C94DB8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9" y="3164"/>
                <a:ext cx="0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1498" name="Rectangle 34">
                <a:extLst>
                  <a:ext uri="{FF2B5EF4-FFF2-40B4-BE49-F238E27FC236}">
                    <a16:creationId xmlns:a16="http://schemas.microsoft.com/office/drawing/2014/main" xmlns="" id="{CAA17AB1-B390-08E9-87E6-0320B24702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1" y="3164"/>
                <a:ext cx="0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1499" name="Rectangle 35">
                <a:extLst>
                  <a:ext uri="{FF2B5EF4-FFF2-40B4-BE49-F238E27FC236}">
                    <a16:creationId xmlns:a16="http://schemas.microsoft.com/office/drawing/2014/main" xmlns="" id="{29C25A31-EFF0-4E3C-514E-BE91C54568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6" y="3164"/>
                <a:ext cx="0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1500" name="Rectangle 36">
                <a:extLst>
                  <a:ext uri="{FF2B5EF4-FFF2-40B4-BE49-F238E27FC236}">
                    <a16:creationId xmlns:a16="http://schemas.microsoft.com/office/drawing/2014/main" xmlns="" id="{BD91282F-1E38-8A85-C7D9-F3A7D7AFA5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4" y="3164"/>
                <a:ext cx="0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1501" name="Rectangle 37">
                <a:extLst>
                  <a:ext uri="{FF2B5EF4-FFF2-40B4-BE49-F238E27FC236}">
                    <a16:creationId xmlns:a16="http://schemas.microsoft.com/office/drawing/2014/main" xmlns="" id="{60B77803-98C8-B276-5F5A-645CCA3D3F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3164"/>
                <a:ext cx="0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1502" name="Rectangle 38">
                <a:extLst>
                  <a:ext uri="{FF2B5EF4-FFF2-40B4-BE49-F238E27FC236}">
                    <a16:creationId xmlns:a16="http://schemas.microsoft.com/office/drawing/2014/main" xmlns="" id="{24F7870F-CEB2-B95C-143A-D0D64DC577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0" y="3164"/>
                <a:ext cx="0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1503" name="Rectangle 39">
                <a:extLst>
                  <a:ext uri="{FF2B5EF4-FFF2-40B4-BE49-F238E27FC236}">
                    <a16:creationId xmlns:a16="http://schemas.microsoft.com/office/drawing/2014/main" xmlns="" id="{D4E435FA-9E91-523A-AF50-34F6F4E316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8" y="3164"/>
                <a:ext cx="0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1504" name="Rectangle 40">
                <a:extLst>
                  <a:ext uri="{FF2B5EF4-FFF2-40B4-BE49-F238E27FC236}">
                    <a16:creationId xmlns:a16="http://schemas.microsoft.com/office/drawing/2014/main" xmlns="" id="{62D3F219-EF26-57D8-C04C-84AA2CDB0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2" y="3164"/>
                <a:ext cx="0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240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01383" name="Group 41">
              <a:extLst>
                <a:ext uri="{FF2B5EF4-FFF2-40B4-BE49-F238E27FC236}">
                  <a16:creationId xmlns:a16="http://schemas.microsoft.com/office/drawing/2014/main" xmlns="" id="{61F721CC-B831-CA17-128B-6FF89A74F4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2800" y="3786188"/>
              <a:ext cx="411163" cy="377825"/>
              <a:chOff x="3445" y="2306"/>
              <a:chExt cx="274" cy="238"/>
            </a:xfrm>
          </p:grpSpPr>
          <p:sp>
            <p:nvSpPr>
              <p:cNvPr id="101462" name="Oval 42">
                <a:extLst>
                  <a:ext uri="{FF2B5EF4-FFF2-40B4-BE49-F238E27FC236}">
                    <a16:creationId xmlns:a16="http://schemas.microsoft.com/office/drawing/2014/main" xmlns="" id="{7085D248-16C2-411E-1551-830AEB95DB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5" y="2457"/>
                <a:ext cx="100" cy="87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101463" name="Oval 43">
                <a:extLst>
                  <a:ext uri="{FF2B5EF4-FFF2-40B4-BE49-F238E27FC236}">
                    <a16:creationId xmlns:a16="http://schemas.microsoft.com/office/drawing/2014/main" xmlns="" id="{27DCF479-2D6D-3552-8ABC-5562E7D994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4" y="2457"/>
                <a:ext cx="101" cy="87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101464" name="Oval 44">
                <a:extLst>
                  <a:ext uri="{FF2B5EF4-FFF2-40B4-BE49-F238E27FC236}">
                    <a16:creationId xmlns:a16="http://schemas.microsoft.com/office/drawing/2014/main" xmlns="" id="{18170960-8F52-4587-8F3D-70EF93D352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9" y="2306"/>
                <a:ext cx="101" cy="87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101465" name="Oval 45">
                <a:extLst>
                  <a:ext uri="{FF2B5EF4-FFF2-40B4-BE49-F238E27FC236}">
                    <a16:creationId xmlns:a16="http://schemas.microsoft.com/office/drawing/2014/main" xmlns="" id="{66B11856-D77A-473C-E965-6562C87D96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5" y="2349"/>
                <a:ext cx="100" cy="87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101466" name="Oval 46">
                <a:extLst>
                  <a:ext uri="{FF2B5EF4-FFF2-40B4-BE49-F238E27FC236}">
                    <a16:creationId xmlns:a16="http://schemas.microsoft.com/office/drawing/2014/main" xmlns="" id="{3AAF9CA5-0305-F423-30A9-113EAFFF15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9" y="2393"/>
                <a:ext cx="101" cy="86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101467" name="Oval 47">
                <a:extLst>
                  <a:ext uri="{FF2B5EF4-FFF2-40B4-BE49-F238E27FC236}">
                    <a16:creationId xmlns:a16="http://schemas.microsoft.com/office/drawing/2014/main" xmlns="" id="{C78A8027-1D5B-C735-07E0-674F113F5C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9" y="2393"/>
                <a:ext cx="100" cy="86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101384" name="Oval 48">
              <a:extLst>
                <a:ext uri="{FF2B5EF4-FFF2-40B4-BE49-F238E27FC236}">
                  <a16:creationId xmlns:a16="http://schemas.microsoft.com/office/drawing/2014/main" xmlns="" id="{1CE4E12B-F459-CB83-DFC7-6BC7CBC19F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7850" y="3073400"/>
              <a:ext cx="369888" cy="357188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1385" name="Oval 49">
              <a:extLst>
                <a:ext uri="{FF2B5EF4-FFF2-40B4-BE49-F238E27FC236}">
                  <a16:creationId xmlns:a16="http://schemas.microsoft.com/office/drawing/2014/main" xmlns="" id="{CB5A4A89-5E68-CE9D-527E-F044244C0F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2525" y="1939925"/>
              <a:ext cx="558800" cy="53340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grpSp>
          <p:nvGrpSpPr>
            <p:cNvPr id="101386" name="Group 50">
              <a:extLst>
                <a:ext uri="{FF2B5EF4-FFF2-40B4-BE49-F238E27FC236}">
                  <a16:creationId xmlns:a16="http://schemas.microsoft.com/office/drawing/2014/main" xmlns="" id="{B780DDAC-178B-6699-E06C-C51F1454AB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7788" y="3429000"/>
              <a:ext cx="414337" cy="315913"/>
              <a:chOff x="1319" y="2482"/>
              <a:chExt cx="261" cy="199"/>
            </a:xfrm>
          </p:grpSpPr>
          <p:sp>
            <p:nvSpPr>
              <p:cNvPr id="101460" name="Oval 51">
                <a:extLst>
                  <a:ext uri="{FF2B5EF4-FFF2-40B4-BE49-F238E27FC236}">
                    <a16:creationId xmlns:a16="http://schemas.microsoft.com/office/drawing/2014/main" xmlns="" id="{508BFE9C-34A9-F895-62D1-7D31782436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9" y="2482"/>
                <a:ext cx="127" cy="152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101461" name="Oval 52">
                <a:extLst>
                  <a:ext uri="{FF2B5EF4-FFF2-40B4-BE49-F238E27FC236}">
                    <a16:creationId xmlns:a16="http://schemas.microsoft.com/office/drawing/2014/main" xmlns="" id="{4CA2177C-C7AB-F3FE-C909-20E46CCB4A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8" y="2552"/>
                <a:ext cx="142" cy="129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101387" name="Oval 53">
              <a:extLst>
                <a:ext uri="{FF2B5EF4-FFF2-40B4-BE49-F238E27FC236}">
                  <a16:creationId xmlns:a16="http://schemas.microsoft.com/office/drawing/2014/main" xmlns="" id="{EA401CF4-4949-96F7-C0FF-E902AB6E0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4025" y="2287588"/>
              <a:ext cx="455613" cy="46355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1388" name="Oval 54">
              <a:extLst>
                <a:ext uri="{FF2B5EF4-FFF2-40B4-BE49-F238E27FC236}">
                  <a16:creationId xmlns:a16="http://schemas.microsoft.com/office/drawing/2014/main" xmlns="" id="{3BFA01F3-D3D8-67E8-FA27-6D75FBCD3F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4425" y="2678113"/>
              <a:ext cx="404813" cy="411162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1389" name="Oval 55">
              <a:extLst>
                <a:ext uri="{FF2B5EF4-FFF2-40B4-BE49-F238E27FC236}">
                  <a16:creationId xmlns:a16="http://schemas.microsoft.com/office/drawing/2014/main" xmlns="" id="{A0AEAFED-560E-13E0-98AD-1A345F2340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3850" y="2303463"/>
              <a:ext cx="455613" cy="463550"/>
            </a:xfrm>
            <a:prstGeom prst="ellipse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1390" name="Oval 56">
              <a:extLst>
                <a:ext uri="{FF2B5EF4-FFF2-40B4-BE49-F238E27FC236}">
                  <a16:creationId xmlns:a16="http://schemas.microsoft.com/office/drawing/2014/main" xmlns="" id="{BAB4739D-AB16-62E5-27F4-FBA71F3AA1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0250" y="1919288"/>
              <a:ext cx="558800" cy="533400"/>
            </a:xfrm>
            <a:prstGeom prst="ellipse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1391" name="Oval 57">
              <a:extLst>
                <a:ext uri="{FF2B5EF4-FFF2-40B4-BE49-F238E27FC236}">
                  <a16:creationId xmlns:a16="http://schemas.microsoft.com/office/drawing/2014/main" xmlns="" id="{81B145DD-16FF-6CF8-C83B-F9F1A8A0B6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1063" y="2743200"/>
              <a:ext cx="404812" cy="411163"/>
            </a:xfrm>
            <a:prstGeom prst="ellipse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grpSp>
          <p:nvGrpSpPr>
            <p:cNvPr id="101392" name="Group 58">
              <a:extLst>
                <a:ext uri="{FF2B5EF4-FFF2-40B4-BE49-F238E27FC236}">
                  <a16:creationId xmlns:a16="http://schemas.microsoft.com/office/drawing/2014/main" xmlns="" id="{7E2E2569-2E80-5C29-B85B-30C4CBD30A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62663" y="3800475"/>
              <a:ext cx="411162" cy="377825"/>
              <a:chOff x="3445" y="2306"/>
              <a:chExt cx="274" cy="238"/>
            </a:xfrm>
          </p:grpSpPr>
          <p:sp>
            <p:nvSpPr>
              <p:cNvPr id="101454" name="Oval 59">
                <a:extLst>
                  <a:ext uri="{FF2B5EF4-FFF2-40B4-BE49-F238E27FC236}">
                    <a16:creationId xmlns:a16="http://schemas.microsoft.com/office/drawing/2014/main" xmlns="" id="{647D431A-79D7-7B14-46E8-3B4D97D3E0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5" y="2457"/>
                <a:ext cx="100" cy="87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101455" name="Oval 60">
                <a:extLst>
                  <a:ext uri="{FF2B5EF4-FFF2-40B4-BE49-F238E27FC236}">
                    <a16:creationId xmlns:a16="http://schemas.microsoft.com/office/drawing/2014/main" xmlns="" id="{4AC2CEB3-ADB9-BFFA-428A-89B951211C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4" y="2457"/>
                <a:ext cx="101" cy="87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101456" name="Oval 61">
                <a:extLst>
                  <a:ext uri="{FF2B5EF4-FFF2-40B4-BE49-F238E27FC236}">
                    <a16:creationId xmlns:a16="http://schemas.microsoft.com/office/drawing/2014/main" xmlns="" id="{42C666EA-4258-8D51-1077-277105F547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9" y="2306"/>
                <a:ext cx="101" cy="87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101457" name="Oval 62">
                <a:extLst>
                  <a:ext uri="{FF2B5EF4-FFF2-40B4-BE49-F238E27FC236}">
                    <a16:creationId xmlns:a16="http://schemas.microsoft.com/office/drawing/2014/main" xmlns="" id="{DE54156B-863B-44AC-EC20-FEA18C1297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5" y="2349"/>
                <a:ext cx="100" cy="87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101458" name="Oval 63">
                <a:extLst>
                  <a:ext uri="{FF2B5EF4-FFF2-40B4-BE49-F238E27FC236}">
                    <a16:creationId xmlns:a16="http://schemas.microsoft.com/office/drawing/2014/main" xmlns="" id="{8524E1BC-F6A4-A5C5-7C11-10C66D7EF3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9" y="2393"/>
                <a:ext cx="101" cy="86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101459" name="Oval 64">
                <a:extLst>
                  <a:ext uri="{FF2B5EF4-FFF2-40B4-BE49-F238E27FC236}">
                    <a16:creationId xmlns:a16="http://schemas.microsoft.com/office/drawing/2014/main" xmlns="" id="{A3666D50-F75B-7D83-EC55-53D7E90321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9" y="2393"/>
                <a:ext cx="100" cy="86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</p:grpSp>
        <p:grpSp>
          <p:nvGrpSpPr>
            <p:cNvPr id="101393" name="Group 65">
              <a:extLst>
                <a:ext uri="{FF2B5EF4-FFF2-40B4-BE49-F238E27FC236}">
                  <a16:creationId xmlns:a16="http://schemas.microsoft.com/office/drawing/2014/main" xmlns="" id="{94F420FF-06DC-6D82-FB3E-4B6F56D91F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2075" y="3529013"/>
              <a:ext cx="414338" cy="315912"/>
              <a:chOff x="1319" y="2482"/>
              <a:chExt cx="261" cy="199"/>
            </a:xfrm>
          </p:grpSpPr>
          <p:sp>
            <p:nvSpPr>
              <p:cNvPr id="101452" name="Oval 66">
                <a:extLst>
                  <a:ext uri="{FF2B5EF4-FFF2-40B4-BE49-F238E27FC236}">
                    <a16:creationId xmlns:a16="http://schemas.microsoft.com/office/drawing/2014/main" xmlns="" id="{7EDA8EFD-9788-2C68-1A84-A6EA1BEF11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9" y="2482"/>
                <a:ext cx="127" cy="152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  <p:sp>
            <p:nvSpPr>
              <p:cNvPr id="101453" name="Oval 67">
                <a:extLst>
                  <a:ext uri="{FF2B5EF4-FFF2-40B4-BE49-F238E27FC236}">
                    <a16:creationId xmlns:a16="http://schemas.microsoft.com/office/drawing/2014/main" xmlns="" id="{2B291732-22E8-A939-CA2E-3438FCA9ED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8" y="2552"/>
                <a:ext cx="142" cy="129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tr-TR" altLang="tr-TR" sz="1800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101394" name="Oval 68">
              <a:extLst>
                <a:ext uri="{FF2B5EF4-FFF2-40B4-BE49-F238E27FC236}">
                  <a16:creationId xmlns:a16="http://schemas.microsoft.com/office/drawing/2014/main" xmlns="" id="{639104F8-EC59-7227-3A34-7CD7B33F71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9750" y="3157538"/>
              <a:ext cx="369888" cy="357187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1395" name="Oval 69">
              <a:extLst>
                <a:ext uri="{FF2B5EF4-FFF2-40B4-BE49-F238E27FC236}">
                  <a16:creationId xmlns:a16="http://schemas.microsoft.com/office/drawing/2014/main" xmlns="" id="{2D0809B0-D3BE-C92B-84F9-551CDF183C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0500" y="2405063"/>
              <a:ext cx="455613" cy="46355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1396" name="Oval 70">
              <a:extLst>
                <a:ext uri="{FF2B5EF4-FFF2-40B4-BE49-F238E27FC236}">
                  <a16:creationId xmlns:a16="http://schemas.microsoft.com/office/drawing/2014/main" xmlns="" id="{DF51D25A-7C56-29DD-A780-DAE42DC56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938" y="3278188"/>
              <a:ext cx="369887" cy="357187"/>
            </a:xfrm>
            <a:prstGeom prst="ellipse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grpSp>
          <p:nvGrpSpPr>
            <p:cNvPr id="101397" name="Group 71">
              <a:extLst>
                <a:ext uri="{FF2B5EF4-FFF2-40B4-BE49-F238E27FC236}">
                  <a16:creationId xmlns:a16="http://schemas.microsoft.com/office/drawing/2014/main" xmlns="" id="{FBADCF31-D040-EA97-BFE3-B344DD2558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6788" y="3324225"/>
              <a:ext cx="1990725" cy="963613"/>
              <a:chOff x="678" y="906"/>
              <a:chExt cx="1254" cy="258"/>
            </a:xfrm>
          </p:grpSpPr>
          <p:sp>
            <p:nvSpPr>
              <p:cNvPr id="101404" name="Line 72">
                <a:extLst>
                  <a:ext uri="{FF2B5EF4-FFF2-40B4-BE49-F238E27FC236}">
                    <a16:creationId xmlns:a16="http://schemas.microsoft.com/office/drawing/2014/main" xmlns="" id="{18FF29B9-6827-F819-8544-CA6A7C4838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8" y="1086"/>
                <a:ext cx="30" cy="36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05" name="Line 73">
                <a:extLst>
                  <a:ext uri="{FF2B5EF4-FFF2-40B4-BE49-F238E27FC236}">
                    <a16:creationId xmlns:a16="http://schemas.microsoft.com/office/drawing/2014/main" xmlns="" id="{3C678F86-9BD7-1F2C-96DF-18C2ADDB4E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8" y="1122"/>
                <a:ext cx="24" cy="30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06" name="Line 74">
                <a:extLst>
                  <a:ext uri="{FF2B5EF4-FFF2-40B4-BE49-F238E27FC236}">
                    <a16:creationId xmlns:a16="http://schemas.microsoft.com/office/drawing/2014/main" xmlns="" id="{C756E004-8EF5-79F7-FA9D-58C98FFA2D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2" y="924"/>
                <a:ext cx="24" cy="228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07" name="Line 75">
                <a:extLst>
                  <a:ext uri="{FF2B5EF4-FFF2-40B4-BE49-F238E27FC236}">
                    <a16:creationId xmlns:a16="http://schemas.microsoft.com/office/drawing/2014/main" xmlns="" id="{085B9B3F-7714-90C9-E03E-E3E765F4B9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6" y="924"/>
                <a:ext cx="30" cy="120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08" name="Line 76">
                <a:extLst>
                  <a:ext uri="{FF2B5EF4-FFF2-40B4-BE49-F238E27FC236}">
                    <a16:creationId xmlns:a16="http://schemas.microsoft.com/office/drawing/2014/main" xmlns="" id="{A0D9F712-3851-3B3F-1F43-5E8F5BEA1C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6" y="1044"/>
                <a:ext cx="24" cy="24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09" name="Line 77">
                <a:extLst>
                  <a:ext uri="{FF2B5EF4-FFF2-40B4-BE49-F238E27FC236}">
                    <a16:creationId xmlns:a16="http://schemas.microsoft.com/office/drawing/2014/main" xmlns="" id="{EF805CEA-E2F9-EC86-01BA-338C1A6295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0" y="1068"/>
                <a:ext cx="24" cy="84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10" name="Line 78">
                <a:extLst>
                  <a:ext uri="{FF2B5EF4-FFF2-40B4-BE49-F238E27FC236}">
                    <a16:creationId xmlns:a16="http://schemas.microsoft.com/office/drawing/2014/main" xmlns="" id="{B9D8A11D-9D25-347F-3C5C-0D8FED648B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34" y="1122"/>
                <a:ext cx="30" cy="30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11" name="Line 79">
                <a:extLst>
                  <a:ext uri="{FF2B5EF4-FFF2-40B4-BE49-F238E27FC236}">
                    <a16:creationId xmlns:a16="http://schemas.microsoft.com/office/drawing/2014/main" xmlns="" id="{B31771CB-105E-BE77-E6AC-1245BB287F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4" y="906"/>
                <a:ext cx="24" cy="216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12" name="Line 80">
                <a:extLst>
                  <a:ext uri="{FF2B5EF4-FFF2-40B4-BE49-F238E27FC236}">
                    <a16:creationId xmlns:a16="http://schemas.microsoft.com/office/drawing/2014/main" xmlns="" id="{5C7614A9-0491-B645-FD64-508347D759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8" y="906"/>
                <a:ext cx="24" cy="84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13" name="Line 81">
                <a:extLst>
                  <a:ext uri="{FF2B5EF4-FFF2-40B4-BE49-F238E27FC236}">
                    <a16:creationId xmlns:a16="http://schemas.microsoft.com/office/drawing/2014/main" xmlns="" id="{28FFC1D5-D36C-58E9-0F0A-699856AA1B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990"/>
                <a:ext cx="30" cy="66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14" name="Line 82">
                <a:extLst>
                  <a:ext uri="{FF2B5EF4-FFF2-40B4-BE49-F238E27FC236}">
                    <a16:creationId xmlns:a16="http://schemas.microsoft.com/office/drawing/2014/main" xmlns="" id="{D36C5529-CC4E-7A07-4D11-940B131F46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2" y="1056"/>
                <a:ext cx="24" cy="54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15" name="Line 83">
                <a:extLst>
                  <a:ext uri="{FF2B5EF4-FFF2-40B4-BE49-F238E27FC236}">
                    <a16:creationId xmlns:a16="http://schemas.microsoft.com/office/drawing/2014/main" xmlns="" id="{E517DF27-3917-770A-C225-889BE4B8D2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110"/>
                <a:ext cx="24" cy="12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16" name="Line 84">
                <a:extLst>
                  <a:ext uri="{FF2B5EF4-FFF2-40B4-BE49-F238E27FC236}">
                    <a16:creationId xmlns:a16="http://schemas.microsoft.com/office/drawing/2014/main" xmlns="" id="{5B75B1EA-AA16-1E75-518E-1D83CDD2BD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90" y="1122"/>
                <a:ext cx="30" cy="18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17" name="Line 85">
                <a:extLst>
                  <a:ext uri="{FF2B5EF4-FFF2-40B4-BE49-F238E27FC236}">
                    <a16:creationId xmlns:a16="http://schemas.microsoft.com/office/drawing/2014/main" xmlns="" id="{CB3BB67A-156F-DA25-5DF2-A726E0229A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20" y="960"/>
                <a:ext cx="24" cy="180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18" name="Line 86">
                <a:extLst>
                  <a:ext uri="{FF2B5EF4-FFF2-40B4-BE49-F238E27FC236}">
                    <a16:creationId xmlns:a16="http://schemas.microsoft.com/office/drawing/2014/main" xmlns="" id="{AC83E2DF-9AC5-BF17-29B5-EA5FAA1F43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4" y="960"/>
                <a:ext cx="24" cy="84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19" name="Line 87">
                <a:extLst>
                  <a:ext uri="{FF2B5EF4-FFF2-40B4-BE49-F238E27FC236}">
                    <a16:creationId xmlns:a16="http://schemas.microsoft.com/office/drawing/2014/main" xmlns="" id="{36333E42-FEFF-BFD8-E311-04DF08CFBF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8" y="1044"/>
                <a:ext cx="30" cy="24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20" name="Line 88">
                <a:extLst>
                  <a:ext uri="{FF2B5EF4-FFF2-40B4-BE49-F238E27FC236}">
                    <a16:creationId xmlns:a16="http://schemas.microsoft.com/office/drawing/2014/main" xmlns="" id="{15FAE434-9C5E-3120-DC84-42CAE448C8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8" y="1068"/>
                <a:ext cx="24" cy="42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21" name="Line 89">
                <a:extLst>
                  <a:ext uri="{FF2B5EF4-FFF2-40B4-BE49-F238E27FC236}">
                    <a16:creationId xmlns:a16="http://schemas.microsoft.com/office/drawing/2014/main" xmlns="" id="{C5112F64-320B-C916-FB04-B86E98B96A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2" y="1110"/>
                <a:ext cx="24" cy="12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22" name="Line 90">
                <a:extLst>
                  <a:ext uri="{FF2B5EF4-FFF2-40B4-BE49-F238E27FC236}">
                    <a16:creationId xmlns:a16="http://schemas.microsoft.com/office/drawing/2014/main" xmlns="" id="{9B02F100-9371-B0B1-64B3-868B562554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6" y="1122"/>
                <a:ext cx="30" cy="18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23" name="Line 91">
                <a:extLst>
                  <a:ext uri="{FF2B5EF4-FFF2-40B4-BE49-F238E27FC236}">
                    <a16:creationId xmlns:a16="http://schemas.microsoft.com/office/drawing/2014/main" xmlns="" id="{4F90AE9C-9AB4-E911-33C5-33C2A30B29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6" y="1140"/>
                <a:ext cx="24" cy="12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24" name="Line 92">
                <a:extLst>
                  <a:ext uri="{FF2B5EF4-FFF2-40B4-BE49-F238E27FC236}">
                    <a16:creationId xmlns:a16="http://schemas.microsoft.com/office/drawing/2014/main" xmlns="" id="{B7747865-526F-2E63-9D08-F27709FAFE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00" y="906"/>
                <a:ext cx="24" cy="246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25" name="Line 93">
                <a:extLst>
                  <a:ext uri="{FF2B5EF4-FFF2-40B4-BE49-F238E27FC236}">
                    <a16:creationId xmlns:a16="http://schemas.microsoft.com/office/drawing/2014/main" xmlns="" id="{42AB9ADE-4F4A-CDC6-BBAA-3ED9B435E6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24" y="906"/>
                <a:ext cx="30" cy="180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26" name="Line 94">
                <a:extLst>
                  <a:ext uri="{FF2B5EF4-FFF2-40B4-BE49-F238E27FC236}">
                    <a16:creationId xmlns:a16="http://schemas.microsoft.com/office/drawing/2014/main" xmlns="" id="{14E7955F-7C23-510D-0AB8-2D8DAD0B30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4" y="1086"/>
                <a:ext cx="24" cy="12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27" name="Line 95">
                <a:extLst>
                  <a:ext uri="{FF2B5EF4-FFF2-40B4-BE49-F238E27FC236}">
                    <a16:creationId xmlns:a16="http://schemas.microsoft.com/office/drawing/2014/main" xmlns="" id="{E29C8F9F-24AB-63F5-9322-F362C78336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8" y="1098"/>
                <a:ext cx="30" cy="12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28" name="Line 96">
                <a:extLst>
                  <a:ext uri="{FF2B5EF4-FFF2-40B4-BE49-F238E27FC236}">
                    <a16:creationId xmlns:a16="http://schemas.microsoft.com/office/drawing/2014/main" xmlns="" id="{943F414C-503D-1982-6765-6F456BADF3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08" y="1110"/>
                <a:ext cx="24" cy="6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29" name="Line 97">
                <a:extLst>
                  <a:ext uri="{FF2B5EF4-FFF2-40B4-BE49-F238E27FC236}">
                    <a16:creationId xmlns:a16="http://schemas.microsoft.com/office/drawing/2014/main" xmlns="" id="{36AA1DE4-5F61-9614-36DD-C90EB8AC8D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2" y="1116"/>
                <a:ext cx="24" cy="6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30" name="Line 98">
                <a:extLst>
                  <a:ext uri="{FF2B5EF4-FFF2-40B4-BE49-F238E27FC236}">
                    <a16:creationId xmlns:a16="http://schemas.microsoft.com/office/drawing/2014/main" xmlns="" id="{DCADBF8E-F872-1D2A-AA0E-B4DE0DEFBD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56" y="1122"/>
                <a:ext cx="30" cy="30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31" name="Line 99">
                <a:extLst>
                  <a:ext uri="{FF2B5EF4-FFF2-40B4-BE49-F238E27FC236}">
                    <a16:creationId xmlns:a16="http://schemas.microsoft.com/office/drawing/2014/main" xmlns="" id="{33487988-B2BB-3D55-F870-E49EEF3CB9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86" y="990"/>
                <a:ext cx="24" cy="162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32" name="Line 100">
                <a:extLst>
                  <a:ext uri="{FF2B5EF4-FFF2-40B4-BE49-F238E27FC236}">
                    <a16:creationId xmlns:a16="http://schemas.microsoft.com/office/drawing/2014/main" xmlns="" id="{8CFF7243-FBB0-5A48-FC2B-18F589FB83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0" y="990"/>
                <a:ext cx="24" cy="96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33" name="Line 101">
                <a:extLst>
                  <a:ext uri="{FF2B5EF4-FFF2-40B4-BE49-F238E27FC236}">
                    <a16:creationId xmlns:a16="http://schemas.microsoft.com/office/drawing/2014/main" xmlns="" id="{C1D5014B-045A-7737-3AD1-6B004C47CE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4" y="1086"/>
                <a:ext cx="30" cy="12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34" name="Line 102">
                <a:extLst>
                  <a:ext uri="{FF2B5EF4-FFF2-40B4-BE49-F238E27FC236}">
                    <a16:creationId xmlns:a16="http://schemas.microsoft.com/office/drawing/2014/main" xmlns="" id="{4782793D-A5D5-A3D6-9DE6-BF3B2454D3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4" y="1098"/>
                <a:ext cx="24" cy="12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35" name="Line 103">
                <a:extLst>
                  <a:ext uri="{FF2B5EF4-FFF2-40B4-BE49-F238E27FC236}">
                    <a16:creationId xmlns:a16="http://schemas.microsoft.com/office/drawing/2014/main" xmlns="" id="{CC37BA48-608E-235F-82FC-60E183F45B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8" y="1110"/>
                <a:ext cx="24" cy="42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36" name="Line 104">
                <a:extLst>
                  <a:ext uri="{FF2B5EF4-FFF2-40B4-BE49-F238E27FC236}">
                    <a16:creationId xmlns:a16="http://schemas.microsoft.com/office/drawing/2014/main" xmlns="" id="{735FF326-8CF6-BCC0-C571-AF2727DEFC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2" y="1140"/>
                <a:ext cx="30" cy="12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37" name="Line 105">
                <a:extLst>
                  <a:ext uri="{FF2B5EF4-FFF2-40B4-BE49-F238E27FC236}">
                    <a16:creationId xmlns:a16="http://schemas.microsoft.com/office/drawing/2014/main" xmlns="" id="{4C82911B-AA6C-1F1B-4AF5-DF892AF368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42" y="960"/>
                <a:ext cx="24" cy="180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38" name="Line 106">
                <a:extLst>
                  <a:ext uri="{FF2B5EF4-FFF2-40B4-BE49-F238E27FC236}">
                    <a16:creationId xmlns:a16="http://schemas.microsoft.com/office/drawing/2014/main" xmlns="" id="{A3FB3AD3-075C-2409-7A28-D3D6D0CEB1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6" y="960"/>
                <a:ext cx="24" cy="96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39" name="Line 107">
                <a:extLst>
                  <a:ext uri="{FF2B5EF4-FFF2-40B4-BE49-F238E27FC236}">
                    <a16:creationId xmlns:a16="http://schemas.microsoft.com/office/drawing/2014/main" xmlns="" id="{CA79E9FB-F803-2F44-DDC3-F7D15B16F5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90" y="1056"/>
                <a:ext cx="30" cy="54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40" name="Line 108">
                <a:extLst>
                  <a:ext uri="{FF2B5EF4-FFF2-40B4-BE49-F238E27FC236}">
                    <a16:creationId xmlns:a16="http://schemas.microsoft.com/office/drawing/2014/main" xmlns="" id="{5BE1D05C-38BC-AC6E-742C-CCDACD2E0A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0" y="1110"/>
                <a:ext cx="24" cy="12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41" name="Line 109">
                <a:extLst>
                  <a:ext uri="{FF2B5EF4-FFF2-40B4-BE49-F238E27FC236}">
                    <a16:creationId xmlns:a16="http://schemas.microsoft.com/office/drawing/2014/main" xmlns="" id="{1BF01F8C-5B2A-003B-FB5C-627D81C4EC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44" y="1122"/>
                <a:ext cx="24" cy="18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42" name="Line 110">
                <a:extLst>
                  <a:ext uri="{FF2B5EF4-FFF2-40B4-BE49-F238E27FC236}">
                    <a16:creationId xmlns:a16="http://schemas.microsoft.com/office/drawing/2014/main" xmlns="" id="{5F23C004-3055-F3C5-DEB8-913052D155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68" y="924"/>
                <a:ext cx="30" cy="216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43" name="Line 111">
                <a:extLst>
                  <a:ext uri="{FF2B5EF4-FFF2-40B4-BE49-F238E27FC236}">
                    <a16:creationId xmlns:a16="http://schemas.microsoft.com/office/drawing/2014/main" xmlns="" id="{ADAE0053-B099-2A0E-5B7C-44D03B36F3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8" y="924"/>
                <a:ext cx="24" cy="144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44" name="Line 112">
                <a:extLst>
                  <a:ext uri="{FF2B5EF4-FFF2-40B4-BE49-F238E27FC236}">
                    <a16:creationId xmlns:a16="http://schemas.microsoft.com/office/drawing/2014/main" xmlns="" id="{FFFE318E-2E3D-2D33-2C4A-2EA53C372A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2" y="1068"/>
                <a:ext cx="24" cy="42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45" name="Line 113">
                <a:extLst>
                  <a:ext uri="{FF2B5EF4-FFF2-40B4-BE49-F238E27FC236}">
                    <a16:creationId xmlns:a16="http://schemas.microsoft.com/office/drawing/2014/main" xmlns="" id="{06959FA3-87A1-F892-D5FA-5A79BA55FF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46" y="1110"/>
                <a:ext cx="30" cy="30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46" name="Line 114">
                <a:extLst>
                  <a:ext uri="{FF2B5EF4-FFF2-40B4-BE49-F238E27FC236}">
                    <a16:creationId xmlns:a16="http://schemas.microsoft.com/office/drawing/2014/main" xmlns="" id="{F2FA8BA8-73D6-B58B-23DD-7B1F6826C8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76" y="1122"/>
                <a:ext cx="24" cy="18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47" name="Line 115">
                <a:extLst>
                  <a:ext uri="{FF2B5EF4-FFF2-40B4-BE49-F238E27FC236}">
                    <a16:creationId xmlns:a16="http://schemas.microsoft.com/office/drawing/2014/main" xmlns="" id="{40A28569-539F-F0F6-0900-9D21B2B94C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00" y="1122"/>
                <a:ext cx="24" cy="18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48" name="Line 116">
                <a:extLst>
                  <a:ext uri="{FF2B5EF4-FFF2-40B4-BE49-F238E27FC236}">
                    <a16:creationId xmlns:a16="http://schemas.microsoft.com/office/drawing/2014/main" xmlns="" id="{F88764DB-5148-C244-63E9-42971D1D7C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" y="1140"/>
                <a:ext cx="30" cy="24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49" name="Line 117">
                <a:extLst>
                  <a:ext uri="{FF2B5EF4-FFF2-40B4-BE49-F238E27FC236}">
                    <a16:creationId xmlns:a16="http://schemas.microsoft.com/office/drawing/2014/main" xmlns="" id="{F0A0E010-6329-6C38-0F6C-0B0F7E8F16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54" y="1014"/>
                <a:ext cx="24" cy="150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50" name="Line 118">
                <a:extLst>
                  <a:ext uri="{FF2B5EF4-FFF2-40B4-BE49-F238E27FC236}">
                    <a16:creationId xmlns:a16="http://schemas.microsoft.com/office/drawing/2014/main" xmlns="" id="{86325B0F-2640-AEC9-F96E-A74CE2C446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8" y="1014"/>
                <a:ext cx="24" cy="84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451" name="Line 119">
                <a:extLst>
                  <a:ext uri="{FF2B5EF4-FFF2-40B4-BE49-F238E27FC236}">
                    <a16:creationId xmlns:a16="http://schemas.microsoft.com/office/drawing/2014/main" xmlns="" id="{61EE6C1E-B6D9-0268-E210-D0160478A8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02" y="1098"/>
                <a:ext cx="30" cy="24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sp>
          <p:nvSpPr>
            <p:cNvPr id="101398" name="Text Box 120">
              <a:extLst>
                <a:ext uri="{FF2B5EF4-FFF2-40B4-BE49-F238E27FC236}">
                  <a16:creationId xmlns:a16="http://schemas.microsoft.com/office/drawing/2014/main" xmlns="" id="{2BF8B3FE-8798-46F4-94BC-EBC33EE527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2319338" y="2509838"/>
              <a:ext cx="1071562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000" b="1">
                  <a:latin typeface="Comic Sans MS" panose="030F0702030302020204" pitchFamily="66" charset="0"/>
                </a:rPr>
                <a:t>Growth</a:t>
              </a:r>
            </a:p>
          </p:txBody>
        </p:sp>
        <p:sp>
          <p:nvSpPr>
            <p:cNvPr id="101399" name="Text Box 121">
              <a:extLst>
                <a:ext uri="{FF2B5EF4-FFF2-40B4-BE49-F238E27FC236}">
                  <a16:creationId xmlns:a16="http://schemas.microsoft.com/office/drawing/2014/main" xmlns="" id="{4769A63A-52D1-DF37-5E78-5204247994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1104900" y="3184525"/>
              <a:ext cx="14351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000" b="1">
                  <a:latin typeface="Comic Sans MS" panose="030F0702030302020204" pitchFamily="66" charset="0"/>
                </a:rPr>
                <a:t>Selection</a:t>
              </a:r>
            </a:p>
          </p:txBody>
        </p:sp>
        <p:sp>
          <p:nvSpPr>
            <p:cNvPr id="101400" name="Text Box 122">
              <a:extLst>
                <a:ext uri="{FF2B5EF4-FFF2-40B4-BE49-F238E27FC236}">
                  <a16:creationId xmlns:a16="http://schemas.microsoft.com/office/drawing/2014/main" xmlns="" id="{C0A51E46-CE08-F513-E5D6-2BDA75F6C4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3059113" y="1830388"/>
              <a:ext cx="15049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000" b="1">
                  <a:latin typeface="Comic Sans MS" panose="030F0702030302020204" pitchFamily="66" charset="0"/>
                </a:rPr>
                <a:t>Dominance</a:t>
              </a:r>
            </a:p>
          </p:txBody>
        </p:sp>
        <p:sp>
          <p:nvSpPr>
            <p:cNvPr id="101401" name="Text Box 127">
              <a:extLst>
                <a:ext uri="{FF2B5EF4-FFF2-40B4-BE49-F238E27FC236}">
                  <a16:creationId xmlns:a16="http://schemas.microsoft.com/office/drawing/2014/main" xmlns="" id="{643EC628-0FA3-EF5D-C3CE-887EDF936F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6907213" y="1690688"/>
              <a:ext cx="155733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2000" b="1">
                  <a:latin typeface="Comic Sans MS" panose="030F0702030302020204" pitchFamily="66" charset="0"/>
                </a:rPr>
                <a:t>Regression</a:t>
              </a:r>
            </a:p>
          </p:txBody>
        </p:sp>
        <p:sp>
          <p:nvSpPr>
            <p:cNvPr id="101402" name="Oval 128">
              <a:extLst>
                <a:ext uri="{FF2B5EF4-FFF2-40B4-BE49-F238E27FC236}">
                  <a16:creationId xmlns:a16="http://schemas.microsoft.com/office/drawing/2014/main" xmlns="" id="{C21D743A-D20B-4135-591C-2FAB8371FA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8863" y="2760663"/>
              <a:ext cx="439737" cy="411162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tr-TR" altLang="tr-TR" sz="1800">
                <a:latin typeface="Garamond" panose="02020404030301010803" pitchFamily="18" charset="0"/>
              </a:endParaRPr>
            </a:p>
          </p:txBody>
        </p:sp>
        <p:sp>
          <p:nvSpPr>
            <p:cNvPr id="101403" name="Text Box 129">
              <a:extLst>
                <a:ext uri="{FF2B5EF4-FFF2-40B4-BE49-F238E27FC236}">
                  <a16:creationId xmlns:a16="http://schemas.microsoft.com/office/drawing/2014/main" xmlns="" id="{42EAE500-5EC1-F7EF-D228-0F25BB935A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3500" y="4343400"/>
              <a:ext cx="13462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tr-TR" sz="1800">
                  <a:solidFill>
                    <a:schemeClr val="hlink"/>
                  </a:solidFill>
                  <a:latin typeface="Comic Sans MS" panose="030F0702030302020204" pitchFamily="66" charset="0"/>
                </a:rPr>
                <a:t>LH pulses</a:t>
              </a:r>
            </a:p>
          </p:txBody>
        </p:sp>
      </p:grpSp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20BBE8C1-7E96-B49F-364D-FB22226381B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791D0F8-FE8E-4907-ABC8-AE4670F204CA}" type="datetime4">
              <a:rPr lang="tr-TR" smtClean="0"/>
              <a:t>4 Mart 2024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76959911"/>
      </p:ext>
    </p:extLst>
  </p:cSld>
  <p:clrMapOvr>
    <a:masterClrMapping/>
  </p:clrMapOvr>
  <p:transition spd="slow">
    <p:push dir="r"/>
  </p:transition>
</p:sld>
</file>

<file path=ppt/theme/theme1.xml><?xml version="1.0" encoding="utf-8"?>
<a:theme xmlns:a="http://schemas.openxmlformats.org/drawingml/2006/main" name="Dilim">
  <a:themeElements>
    <a:clrScheme name="Dilim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Dilim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lim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18108</TotalTime>
  <Words>9975</Words>
  <Application>Microsoft Office PowerPoint</Application>
  <PresentationFormat>Özel</PresentationFormat>
  <Paragraphs>2401</Paragraphs>
  <Slides>224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1</vt:i4>
      </vt:variant>
      <vt:variant>
        <vt:lpstr>Slayt Başlıkları</vt:lpstr>
      </vt:variant>
      <vt:variant>
        <vt:i4>224</vt:i4>
      </vt:variant>
    </vt:vector>
  </HeadingPairs>
  <TitlesOfParts>
    <vt:vector size="226" baseType="lpstr">
      <vt:lpstr>Dilim</vt:lpstr>
      <vt:lpstr>Bit Eşlem Resmi</vt:lpstr>
      <vt:lpstr>AMASYA DSYB  MESLEKİÇİ EĞİTİM SEMİNERİ 2 Mart 2024-Merzifon</vt:lpstr>
      <vt:lpstr>Eğitim ve Ders İçeriği</vt:lpstr>
      <vt:lpstr>PowerPoint Sunusu</vt:lpstr>
      <vt:lpstr>Program </vt:lpstr>
      <vt:lpstr>Genel bilgi </vt:lpstr>
      <vt:lpstr>Genel bilgi </vt:lpstr>
      <vt:lpstr>PowerPoint Sunusu</vt:lpstr>
      <vt:lpstr>Amasya ili hayvan varlığı </vt:lpstr>
      <vt:lpstr>Döl verimi süresi </vt:lpstr>
      <vt:lpstr>Döl verimi süresi </vt:lpstr>
      <vt:lpstr>Döl verimi süresi </vt:lpstr>
      <vt:lpstr>Pubertas </vt:lpstr>
      <vt:lpstr>Pubertas </vt:lpstr>
      <vt:lpstr>Pubertas </vt:lpstr>
      <vt:lpstr>Pubertas </vt:lpstr>
      <vt:lpstr>Pubertas </vt:lpstr>
      <vt:lpstr>Pubertas </vt:lpstr>
      <vt:lpstr>Pubertas </vt:lpstr>
      <vt:lpstr>Pubertas  </vt:lpstr>
      <vt:lpstr>Pubertas </vt:lpstr>
      <vt:lpstr>Pubertas </vt:lpstr>
      <vt:lpstr>Pubertas </vt:lpstr>
      <vt:lpstr>Pubertas </vt:lpstr>
      <vt:lpstr>Pubertas </vt:lpstr>
      <vt:lpstr>Pubertas </vt:lpstr>
      <vt:lpstr>Pubertas 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Östrüs siklusu</vt:lpstr>
      <vt:lpstr>İnekte seksüel siklusun süreleri </vt:lpstr>
      <vt:lpstr>İnekte seksüel siklusun süreleri </vt:lpstr>
      <vt:lpstr>İnekte seksüel siklusun süreleri </vt:lpstr>
      <vt:lpstr>Endokrinoloji </vt:lpstr>
      <vt:lpstr>Endokrinoloji </vt:lpstr>
      <vt:lpstr>Endokrinoloji </vt:lpstr>
      <vt:lpstr>Endokrinoloji </vt:lpstr>
      <vt:lpstr>Endokrinoloji </vt:lpstr>
      <vt:lpstr>Endokrinoloji-inek </vt:lpstr>
      <vt:lpstr>Endokrinoloji-inek </vt:lpstr>
      <vt:lpstr>Endokrinoloji-inek </vt:lpstr>
      <vt:lpstr>Endokrinoloji-inek </vt:lpstr>
      <vt:lpstr>Endokrinoloji-inek </vt:lpstr>
      <vt:lpstr>Endokrinoloji-kısrak </vt:lpstr>
      <vt:lpstr>Folliküler Dalgalar </vt:lpstr>
      <vt:lpstr>Folliküler Dalgalar </vt:lpstr>
      <vt:lpstr>Folliküler Dalgalar </vt:lpstr>
      <vt:lpstr>Folliküler Dalgalar </vt:lpstr>
      <vt:lpstr>Folliküler Dalgalar </vt:lpstr>
      <vt:lpstr>Folliküler Dalgalar </vt:lpstr>
      <vt:lpstr>Folliküler Dalgalar </vt:lpstr>
      <vt:lpstr>Folliküler Dalgalar </vt:lpstr>
      <vt:lpstr>Folliküler Dalgalar </vt:lpstr>
      <vt:lpstr>Folliküler Dalgalar </vt:lpstr>
      <vt:lpstr>Folliküler Dalgalar </vt:lpstr>
      <vt:lpstr>Folliküler Dalgalar </vt:lpstr>
      <vt:lpstr>Folliküler Dalgalar </vt:lpstr>
      <vt:lpstr>Folliküler Dalgalar </vt:lpstr>
      <vt:lpstr>Folliküler Dalgalar </vt:lpstr>
      <vt:lpstr>Folliküler Dalgalar </vt:lpstr>
      <vt:lpstr>Folliküler Dalgalar </vt:lpstr>
      <vt:lpstr>Folliküler Dalgalar </vt:lpstr>
      <vt:lpstr>Folliküler Dalgalar </vt:lpstr>
      <vt:lpstr>Folliküler Dalgalar </vt:lpstr>
      <vt:lpstr>Folliküler Dalgalar </vt:lpstr>
      <vt:lpstr>Folliküler Dalgalar </vt:lpstr>
      <vt:lpstr>Folliküler Dalgalar </vt:lpstr>
      <vt:lpstr>Östrüsün oluşumu-inek</vt:lpstr>
      <vt:lpstr>Östrüsün oluşumu ve seyri / inek</vt:lpstr>
      <vt:lpstr>Östrüsün oluşumu ve seyri / inek</vt:lpstr>
      <vt:lpstr>Fertilizasyon</vt:lpstr>
      <vt:lpstr>Fertilizasyon sonrası dönem</vt:lpstr>
      <vt:lpstr>Fertilizasyon sonrası dönem</vt:lpstr>
      <vt:lpstr>Fertilizasyon sonrası dönem</vt:lpstr>
      <vt:lpstr>Fertilizasyon</vt:lpstr>
      <vt:lpstr>Fertilizasyon sonrası dönem</vt:lpstr>
      <vt:lpstr>Fertilizasyon sonrası dönem</vt:lpstr>
      <vt:lpstr>Fertilizasyon sonrası dönem</vt:lpstr>
      <vt:lpstr>Fertilizasyon sonrası dönem</vt:lpstr>
      <vt:lpstr>Corpus luteum</vt:lpstr>
      <vt:lpstr>Corpus luteum</vt:lpstr>
      <vt:lpstr>Östrüs belirtileri/davranışları</vt:lpstr>
      <vt:lpstr>Östrüs belirtileri/davranışları</vt:lpstr>
      <vt:lpstr>Östrüs belirtileri/davranışları</vt:lpstr>
      <vt:lpstr>Östrüs belirtileri/davranışları</vt:lpstr>
      <vt:lpstr>Östrüs belirtileri/davranışları</vt:lpstr>
      <vt:lpstr>Östrüs belirtileri/davranışları</vt:lpstr>
      <vt:lpstr>Östrüs belirtileri/davranışları</vt:lpstr>
      <vt:lpstr>Östrüs belirtileri/davranışları</vt:lpstr>
      <vt:lpstr>Östrüs belirtileri/davranışları</vt:lpstr>
      <vt:lpstr>Östrüs belirtileri/davranışları</vt:lpstr>
      <vt:lpstr>Östrüs belirtileri/davranışları</vt:lpstr>
      <vt:lpstr>Östrüs belirtileri/davranışları</vt:lpstr>
      <vt:lpstr>Östrüs belirtileri/davranışları</vt:lpstr>
      <vt:lpstr>Östrüs tespitinin önemi</vt:lpstr>
      <vt:lpstr>Östrüs tespitinin önemi</vt:lpstr>
      <vt:lpstr>Östrüs tespitinin önemi</vt:lpstr>
      <vt:lpstr>Östrüs tespitinin önemi</vt:lpstr>
      <vt:lpstr>Östrüs tespitinin önemi</vt:lpstr>
      <vt:lpstr>Östrüs tespitinin önemi</vt:lpstr>
      <vt:lpstr>Östrüs tespitinin önemi</vt:lpstr>
      <vt:lpstr>Östrüs tespitinin önemi</vt:lpstr>
      <vt:lpstr>Östrüs tespitinin önemi</vt:lpstr>
      <vt:lpstr>Östrüs tespitinin önemi</vt:lpstr>
      <vt:lpstr>Östrüs tespitinin önemi</vt:lpstr>
      <vt:lpstr>Östrüs tespitinin önemi</vt:lpstr>
      <vt:lpstr>Östrüs tespitinin önemi</vt:lpstr>
      <vt:lpstr>Östrüs tespitinin önemi</vt:lpstr>
      <vt:lpstr>Östrüs tespitinin önemi</vt:lpstr>
      <vt:lpstr>Östrüs tespitinin önemi</vt:lpstr>
      <vt:lpstr>Östrüs tespitinin önemi</vt:lpstr>
      <vt:lpstr>Östrüs tespitinin önemi</vt:lpstr>
      <vt:lpstr>Östrüs tespitinin önemi</vt:lpstr>
      <vt:lpstr>Östrüs tespitinin önemi</vt:lpstr>
      <vt:lpstr>Östrüs tespitinin önemi</vt:lpstr>
      <vt:lpstr>Östrüs tespitinin önemi</vt:lpstr>
      <vt:lpstr>Östrüs tespit yöntemleri</vt:lpstr>
      <vt:lpstr>Östrüs tespit yöntemleri</vt:lpstr>
      <vt:lpstr>Östrüs tespit yöntemleri</vt:lpstr>
      <vt:lpstr>Östrüs tespit yöntemleri</vt:lpstr>
      <vt:lpstr>Östrüs tespit yöntemleri/inek</vt:lpstr>
      <vt:lpstr>Östrüs tespit yöntemleri/inek</vt:lpstr>
      <vt:lpstr>Östrüs tespit yöntemleri/inek</vt:lpstr>
      <vt:lpstr>Östrüs tespit yöntemleri/inek</vt:lpstr>
      <vt:lpstr>Östrüs tespit yöntemleri/inek</vt:lpstr>
      <vt:lpstr>Östrüs tespit yöntemleri/inek</vt:lpstr>
      <vt:lpstr>Östrüs tespit yöntemleri/inek</vt:lpstr>
      <vt:lpstr>Östrüs tespit yöntemleri/inek</vt:lpstr>
      <vt:lpstr>Östrüs tespit yöntemleri</vt:lpstr>
      <vt:lpstr>Östrüs tespit yöntemleri</vt:lpstr>
      <vt:lpstr>Östrüs tespit yöntemleri</vt:lpstr>
      <vt:lpstr>Östrüs tespit yöntemleri</vt:lpstr>
      <vt:lpstr>Östrüs tespit yöntemleri</vt:lpstr>
      <vt:lpstr>Östrüs tespit yöntemleri</vt:lpstr>
      <vt:lpstr>Östrüs tespit yöntemleri</vt:lpstr>
      <vt:lpstr>Östrüs tespit yöntemleri</vt:lpstr>
      <vt:lpstr>Östrüs tespit yöntemleri</vt:lpstr>
      <vt:lpstr>Östrüs tespit yöntemleri</vt:lpstr>
      <vt:lpstr>Östrüs tespit yöntemleri</vt:lpstr>
      <vt:lpstr>Östrüs tespit yöntemleri</vt:lpstr>
      <vt:lpstr>Östrüs tespit yöntemleri</vt:lpstr>
      <vt:lpstr>Östrüs tespit yöntemleri</vt:lpstr>
      <vt:lpstr>Östrüs tespit yöntemleri</vt:lpstr>
      <vt:lpstr>Östrüs tespit yöntemleri</vt:lpstr>
      <vt:lpstr>Östrüs tespit yöntemleri</vt:lpstr>
      <vt:lpstr>Östrüs tespit yöntemleri</vt:lpstr>
      <vt:lpstr>Östrüs tespit yöntemleri</vt:lpstr>
      <vt:lpstr>Östrüs tespit yöntemleri</vt:lpstr>
      <vt:lpstr>Östrüs tespit yöntemleri</vt:lpstr>
      <vt:lpstr>Östrüs tespit yöntemleri</vt:lpstr>
      <vt:lpstr>Östrus tespit yöntemleri</vt:lpstr>
      <vt:lpstr>Östrüs tespit yöntemleri</vt:lpstr>
      <vt:lpstr>Östrüs tespit yöntemleri</vt:lpstr>
      <vt:lpstr>Östrüs tespit yöntemleri</vt:lpstr>
      <vt:lpstr>Östrüs belirtileri</vt:lpstr>
      <vt:lpstr>Östrüs tespit yöntemleri</vt:lpstr>
      <vt:lpstr>Östrüs tespit yöntemleri</vt:lpstr>
      <vt:lpstr>Östrüs tespit yöntemleri</vt:lpstr>
      <vt:lpstr>Östrüs tespit yöntemleri</vt:lpstr>
      <vt:lpstr>Östrüs belirtileri/davranışları</vt:lpstr>
      <vt:lpstr>Östrüs belirtileri/davranışları</vt:lpstr>
      <vt:lpstr>Östrüs belirtileri/davranışları</vt:lpstr>
      <vt:lpstr>Östrüs / kısrak</vt:lpstr>
      <vt:lpstr>Östrüs tespit yöntemleri</vt:lpstr>
      <vt:lpstr>Östrüs belirtileri/davranışları</vt:lpstr>
      <vt:lpstr>Östrüs belirtileri/davranışları</vt:lpstr>
      <vt:lpstr>Östrüs belirtileri/davranışları</vt:lpstr>
      <vt:lpstr>Östrüs belirtileri/davranışları</vt:lpstr>
      <vt:lpstr>Östrüs belirtileri/davranışları</vt:lpstr>
      <vt:lpstr>Östrüs belirtileri/davranışları</vt:lpstr>
      <vt:lpstr>Östrüs belirtileri/davranışları</vt:lpstr>
      <vt:lpstr>Mandalarda seksüel sikluslar</vt:lpstr>
      <vt:lpstr>Mandalarda seksüel sikluslar</vt:lpstr>
      <vt:lpstr>Mandalarda seksüel sikluslar</vt:lpstr>
      <vt:lpstr>Uygun tohumlama zamanı / inek</vt:lpstr>
      <vt:lpstr>Uygun tohumlama zamanı / inek</vt:lpstr>
      <vt:lpstr>Embriyonal/fötal gelişim çizgisi</vt:lpstr>
      <vt:lpstr>Embriyonal/fötal gelişim çizgisi</vt:lpstr>
      <vt:lpstr>Embriyonal/fötal gelişim çizgisi</vt:lpstr>
      <vt:lpstr>İneklerde Anöstrüs’ün tipleri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Reprodüktif etkinliğin düşük olmasının sebepleri</dc:title>
  <dc:creator>DAD</dc:creator>
  <cp:lastModifiedBy>asus</cp:lastModifiedBy>
  <cp:revision>1184</cp:revision>
  <dcterms:created xsi:type="dcterms:W3CDTF">2015-09-29T01:08:44Z</dcterms:created>
  <dcterms:modified xsi:type="dcterms:W3CDTF">2024-03-04T08:35:56Z</dcterms:modified>
</cp:coreProperties>
</file>