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76"/>
  </p:notesMasterIdLst>
  <p:handoutMasterIdLst>
    <p:handoutMasterId r:id="rId77"/>
  </p:handoutMasterIdLst>
  <p:sldIdLst>
    <p:sldId id="265" r:id="rId2"/>
    <p:sldId id="266" r:id="rId3"/>
    <p:sldId id="314" r:id="rId4"/>
    <p:sldId id="308" r:id="rId5"/>
    <p:sldId id="315" r:id="rId6"/>
    <p:sldId id="313" r:id="rId7"/>
    <p:sldId id="316" r:id="rId8"/>
    <p:sldId id="322" r:id="rId9"/>
    <p:sldId id="323" r:id="rId10"/>
    <p:sldId id="324" r:id="rId11"/>
    <p:sldId id="325" r:id="rId12"/>
    <p:sldId id="333" r:id="rId13"/>
    <p:sldId id="326" r:id="rId14"/>
    <p:sldId id="318" r:id="rId15"/>
    <p:sldId id="327" r:id="rId16"/>
    <p:sldId id="328" r:id="rId17"/>
    <p:sldId id="329" r:id="rId18"/>
    <p:sldId id="330" r:id="rId19"/>
    <p:sldId id="331" r:id="rId20"/>
    <p:sldId id="335" r:id="rId21"/>
    <p:sldId id="321" r:id="rId22"/>
    <p:sldId id="337" r:id="rId23"/>
    <p:sldId id="338" r:id="rId24"/>
    <p:sldId id="339" r:id="rId25"/>
    <p:sldId id="340" r:id="rId26"/>
    <p:sldId id="341" r:id="rId27"/>
    <p:sldId id="345" r:id="rId28"/>
    <p:sldId id="309" r:id="rId29"/>
    <p:sldId id="343" r:id="rId30"/>
    <p:sldId id="346" r:id="rId31"/>
    <p:sldId id="347" r:id="rId32"/>
    <p:sldId id="348" r:id="rId33"/>
    <p:sldId id="349" r:id="rId34"/>
    <p:sldId id="351" r:id="rId35"/>
    <p:sldId id="352" r:id="rId36"/>
    <p:sldId id="353" r:id="rId37"/>
    <p:sldId id="354" r:id="rId38"/>
    <p:sldId id="355" r:id="rId39"/>
    <p:sldId id="356" r:id="rId40"/>
    <p:sldId id="357" r:id="rId41"/>
    <p:sldId id="358" r:id="rId42"/>
    <p:sldId id="359" r:id="rId43"/>
    <p:sldId id="360" r:id="rId44"/>
    <p:sldId id="388" r:id="rId45"/>
    <p:sldId id="361" r:id="rId46"/>
    <p:sldId id="362" r:id="rId47"/>
    <p:sldId id="363" r:id="rId48"/>
    <p:sldId id="364" r:id="rId49"/>
    <p:sldId id="365" r:id="rId50"/>
    <p:sldId id="366" r:id="rId51"/>
    <p:sldId id="367" r:id="rId52"/>
    <p:sldId id="386" r:id="rId53"/>
    <p:sldId id="368" r:id="rId54"/>
    <p:sldId id="387" r:id="rId55"/>
    <p:sldId id="371" r:id="rId56"/>
    <p:sldId id="372" r:id="rId57"/>
    <p:sldId id="373" r:id="rId58"/>
    <p:sldId id="374" r:id="rId59"/>
    <p:sldId id="375" r:id="rId60"/>
    <p:sldId id="376" r:id="rId61"/>
    <p:sldId id="377" r:id="rId62"/>
    <p:sldId id="378" r:id="rId63"/>
    <p:sldId id="379" r:id="rId64"/>
    <p:sldId id="380" r:id="rId65"/>
    <p:sldId id="382" r:id="rId66"/>
    <p:sldId id="383" r:id="rId67"/>
    <p:sldId id="384" r:id="rId68"/>
    <p:sldId id="385" r:id="rId69"/>
    <p:sldId id="389" r:id="rId70"/>
    <p:sldId id="390" r:id="rId71"/>
    <p:sldId id="391" r:id="rId72"/>
    <p:sldId id="392" r:id="rId73"/>
    <p:sldId id="393" r:id="rId74"/>
    <p:sldId id="394" r:id="rId7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5" orient="horz" pos="288" userDrawn="1">
          <p15:clr>
            <a:srgbClr val="A4A3A4"/>
          </p15:clr>
        </p15:guide>
        <p15:guide id="6" orient="horz" pos="4032" userDrawn="1">
          <p15:clr>
            <a:srgbClr val="A4A3A4"/>
          </p15:clr>
        </p15:guide>
        <p15:guide id="8" pos="288" userDrawn="1">
          <p15:clr>
            <a:srgbClr val="A4A3A4"/>
          </p15:clr>
        </p15:guide>
        <p15:guide id="9" pos="7392" userDrawn="1">
          <p15:clr>
            <a:srgbClr val="A4A3A4"/>
          </p15:clr>
        </p15:guide>
        <p15:guide id="12" orient="horz" pos="4176" userDrawn="1">
          <p15:clr>
            <a:srgbClr val="A4A3A4"/>
          </p15:clr>
        </p15:guide>
        <p15:guide id="14" orient="horz" pos="144" userDrawn="1">
          <p15:clr>
            <a:srgbClr val="A4A3A4"/>
          </p15:clr>
        </p15:guide>
        <p15:guide id="15" orient="horz" pos="3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 Cheng (IFPRI)" initials="QC(" lastIdx="1" clrIdx="0"/>
  <p:cmAuthor id="2" name="de Brauw, Alan (IFPRI)" initials="dB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E"/>
    <a:srgbClr val="43C5E4"/>
    <a:srgbClr val="00A3D8"/>
    <a:srgbClr val="BCBDC0"/>
    <a:srgbClr val="C7EAFB"/>
    <a:srgbClr val="66C7C5"/>
    <a:srgbClr val="8452A1"/>
    <a:srgbClr val="2F53A4"/>
    <a:srgbClr val="6FCCDD"/>
    <a:srgbClr val="89D6F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5" autoAdjust="0"/>
    <p:restoredTop sz="85441" autoAdjust="0"/>
  </p:normalViewPr>
  <p:slideViewPr>
    <p:cSldViewPr snapToGrid="0">
      <p:cViewPr varScale="1">
        <p:scale>
          <a:sx n="59" d="100"/>
          <a:sy n="59" d="100"/>
        </p:scale>
        <p:origin x="480" y="90"/>
      </p:cViewPr>
      <p:guideLst>
        <p:guide orient="horz" pos="2160"/>
        <p:guide pos="3840"/>
        <p:guide orient="horz" pos="720"/>
        <p:guide orient="horz" pos="288"/>
        <p:guide orient="horz" pos="4032"/>
        <p:guide pos="288"/>
        <p:guide pos="7392"/>
        <p:guide orient="horz" pos="4176"/>
        <p:guide orient="horz" pos="144"/>
        <p:guide orient="horz" pos="36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4.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6" Type="http://schemas.openxmlformats.org/officeDocument/2006/relationships/image" Target="../media/image62.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diagrams/_rels/data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4" Type="http://schemas.openxmlformats.org/officeDocument/2006/relationships/image" Target="../media/image8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6" Type="http://schemas.openxmlformats.org/officeDocument/2006/relationships/image" Target="../media/image62.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4" Type="http://schemas.openxmlformats.org/officeDocument/2006/relationships/image" Target="../media/image85.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C3300-EA3E-4094-9F29-27814FEBA9E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1DCF6967-CCED-4DC7-886D-741C0C641FC0}">
      <dgm:prSet custT="1"/>
      <dgm:spPr/>
      <dgm:t>
        <a:bodyPr/>
        <a:lstStyle/>
        <a:p>
          <a:pPr marL="0" lvl="0" indent="0" algn="ctr" defTabSz="1822450">
            <a:lnSpc>
              <a:spcPct val="90000"/>
            </a:lnSpc>
            <a:spcBef>
              <a:spcPct val="0"/>
            </a:spcBef>
            <a:spcAft>
              <a:spcPct val="35000"/>
            </a:spcAft>
            <a:buNone/>
          </a:pPr>
          <a:r>
            <a:rPr lang="tr-TR" sz="4100" b="1" kern="1200" dirty="0">
              <a:solidFill>
                <a:prstClr val="black"/>
              </a:solidFill>
              <a:latin typeface="Arial"/>
              <a:ea typeface="+mn-ea"/>
              <a:cs typeface="+mn-cs"/>
            </a:rPr>
            <a:t>İklim değişikliği</a:t>
          </a:r>
          <a:endParaRPr lang="en-US" sz="4100" b="1" kern="1200" dirty="0">
            <a:solidFill>
              <a:prstClr val="black"/>
            </a:solidFill>
            <a:latin typeface="Arial"/>
            <a:ea typeface="+mn-ea"/>
            <a:cs typeface="+mn-cs"/>
          </a:endParaRPr>
        </a:p>
      </dgm:t>
    </dgm:pt>
    <dgm:pt modelId="{3F540057-F033-4025-BE8A-2D1409E7892C}" type="parTrans" cxnId="{CFBA8BC4-DD7D-47A4-A8C9-27DA770799B1}">
      <dgm:prSet/>
      <dgm:spPr/>
      <dgm:t>
        <a:bodyPr/>
        <a:lstStyle/>
        <a:p>
          <a:endParaRPr lang="en-US"/>
        </a:p>
      </dgm:t>
    </dgm:pt>
    <dgm:pt modelId="{DA0FB41C-82AD-466F-B381-10262BE3770B}" type="sibTrans" cxnId="{CFBA8BC4-DD7D-47A4-A8C9-27DA770799B1}">
      <dgm:prSet/>
      <dgm:spPr/>
      <dgm:t>
        <a:bodyPr/>
        <a:lstStyle/>
        <a:p>
          <a:endParaRPr lang="en-US"/>
        </a:p>
      </dgm:t>
    </dgm:pt>
    <dgm:pt modelId="{A2C72679-ADD9-4520-9D6E-2BA2B83B8217}">
      <dgm:prSet/>
      <dgm:spPr/>
      <dgm:t>
        <a:bodyPr/>
        <a:lstStyle/>
        <a:p>
          <a:r>
            <a:rPr lang="tr-TR" b="1" dirty="0">
              <a:solidFill>
                <a:schemeClr val="tx1"/>
              </a:solidFill>
            </a:rPr>
            <a:t>Kaynakların Tükenmesi ve Siyasi Çatışma</a:t>
          </a:r>
          <a:endParaRPr lang="en-US" dirty="0">
            <a:solidFill>
              <a:schemeClr val="tx1"/>
            </a:solidFill>
          </a:endParaRPr>
        </a:p>
      </dgm:t>
    </dgm:pt>
    <dgm:pt modelId="{957D4247-8FF2-4D34-9096-E67C06830ABB}" type="parTrans" cxnId="{E94F0449-FF5C-4322-A515-36DD674916CD}">
      <dgm:prSet/>
      <dgm:spPr/>
      <dgm:t>
        <a:bodyPr/>
        <a:lstStyle/>
        <a:p>
          <a:endParaRPr lang="en-US"/>
        </a:p>
      </dgm:t>
    </dgm:pt>
    <dgm:pt modelId="{AAA73FAB-2F36-4F54-A8C1-8FC167751B39}" type="sibTrans" cxnId="{E94F0449-FF5C-4322-A515-36DD674916CD}">
      <dgm:prSet/>
      <dgm:spPr/>
      <dgm:t>
        <a:bodyPr/>
        <a:lstStyle/>
        <a:p>
          <a:endParaRPr lang="en-US"/>
        </a:p>
      </dgm:t>
    </dgm:pt>
    <dgm:pt modelId="{08286C90-96EB-49AE-8157-A7AE391197BA}">
      <dgm:prSet/>
      <dgm:spPr/>
      <dgm:t>
        <a:bodyPr/>
        <a:lstStyle/>
        <a:p>
          <a:r>
            <a:rPr lang="tr-TR" b="1" dirty="0">
              <a:solidFill>
                <a:schemeClr val="tx1"/>
              </a:solidFill>
            </a:rPr>
            <a:t>Tarımsal Üretim ve Sağlıklı Gıdanın Temini </a:t>
          </a:r>
          <a:endParaRPr lang="en-US" dirty="0">
            <a:solidFill>
              <a:schemeClr val="tx1"/>
            </a:solidFill>
          </a:endParaRPr>
        </a:p>
      </dgm:t>
    </dgm:pt>
    <dgm:pt modelId="{0472479F-E372-469D-950B-9D4F24188464}" type="parTrans" cxnId="{170333FE-FD18-44A7-890F-E212D85B39FF}">
      <dgm:prSet/>
      <dgm:spPr/>
      <dgm:t>
        <a:bodyPr/>
        <a:lstStyle/>
        <a:p>
          <a:endParaRPr lang="en-US"/>
        </a:p>
      </dgm:t>
    </dgm:pt>
    <dgm:pt modelId="{42AED271-AF7F-475F-826C-F706E85A8887}" type="sibTrans" cxnId="{170333FE-FD18-44A7-890F-E212D85B39FF}">
      <dgm:prSet/>
      <dgm:spPr/>
      <dgm:t>
        <a:bodyPr/>
        <a:lstStyle/>
        <a:p>
          <a:endParaRPr lang="en-US"/>
        </a:p>
      </dgm:t>
    </dgm:pt>
    <dgm:pt modelId="{CFBC788E-6D51-4BF0-B4D1-097C972CC99A}">
      <dgm:prSet/>
      <dgm:spPr/>
      <dgm:t>
        <a:bodyPr/>
        <a:lstStyle/>
        <a:p>
          <a:endParaRPr lang="en-US" dirty="0"/>
        </a:p>
      </dgm:t>
    </dgm:pt>
    <dgm:pt modelId="{9EAD2821-4ADD-4B00-94B2-087FDD6C36BB}" type="parTrans" cxnId="{4892135E-3047-45EE-8C4F-C04C20265C42}">
      <dgm:prSet/>
      <dgm:spPr/>
      <dgm:t>
        <a:bodyPr/>
        <a:lstStyle/>
        <a:p>
          <a:endParaRPr lang="en-US"/>
        </a:p>
      </dgm:t>
    </dgm:pt>
    <dgm:pt modelId="{9CBCC5BF-DFE1-45E6-BB17-E9421EA2961C}" type="sibTrans" cxnId="{4892135E-3047-45EE-8C4F-C04C20265C42}">
      <dgm:prSet/>
      <dgm:spPr/>
      <dgm:t>
        <a:bodyPr/>
        <a:lstStyle/>
        <a:p>
          <a:endParaRPr lang="en-US"/>
        </a:p>
      </dgm:t>
    </dgm:pt>
    <dgm:pt modelId="{928F49EF-0D27-47A1-A95B-0FF3F4542953}" type="pres">
      <dgm:prSet presAssocID="{5C4C3300-EA3E-4094-9F29-27814FEBA9E2}" presName="diagram" presStyleCnt="0">
        <dgm:presLayoutVars>
          <dgm:dir/>
          <dgm:resizeHandles val="exact"/>
        </dgm:presLayoutVars>
      </dgm:prSet>
      <dgm:spPr/>
    </dgm:pt>
    <dgm:pt modelId="{84FB2A11-801C-4051-A873-E10A31882F6F}" type="pres">
      <dgm:prSet presAssocID="{1DCF6967-CCED-4DC7-886D-741C0C641FC0}" presName="node" presStyleLbl="node1" presStyleIdx="0" presStyleCnt="4">
        <dgm:presLayoutVars>
          <dgm:bulletEnabled val="1"/>
        </dgm:presLayoutVars>
      </dgm:prSet>
      <dgm:spPr/>
    </dgm:pt>
    <dgm:pt modelId="{0CF788EE-5E36-4437-9150-DB5B7B72B469}" type="pres">
      <dgm:prSet presAssocID="{DA0FB41C-82AD-466F-B381-10262BE3770B}" presName="sibTrans" presStyleCnt="0"/>
      <dgm:spPr/>
    </dgm:pt>
    <dgm:pt modelId="{36799A64-E6EC-44A1-BF21-35E9CEC856D1}" type="pres">
      <dgm:prSet presAssocID="{A2C72679-ADD9-4520-9D6E-2BA2B83B8217}" presName="node" presStyleLbl="node1" presStyleIdx="1" presStyleCnt="4">
        <dgm:presLayoutVars>
          <dgm:bulletEnabled val="1"/>
        </dgm:presLayoutVars>
      </dgm:prSet>
      <dgm:spPr/>
    </dgm:pt>
    <dgm:pt modelId="{433D486A-16A3-4068-934A-3E4CD4F24B3A}" type="pres">
      <dgm:prSet presAssocID="{AAA73FAB-2F36-4F54-A8C1-8FC167751B39}" presName="sibTrans" presStyleCnt="0"/>
      <dgm:spPr/>
    </dgm:pt>
    <dgm:pt modelId="{E3424B24-F19F-43C7-8DC5-12ED4FE73602}" type="pres">
      <dgm:prSet presAssocID="{08286C90-96EB-49AE-8157-A7AE391197BA}" presName="node" presStyleLbl="node1" presStyleIdx="2" presStyleCnt="4">
        <dgm:presLayoutVars>
          <dgm:bulletEnabled val="1"/>
        </dgm:presLayoutVars>
      </dgm:prSet>
      <dgm:spPr/>
    </dgm:pt>
    <dgm:pt modelId="{FB37B8CC-756B-475D-9688-F6BF9BA3A870}" type="pres">
      <dgm:prSet presAssocID="{42AED271-AF7F-475F-826C-F706E85A8887}" presName="sibTrans" presStyleCnt="0"/>
      <dgm:spPr/>
    </dgm:pt>
    <dgm:pt modelId="{09CA99B1-8490-4085-A6EB-4F304909E1F7}" type="pres">
      <dgm:prSet presAssocID="{CFBC788E-6D51-4BF0-B4D1-097C972CC99A}" presName="node" presStyleLbl="node1" presStyleIdx="3" presStyleCnt="4">
        <dgm:presLayoutVars>
          <dgm:bulletEnabled val="1"/>
        </dgm:presLayoutVars>
      </dgm:prSet>
      <dgm:spPr/>
    </dgm:pt>
  </dgm:ptLst>
  <dgm:cxnLst>
    <dgm:cxn modelId="{4892135E-3047-45EE-8C4F-C04C20265C42}" srcId="{5C4C3300-EA3E-4094-9F29-27814FEBA9E2}" destId="{CFBC788E-6D51-4BF0-B4D1-097C972CC99A}" srcOrd="3" destOrd="0" parTransId="{9EAD2821-4ADD-4B00-94B2-087FDD6C36BB}" sibTransId="{9CBCC5BF-DFE1-45E6-BB17-E9421EA2961C}"/>
    <dgm:cxn modelId="{EC57AF61-4449-489B-A7B3-4FC9BC7DC4EC}" type="presOf" srcId="{1DCF6967-CCED-4DC7-886D-741C0C641FC0}" destId="{84FB2A11-801C-4051-A873-E10A31882F6F}" srcOrd="0" destOrd="0" presId="urn:microsoft.com/office/officeart/2005/8/layout/default"/>
    <dgm:cxn modelId="{E94F0449-FF5C-4322-A515-36DD674916CD}" srcId="{5C4C3300-EA3E-4094-9F29-27814FEBA9E2}" destId="{A2C72679-ADD9-4520-9D6E-2BA2B83B8217}" srcOrd="1" destOrd="0" parTransId="{957D4247-8FF2-4D34-9096-E67C06830ABB}" sibTransId="{AAA73FAB-2F36-4F54-A8C1-8FC167751B39}"/>
    <dgm:cxn modelId="{12D005A1-324D-4AA7-B8DF-C2B9ED9D873A}" type="presOf" srcId="{A2C72679-ADD9-4520-9D6E-2BA2B83B8217}" destId="{36799A64-E6EC-44A1-BF21-35E9CEC856D1}" srcOrd="0" destOrd="0" presId="urn:microsoft.com/office/officeart/2005/8/layout/default"/>
    <dgm:cxn modelId="{F443C7A1-C4CE-4BD4-8405-134729B50596}" type="presOf" srcId="{CFBC788E-6D51-4BF0-B4D1-097C972CC99A}" destId="{09CA99B1-8490-4085-A6EB-4F304909E1F7}" srcOrd="0" destOrd="0" presId="urn:microsoft.com/office/officeart/2005/8/layout/default"/>
    <dgm:cxn modelId="{CFBA8BC4-DD7D-47A4-A8C9-27DA770799B1}" srcId="{5C4C3300-EA3E-4094-9F29-27814FEBA9E2}" destId="{1DCF6967-CCED-4DC7-886D-741C0C641FC0}" srcOrd="0" destOrd="0" parTransId="{3F540057-F033-4025-BE8A-2D1409E7892C}" sibTransId="{DA0FB41C-82AD-466F-B381-10262BE3770B}"/>
    <dgm:cxn modelId="{FAED0DE1-B8E7-4BE1-BBF0-F8BB1598298C}" type="presOf" srcId="{5C4C3300-EA3E-4094-9F29-27814FEBA9E2}" destId="{928F49EF-0D27-47A1-A95B-0FF3F4542953}" srcOrd="0" destOrd="0" presId="urn:microsoft.com/office/officeart/2005/8/layout/default"/>
    <dgm:cxn modelId="{4A63C0EE-09E6-4E1B-B581-55ED66772A63}" type="presOf" srcId="{08286C90-96EB-49AE-8157-A7AE391197BA}" destId="{E3424B24-F19F-43C7-8DC5-12ED4FE73602}" srcOrd="0" destOrd="0" presId="urn:microsoft.com/office/officeart/2005/8/layout/default"/>
    <dgm:cxn modelId="{170333FE-FD18-44A7-890F-E212D85B39FF}" srcId="{5C4C3300-EA3E-4094-9F29-27814FEBA9E2}" destId="{08286C90-96EB-49AE-8157-A7AE391197BA}" srcOrd="2" destOrd="0" parTransId="{0472479F-E372-469D-950B-9D4F24188464}" sibTransId="{42AED271-AF7F-475F-826C-F706E85A8887}"/>
    <dgm:cxn modelId="{07E2C1DE-1287-45AE-8D1E-CD3EF64783DA}" type="presParOf" srcId="{928F49EF-0D27-47A1-A95B-0FF3F4542953}" destId="{84FB2A11-801C-4051-A873-E10A31882F6F}" srcOrd="0" destOrd="0" presId="urn:microsoft.com/office/officeart/2005/8/layout/default"/>
    <dgm:cxn modelId="{BEA9B909-C1E3-44F6-AD7F-85AB6B6B1590}" type="presParOf" srcId="{928F49EF-0D27-47A1-A95B-0FF3F4542953}" destId="{0CF788EE-5E36-4437-9150-DB5B7B72B469}" srcOrd="1" destOrd="0" presId="urn:microsoft.com/office/officeart/2005/8/layout/default"/>
    <dgm:cxn modelId="{95CC738D-2543-434C-AC10-ED4A8705238F}" type="presParOf" srcId="{928F49EF-0D27-47A1-A95B-0FF3F4542953}" destId="{36799A64-E6EC-44A1-BF21-35E9CEC856D1}" srcOrd="2" destOrd="0" presId="urn:microsoft.com/office/officeart/2005/8/layout/default"/>
    <dgm:cxn modelId="{8C126F75-7DAB-4C0A-BAB8-A213F3497874}" type="presParOf" srcId="{928F49EF-0D27-47A1-A95B-0FF3F4542953}" destId="{433D486A-16A3-4068-934A-3E4CD4F24B3A}" srcOrd="3" destOrd="0" presId="urn:microsoft.com/office/officeart/2005/8/layout/default"/>
    <dgm:cxn modelId="{A979C485-5ECB-433B-9BBA-DECD538BE472}" type="presParOf" srcId="{928F49EF-0D27-47A1-A95B-0FF3F4542953}" destId="{E3424B24-F19F-43C7-8DC5-12ED4FE73602}" srcOrd="4" destOrd="0" presId="urn:microsoft.com/office/officeart/2005/8/layout/default"/>
    <dgm:cxn modelId="{8E3996EC-4D42-412F-B923-A65E147EFF9C}" type="presParOf" srcId="{928F49EF-0D27-47A1-A95B-0FF3F4542953}" destId="{FB37B8CC-756B-475D-9688-F6BF9BA3A870}" srcOrd="5" destOrd="0" presId="urn:microsoft.com/office/officeart/2005/8/layout/default"/>
    <dgm:cxn modelId="{EEDB68A3-48ED-410D-9AA7-B61C14D6F1D9}" type="presParOf" srcId="{928F49EF-0D27-47A1-A95B-0FF3F4542953}" destId="{09CA99B1-8490-4085-A6EB-4F304909E1F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A7061-D5F4-46F8-8898-9EE8A9D7FB9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847B9864-8E05-4681-8B33-A06DC01D0452}">
      <dgm:prSet/>
      <dgm:spPr/>
      <dgm:t>
        <a:bodyPr/>
        <a:lstStyle/>
        <a:p>
          <a:r>
            <a:rPr lang="tr-TR" b="1" i="1" dirty="0"/>
            <a:t>İKLİM DEĞİŞİKLİĞİNİN SÜT SIĞIRCILIĞI ÜZERİNE ETKİLERİ</a:t>
          </a:r>
          <a:endParaRPr lang="en-US" dirty="0"/>
        </a:p>
      </dgm:t>
    </dgm:pt>
    <dgm:pt modelId="{99F7840B-5CA2-4BF4-90DC-0BF662834AC6}" type="parTrans" cxnId="{1930267E-456C-45F2-B640-4EF80E3AF684}">
      <dgm:prSet/>
      <dgm:spPr/>
      <dgm:t>
        <a:bodyPr/>
        <a:lstStyle/>
        <a:p>
          <a:endParaRPr lang="en-US"/>
        </a:p>
      </dgm:t>
    </dgm:pt>
    <dgm:pt modelId="{F80A6F72-F1E7-4000-9273-4B96C29FF6FA}" type="sibTrans" cxnId="{1930267E-456C-45F2-B640-4EF80E3AF684}">
      <dgm:prSet/>
      <dgm:spPr/>
      <dgm:t>
        <a:bodyPr/>
        <a:lstStyle/>
        <a:p>
          <a:endParaRPr lang="en-US"/>
        </a:p>
      </dgm:t>
    </dgm:pt>
    <dgm:pt modelId="{ECCF8A93-D9D8-476B-8302-088A4128A644}">
      <dgm:prSet/>
      <dgm:spPr/>
      <dgm:t>
        <a:bodyPr/>
        <a:lstStyle/>
        <a:p>
          <a:r>
            <a:rPr lang="tr-TR" i="1" dirty="0">
              <a:highlight>
                <a:srgbClr val="FFFF00"/>
              </a:highlight>
            </a:rPr>
            <a:t>Süt sığırları, </a:t>
          </a:r>
          <a:r>
            <a:rPr lang="tr-TR" i="1" dirty="0"/>
            <a:t>yüksek metabolizma hızları ve böbrek sistemlerindeki düşük su tutma kapasiteleri nedeniyle iklimsel değişikliklere karşı diğer geviş getiren hayvanlara göre </a:t>
          </a:r>
          <a:r>
            <a:rPr lang="tr-TR" i="1" dirty="0">
              <a:highlight>
                <a:srgbClr val="FFFF00"/>
              </a:highlight>
            </a:rPr>
            <a:t>daha hassastır.</a:t>
          </a:r>
          <a:endParaRPr lang="en-US" dirty="0">
            <a:highlight>
              <a:srgbClr val="FFFF00"/>
            </a:highlight>
          </a:endParaRPr>
        </a:p>
      </dgm:t>
    </dgm:pt>
    <dgm:pt modelId="{1235836B-DA6E-4989-BB91-AC79913D1581}" type="parTrans" cxnId="{0033BC16-97B1-4AA7-A9A3-ABB3D1C75744}">
      <dgm:prSet/>
      <dgm:spPr/>
      <dgm:t>
        <a:bodyPr/>
        <a:lstStyle/>
        <a:p>
          <a:endParaRPr lang="en-US"/>
        </a:p>
      </dgm:t>
    </dgm:pt>
    <dgm:pt modelId="{7A49889A-E66D-4C7F-9222-28E4337673EE}" type="sibTrans" cxnId="{0033BC16-97B1-4AA7-A9A3-ABB3D1C75744}">
      <dgm:prSet/>
      <dgm:spPr/>
      <dgm:t>
        <a:bodyPr/>
        <a:lstStyle/>
        <a:p>
          <a:endParaRPr lang="en-US"/>
        </a:p>
      </dgm:t>
    </dgm:pt>
    <dgm:pt modelId="{EC0BF7A6-FCEE-4112-B333-608DBD47146D}">
      <dgm:prSet/>
      <dgm:spPr/>
      <dgm:t>
        <a:bodyPr/>
        <a:lstStyle/>
        <a:p>
          <a:r>
            <a:rPr lang="tr-TR" i="1" dirty="0"/>
            <a:t>Ortam sıcaklığının genellikle üst kritik sıcaklığı aştığı yerlerde </a:t>
          </a:r>
          <a:r>
            <a:rPr lang="tr-TR" i="1" dirty="0">
              <a:highlight>
                <a:srgbClr val="FFFF00"/>
              </a:highlight>
            </a:rPr>
            <a:t>günlük süt veriminin düşmesi</a:t>
          </a:r>
          <a:endParaRPr lang="en-US" dirty="0">
            <a:highlight>
              <a:srgbClr val="FFFF00"/>
            </a:highlight>
          </a:endParaRPr>
        </a:p>
      </dgm:t>
    </dgm:pt>
    <dgm:pt modelId="{9ECBD4CD-1A48-40AD-BE1A-2CBD37637314}" type="parTrans" cxnId="{86E7FEC3-FACB-4CFA-9DA2-5C12D7FA6D1A}">
      <dgm:prSet/>
      <dgm:spPr/>
      <dgm:t>
        <a:bodyPr/>
        <a:lstStyle/>
        <a:p>
          <a:endParaRPr lang="en-US"/>
        </a:p>
      </dgm:t>
    </dgm:pt>
    <dgm:pt modelId="{5A9CE2B9-1570-405B-9177-7F450FF0C37C}" type="sibTrans" cxnId="{86E7FEC3-FACB-4CFA-9DA2-5C12D7FA6D1A}">
      <dgm:prSet/>
      <dgm:spPr/>
      <dgm:t>
        <a:bodyPr/>
        <a:lstStyle/>
        <a:p>
          <a:endParaRPr lang="en-US"/>
        </a:p>
      </dgm:t>
    </dgm:pt>
    <dgm:pt modelId="{C13ED98F-6210-4818-980B-C28BBC3C7926}">
      <dgm:prSet/>
      <dgm:spPr/>
      <dgm:t>
        <a:bodyPr/>
        <a:lstStyle/>
        <a:p>
          <a:r>
            <a:rPr lang="tr-TR" i="1" dirty="0"/>
            <a:t>Sıcaklık artışı hayvanlarda </a:t>
          </a:r>
          <a:r>
            <a:rPr lang="tr-TR" i="1" dirty="0">
              <a:highlight>
                <a:srgbClr val="FFFF00"/>
              </a:highlight>
            </a:rPr>
            <a:t>ölüm oranları</a:t>
          </a:r>
          <a:r>
            <a:rPr lang="tr-TR" i="1" dirty="0"/>
            <a:t>, </a:t>
          </a:r>
          <a:r>
            <a:rPr lang="tr-TR" i="1" dirty="0">
              <a:highlight>
                <a:srgbClr val="FFFF00"/>
              </a:highlight>
            </a:rPr>
            <a:t>yem ve ilaç tüketim miktarları</a:t>
          </a:r>
          <a:r>
            <a:rPr lang="tr-TR" i="1" dirty="0"/>
            <a:t>, </a:t>
          </a:r>
          <a:r>
            <a:rPr lang="tr-TR" i="1" dirty="0">
              <a:highlight>
                <a:srgbClr val="FFFF00"/>
              </a:highlight>
            </a:rPr>
            <a:t>zoonoz hastalıkların artması</a:t>
          </a:r>
          <a:endParaRPr lang="en-US" dirty="0">
            <a:highlight>
              <a:srgbClr val="FFFF00"/>
            </a:highlight>
          </a:endParaRPr>
        </a:p>
      </dgm:t>
    </dgm:pt>
    <dgm:pt modelId="{8B2BE59B-7934-49A2-9ECB-4C20D2C097A0}" type="parTrans" cxnId="{E7EC69E8-9907-4C26-8608-1527D38A26D9}">
      <dgm:prSet/>
      <dgm:spPr/>
      <dgm:t>
        <a:bodyPr/>
        <a:lstStyle/>
        <a:p>
          <a:endParaRPr lang="en-US"/>
        </a:p>
      </dgm:t>
    </dgm:pt>
    <dgm:pt modelId="{5912749B-8419-4B8C-A766-BD237DA7EB65}" type="sibTrans" cxnId="{E7EC69E8-9907-4C26-8608-1527D38A26D9}">
      <dgm:prSet/>
      <dgm:spPr/>
      <dgm:t>
        <a:bodyPr/>
        <a:lstStyle/>
        <a:p>
          <a:endParaRPr lang="en-US"/>
        </a:p>
      </dgm:t>
    </dgm:pt>
    <dgm:pt modelId="{198AAAA7-610E-4F75-9151-8C00D20A6E9B}">
      <dgm:prSet/>
      <dgm:spPr/>
      <dgm:t>
        <a:bodyPr/>
        <a:lstStyle/>
        <a:p>
          <a:r>
            <a:rPr lang="tr-TR" i="1" dirty="0"/>
            <a:t>İklim değişikliği süt sığırlarında </a:t>
          </a:r>
          <a:r>
            <a:rPr lang="tr-TR" i="1" dirty="0">
              <a:highlight>
                <a:srgbClr val="FFFF00"/>
              </a:highlight>
            </a:rPr>
            <a:t>doğurganlığını etkilemektedir</a:t>
          </a:r>
          <a:r>
            <a:rPr lang="tr-TR" i="1" dirty="0"/>
            <a:t>.</a:t>
          </a:r>
          <a:endParaRPr lang="en-US" dirty="0"/>
        </a:p>
      </dgm:t>
    </dgm:pt>
    <dgm:pt modelId="{B297CD70-87F2-4A22-9372-2D02E9AD7A43}" type="parTrans" cxnId="{396CBDF0-2668-43C3-9920-F20404A3B438}">
      <dgm:prSet/>
      <dgm:spPr/>
      <dgm:t>
        <a:bodyPr/>
        <a:lstStyle/>
        <a:p>
          <a:endParaRPr lang="en-US"/>
        </a:p>
      </dgm:t>
    </dgm:pt>
    <dgm:pt modelId="{6D951F45-6454-4B22-8C6C-E7913D28754B}" type="sibTrans" cxnId="{396CBDF0-2668-43C3-9920-F20404A3B438}">
      <dgm:prSet/>
      <dgm:spPr/>
      <dgm:t>
        <a:bodyPr/>
        <a:lstStyle/>
        <a:p>
          <a:endParaRPr lang="en-US"/>
        </a:p>
      </dgm:t>
    </dgm:pt>
    <dgm:pt modelId="{F60F6D30-F892-44EA-9DA7-7090FA01381D}">
      <dgm:prSet/>
      <dgm:spPr/>
      <dgm:t>
        <a:bodyPr/>
        <a:lstStyle/>
        <a:p>
          <a:r>
            <a:rPr lang="tr-TR" i="1" dirty="0"/>
            <a:t>İklim değişikliği ile </a:t>
          </a:r>
          <a:r>
            <a:rPr lang="tr-TR" i="1" dirty="0">
              <a:highlight>
                <a:srgbClr val="FFFF00"/>
              </a:highlight>
            </a:rPr>
            <a:t>meraların ve ekinlerin büyüme zamanlamasını </a:t>
          </a:r>
          <a:r>
            <a:rPr lang="tr-TR" i="1" dirty="0"/>
            <a:t>ve süresini doğrudan etkilemektedir.</a:t>
          </a:r>
          <a:endParaRPr lang="en-US" dirty="0"/>
        </a:p>
      </dgm:t>
    </dgm:pt>
    <dgm:pt modelId="{FA510010-DFA7-4C63-B0CE-AB1910ED97FA}" type="parTrans" cxnId="{0E36A344-2741-4C30-AC24-A5B53FEA6BBC}">
      <dgm:prSet/>
      <dgm:spPr/>
      <dgm:t>
        <a:bodyPr/>
        <a:lstStyle/>
        <a:p>
          <a:endParaRPr lang="en-US"/>
        </a:p>
      </dgm:t>
    </dgm:pt>
    <dgm:pt modelId="{E55BC72E-A331-48C0-8362-18B37EA4DD46}" type="sibTrans" cxnId="{0E36A344-2741-4C30-AC24-A5B53FEA6BBC}">
      <dgm:prSet/>
      <dgm:spPr/>
      <dgm:t>
        <a:bodyPr/>
        <a:lstStyle/>
        <a:p>
          <a:endParaRPr lang="en-US"/>
        </a:p>
      </dgm:t>
    </dgm:pt>
    <dgm:pt modelId="{BD648E5C-2AAA-49A8-BE09-81942AEAF9D6}" type="pres">
      <dgm:prSet presAssocID="{6A6A7061-D5F4-46F8-8898-9EE8A9D7FB97}" presName="linear" presStyleCnt="0">
        <dgm:presLayoutVars>
          <dgm:animLvl val="lvl"/>
          <dgm:resizeHandles val="exact"/>
        </dgm:presLayoutVars>
      </dgm:prSet>
      <dgm:spPr/>
    </dgm:pt>
    <dgm:pt modelId="{F8B8482B-24EE-4279-91F8-8EA96B070B61}" type="pres">
      <dgm:prSet presAssocID="{847B9864-8E05-4681-8B33-A06DC01D0452}" presName="parentText" presStyleLbl="node1" presStyleIdx="0" presStyleCnt="6" custLinFactY="-18091" custLinFactNeighborX="-14354" custLinFactNeighborY="-100000">
        <dgm:presLayoutVars>
          <dgm:chMax val="0"/>
          <dgm:bulletEnabled val="1"/>
        </dgm:presLayoutVars>
      </dgm:prSet>
      <dgm:spPr/>
    </dgm:pt>
    <dgm:pt modelId="{E7864E8E-C00B-4F9B-BB84-B93325B3E399}" type="pres">
      <dgm:prSet presAssocID="{F80A6F72-F1E7-4000-9273-4B96C29FF6FA}" presName="spacer" presStyleCnt="0"/>
      <dgm:spPr/>
    </dgm:pt>
    <dgm:pt modelId="{42941273-0488-4D86-96CA-229DB33CF426}" type="pres">
      <dgm:prSet presAssocID="{ECCF8A93-D9D8-476B-8302-088A4128A644}" presName="parentText" presStyleLbl="node1" presStyleIdx="1" presStyleCnt="6" custLinFactY="-17835" custLinFactNeighborY="-100000">
        <dgm:presLayoutVars>
          <dgm:chMax val="0"/>
          <dgm:bulletEnabled val="1"/>
        </dgm:presLayoutVars>
      </dgm:prSet>
      <dgm:spPr/>
    </dgm:pt>
    <dgm:pt modelId="{9AEF2A8C-3032-486E-B853-2F8E6E246473}" type="pres">
      <dgm:prSet presAssocID="{7A49889A-E66D-4C7F-9222-28E4337673EE}" presName="spacer" presStyleCnt="0"/>
      <dgm:spPr/>
    </dgm:pt>
    <dgm:pt modelId="{5DD31F34-521F-4A9F-B3AC-7D4D01511DA1}" type="pres">
      <dgm:prSet presAssocID="{EC0BF7A6-FCEE-4112-B333-608DBD47146D}" presName="parentText" presStyleLbl="node1" presStyleIdx="2" presStyleCnt="6">
        <dgm:presLayoutVars>
          <dgm:chMax val="0"/>
          <dgm:bulletEnabled val="1"/>
        </dgm:presLayoutVars>
      </dgm:prSet>
      <dgm:spPr/>
    </dgm:pt>
    <dgm:pt modelId="{015494F0-7128-414B-B522-747DD58CB50D}" type="pres">
      <dgm:prSet presAssocID="{5A9CE2B9-1570-405B-9177-7F450FF0C37C}" presName="spacer" presStyleCnt="0"/>
      <dgm:spPr/>
    </dgm:pt>
    <dgm:pt modelId="{25F4A2FB-E47A-405F-9424-08A5DDB2DBB6}" type="pres">
      <dgm:prSet presAssocID="{C13ED98F-6210-4818-980B-C28BBC3C7926}" presName="parentText" presStyleLbl="node1" presStyleIdx="3" presStyleCnt="6">
        <dgm:presLayoutVars>
          <dgm:chMax val="0"/>
          <dgm:bulletEnabled val="1"/>
        </dgm:presLayoutVars>
      </dgm:prSet>
      <dgm:spPr/>
    </dgm:pt>
    <dgm:pt modelId="{D7D1CFC9-3329-41F2-A03B-72031FADDD35}" type="pres">
      <dgm:prSet presAssocID="{5912749B-8419-4B8C-A766-BD237DA7EB65}" presName="spacer" presStyleCnt="0"/>
      <dgm:spPr/>
    </dgm:pt>
    <dgm:pt modelId="{4A6D0E7A-57B6-49FC-AD74-85652AE39B49}" type="pres">
      <dgm:prSet presAssocID="{198AAAA7-610E-4F75-9151-8C00D20A6E9B}" presName="parentText" presStyleLbl="node1" presStyleIdx="4" presStyleCnt="6">
        <dgm:presLayoutVars>
          <dgm:chMax val="0"/>
          <dgm:bulletEnabled val="1"/>
        </dgm:presLayoutVars>
      </dgm:prSet>
      <dgm:spPr/>
    </dgm:pt>
    <dgm:pt modelId="{F0B85900-43B6-4BF5-BC86-A07997103BD0}" type="pres">
      <dgm:prSet presAssocID="{6D951F45-6454-4B22-8C6C-E7913D28754B}" presName="spacer" presStyleCnt="0"/>
      <dgm:spPr/>
    </dgm:pt>
    <dgm:pt modelId="{2004E452-CFF0-4E4D-9932-76941898A15D}" type="pres">
      <dgm:prSet presAssocID="{F60F6D30-F892-44EA-9DA7-7090FA01381D}" presName="parentText" presStyleLbl="node1" presStyleIdx="5" presStyleCnt="6">
        <dgm:presLayoutVars>
          <dgm:chMax val="0"/>
          <dgm:bulletEnabled val="1"/>
        </dgm:presLayoutVars>
      </dgm:prSet>
      <dgm:spPr/>
    </dgm:pt>
  </dgm:ptLst>
  <dgm:cxnLst>
    <dgm:cxn modelId="{0033BC16-97B1-4AA7-A9A3-ABB3D1C75744}" srcId="{6A6A7061-D5F4-46F8-8898-9EE8A9D7FB97}" destId="{ECCF8A93-D9D8-476B-8302-088A4128A644}" srcOrd="1" destOrd="0" parTransId="{1235836B-DA6E-4989-BB91-AC79913D1581}" sibTransId="{7A49889A-E66D-4C7F-9222-28E4337673EE}"/>
    <dgm:cxn modelId="{8AD0F320-C4FE-426E-B5CF-93C4E1583391}" type="presOf" srcId="{F60F6D30-F892-44EA-9DA7-7090FA01381D}" destId="{2004E452-CFF0-4E4D-9932-76941898A15D}" srcOrd="0" destOrd="0" presId="urn:microsoft.com/office/officeart/2005/8/layout/vList2"/>
    <dgm:cxn modelId="{D316425D-ED10-4B10-B9C0-A7C444B20F6E}" type="presOf" srcId="{C13ED98F-6210-4818-980B-C28BBC3C7926}" destId="{25F4A2FB-E47A-405F-9424-08A5DDB2DBB6}" srcOrd="0" destOrd="0" presId="urn:microsoft.com/office/officeart/2005/8/layout/vList2"/>
    <dgm:cxn modelId="{0E36A344-2741-4C30-AC24-A5B53FEA6BBC}" srcId="{6A6A7061-D5F4-46F8-8898-9EE8A9D7FB97}" destId="{F60F6D30-F892-44EA-9DA7-7090FA01381D}" srcOrd="5" destOrd="0" parTransId="{FA510010-DFA7-4C63-B0CE-AB1910ED97FA}" sibTransId="{E55BC72E-A331-48C0-8362-18B37EA4DD46}"/>
    <dgm:cxn modelId="{1930267E-456C-45F2-B640-4EF80E3AF684}" srcId="{6A6A7061-D5F4-46F8-8898-9EE8A9D7FB97}" destId="{847B9864-8E05-4681-8B33-A06DC01D0452}" srcOrd="0" destOrd="0" parTransId="{99F7840B-5CA2-4BF4-90DC-0BF662834AC6}" sibTransId="{F80A6F72-F1E7-4000-9273-4B96C29FF6FA}"/>
    <dgm:cxn modelId="{AC7C26A9-D429-40D8-B48D-9F623EDAE4BB}" type="presOf" srcId="{198AAAA7-610E-4F75-9151-8C00D20A6E9B}" destId="{4A6D0E7A-57B6-49FC-AD74-85652AE39B49}" srcOrd="0" destOrd="0" presId="urn:microsoft.com/office/officeart/2005/8/layout/vList2"/>
    <dgm:cxn modelId="{F9B79FAF-B105-4BE1-8048-495708BB3C02}" type="presOf" srcId="{EC0BF7A6-FCEE-4112-B333-608DBD47146D}" destId="{5DD31F34-521F-4A9F-B3AC-7D4D01511DA1}" srcOrd="0" destOrd="0" presId="urn:microsoft.com/office/officeart/2005/8/layout/vList2"/>
    <dgm:cxn modelId="{DEF7DCBE-0B5E-4FF5-933B-BA9EFCB24E7C}" type="presOf" srcId="{6A6A7061-D5F4-46F8-8898-9EE8A9D7FB97}" destId="{BD648E5C-2AAA-49A8-BE09-81942AEAF9D6}" srcOrd="0" destOrd="0" presId="urn:microsoft.com/office/officeart/2005/8/layout/vList2"/>
    <dgm:cxn modelId="{86E7FEC3-FACB-4CFA-9DA2-5C12D7FA6D1A}" srcId="{6A6A7061-D5F4-46F8-8898-9EE8A9D7FB97}" destId="{EC0BF7A6-FCEE-4112-B333-608DBD47146D}" srcOrd="2" destOrd="0" parTransId="{9ECBD4CD-1A48-40AD-BE1A-2CBD37637314}" sibTransId="{5A9CE2B9-1570-405B-9177-7F450FF0C37C}"/>
    <dgm:cxn modelId="{E7EC69E8-9907-4C26-8608-1527D38A26D9}" srcId="{6A6A7061-D5F4-46F8-8898-9EE8A9D7FB97}" destId="{C13ED98F-6210-4818-980B-C28BBC3C7926}" srcOrd="3" destOrd="0" parTransId="{8B2BE59B-7934-49A2-9ECB-4C20D2C097A0}" sibTransId="{5912749B-8419-4B8C-A766-BD237DA7EB65}"/>
    <dgm:cxn modelId="{396CBDF0-2668-43C3-9920-F20404A3B438}" srcId="{6A6A7061-D5F4-46F8-8898-9EE8A9D7FB97}" destId="{198AAAA7-610E-4F75-9151-8C00D20A6E9B}" srcOrd="4" destOrd="0" parTransId="{B297CD70-87F2-4A22-9372-2D02E9AD7A43}" sibTransId="{6D951F45-6454-4B22-8C6C-E7913D28754B}"/>
    <dgm:cxn modelId="{FC30BBF1-0979-4281-B9F0-C7662CF5B3CF}" type="presOf" srcId="{847B9864-8E05-4681-8B33-A06DC01D0452}" destId="{F8B8482B-24EE-4279-91F8-8EA96B070B61}" srcOrd="0" destOrd="0" presId="urn:microsoft.com/office/officeart/2005/8/layout/vList2"/>
    <dgm:cxn modelId="{0444F5FA-6A2B-4ED8-BC44-5A5B66EA973D}" type="presOf" srcId="{ECCF8A93-D9D8-476B-8302-088A4128A644}" destId="{42941273-0488-4D86-96CA-229DB33CF426}" srcOrd="0" destOrd="0" presId="urn:microsoft.com/office/officeart/2005/8/layout/vList2"/>
    <dgm:cxn modelId="{753DB3D1-4A6A-4097-A4E6-0EE843CD5A97}" type="presParOf" srcId="{BD648E5C-2AAA-49A8-BE09-81942AEAF9D6}" destId="{F8B8482B-24EE-4279-91F8-8EA96B070B61}" srcOrd="0" destOrd="0" presId="urn:microsoft.com/office/officeart/2005/8/layout/vList2"/>
    <dgm:cxn modelId="{DCA5BC17-B7CD-4BC3-A36A-201651041013}" type="presParOf" srcId="{BD648E5C-2AAA-49A8-BE09-81942AEAF9D6}" destId="{E7864E8E-C00B-4F9B-BB84-B93325B3E399}" srcOrd="1" destOrd="0" presId="urn:microsoft.com/office/officeart/2005/8/layout/vList2"/>
    <dgm:cxn modelId="{C52F347D-7AE5-42DE-8DCC-C47719CA4A5D}" type="presParOf" srcId="{BD648E5C-2AAA-49A8-BE09-81942AEAF9D6}" destId="{42941273-0488-4D86-96CA-229DB33CF426}" srcOrd="2" destOrd="0" presId="urn:microsoft.com/office/officeart/2005/8/layout/vList2"/>
    <dgm:cxn modelId="{56181A62-1E6A-45DE-B25A-F38DCEF7666F}" type="presParOf" srcId="{BD648E5C-2AAA-49A8-BE09-81942AEAF9D6}" destId="{9AEF2A8C-3032-486E-B853-2F8E6E246473}" srcOrd="3" destOrd="0" presId="urn:microsoft.com/office/officeart/2005/8/layout/vList2"/>
    <dgm:cxn modelId="{778C5C93-A004-4B57-AC2D-FC902015A331}" type="presParOf" srcId="{BD648E5C-2AAA-49A8-BE09-81942AEAF9D6}" destId="{5DD31F34-521F-4A9F-B3AC-7D4D01511DA1}" srcOrd="4" destOrd="0" presId="urn:microsoft.com/office/officeart/2005/8/layout/vList2"/>
    <dgm:cxn modelId="{4BEC8749-2854-471D-88DE-F7A4D4CCA205}" type="presParOf" srcId="{BD648E5C-2AAA-49A8-BE09-81942AEAF9D6}" destId="{015494F0-7128-414B-B522-747DD58CB50D}" srcOrd="5" destOrd="0" presId="urn:microsoft.com/office/officeart/2005/8/layout/vList2"/>
    <dgm:cxn modelId="{81D937EC-3612-4C3B-BC04-AA0A944740C6}" type="presParOf" srcId="{BD648E5C-2AAA-49A8-BE09-81942AEAF9D6}" destId="{25F4A2FB-E47A-405F-9424-08A5DDB2DBB6}" srcOrd="6" destOrd="0" presId="urn:microsoft.com/office/officeart/2005/8/layout/vList2"/>
    <dgm:cxn modelId="{585011F8-BBB0-48C8-ABEF-E99EE7303212}" type="presParOf" srcId="{BD648E5C-2AAA-49A8-BE09-81942AEAF9D6}" destId="{D7D1CFC9-3329-41F2-A03B-72031FADDD35}" srcOrd="7" destOrd="0" presId="urn:microsoft.com/office/officeart/2005/8/layout/vList2"/>
    <dgm:cxn modelId="{517A6C3E-4EB8-4135-BB88-BD312B2D8AAA}" type="presParOf" srcId="{BD648E5C-2AAA-49A8-BE09-81942AEAF9D6}" destId="{4A6D0E7A-57B6-49FC-AD74-85652AE39B49}" srcOrd="8" destOrd="0" presId="urn:microsoft.com/office/officeart/2005/8/layout/vList2"/>
    <dgm:cxn modelId="{1C6291AF-70B2-4E15-B0AA-60029FD0A11C}" type="presParOf" srcId="{BD648E5C-2AAA-49A8-BE09-81942AEAF9D6}" destId="{F0B85900-43B6-4BF5-BC86-A07997103BD0}" srcOrd="9" destOrd="0" presId="urn:microsoft.com/office/officeart/2005/8/layout/vList2"/>
    <dgm:cxn modelId="{E17AD596-7BFB-4E09-8E19-5CB82CFC268B}" type="presParOf" srcId="{BD648E5C-2AAA-49A8-BE09-81942AEAF9D6}" destId="{2004E452-CFF0-4E4D-9932-76941898A15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4448E2-B2DF-465C-A66E-64CF16B621D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A352AA0-79BA-47B5-B9F8-CDA2C35C3F68}">
      <dgm:prSet/>
      <dgm:spPr/>
      <dgm:t>
        <a:bodyPr/>
        <a:lstStyle/>
        <a:p>
          <a:r>
            <a:rPr lang="tr-TR"/>
            <a:t>Gıda güvenliğinin sağlanması için gerekli olan yasal düzenlemelerin çoğu tüketicinin korunması, hayvan refahı, hayvan ve bitki sağlığı, gıda ticareti ve çevrenin korunmasını kapsayan geniş ve birbiriyle bağlantılı bir yaklaşımla potansiyel riskler göz önünde bulundurularak hazırlanmaktadır (Gürbüz ve Çelikel Güngör, 2020; 56).</a:t>
          </a:r>
          <a:endParaRPr lang="en-US"/>
        </a:p>
      </dgm:t>
    </dgm:pt>
    <dgm:pt modelId="{AFB3E3E8-C8CE-4A13-96CB-BC50D46013E2}" type="parTrans" cxnId="{57A4B863-90E5-48F7-B9DF-7022570B69C2}">
      <dgm:prSet/>
      <dgm:spPr/>
      <dgm:t>
        <a:bodyPr/>
        <a:lstStyle/>
        <a:p>
          <a:endParaRPr lang="en-US"/>
        </a:p>
      </dgm:t>
    </dgm:pt>
    <dgm:pt modelId="{510421B9-AD1F-48D8-A97E-BF038A814F5B}" type="sibTrans" cxnId="{57A4B863-90E5-48F7-B9DF-7022570B69C2}">
      <dgm:prSet/>
      <dgm:spPr/>
      <dgm:t>
        <a:bodyPr/>
        <a:lstStyle/>
        <a:p>
          <a:endParaRPr lang="en-US"/>
        </a:p>
      </dgm:t>
    </dgm:pt>
    <dgm:pt modelId="{710432C4-6AB4-488C-AA02-B772661F9687}">
      <dgm:prSet/>
      <dgm:spPr/>
      <dgm:t>
        <a:bodyPr/>
        <a:lstStyle/>
        <a:p>
          <a:r>
            <a:rPr lang="tr-TR"/>
            <a:t>Halk sağlığının korunmasının temel koşulu olan gıda güvenliğinin sağlanmasında sorumluluk üreticinin olduğu kadar gıda güvenliğiyle ilgili uyulması gereken kuralları, bu konudaki standartları belirleyen ve işletmeleri denetlenmesini sağlayan kamu kurumlarınındır. Resmi kontroller (Budak vd. , 2017:81) ;</a:t>
          </a:r>
          <a:endParaRPr lang="en-US"/>
        </a:p>
      </dgm:t>
    </dgm:pt>
    <dgm:pt modelId="{2B8E6C91-9444-4E36-92A1-2F4C34F68C18}" type="parTrans" cxnId="{B76EAF71-D682-4539-8A71-BFC838217F48}">
      <dgm:prSet/>
      <dgm:spPr/>
      <dgm:t>
        <a:bodyPr/>
        <a:lstStyle/>
        <a:p>
          <a:endParaRPr lang="en-US"/>
        </a:p>
      </dgm:t>
    </dgm:pt>
    <dgm:pt modelId="{E5E056CE-9E13-4DFE-9552-419E196DDF8C}" type="sibTrans" cxnId="{B76EAF71-D682-4539-8A71-BFC838217F48}">
      <dgm:prSet/>
      <dgm:spPr/>
      <dgm:t>
        <a:bodyPr/>
        <a:lstStyle/>
        <a:p>
          <a:endParaRPr lang="en-US"/>
        </a:p>
      </dgm:t>
    </dgm:pt>
    <dgm:pt modelId="{09AC6A41-29FA-4E10-B999-B9DA271C935F}" type="pres">
      <dgm:prSet presAssocID="{F54448E2-B2DF-465C-A66E-64CF16B621DF}" presName="hierChild1" presStyleCnt="0">
        <dgm:presLayoutVars>
          <dgm:chPref val="1"/>
          <dgm:dir/>
          <dgm:animOne val="branch"/>
          <dgm:animLvl val="lvl"/>
          <dgm:resizeHandles/>
        </dgm:presLayoutVars>
      </dgm:prSet>
      <dgm:spPr/>
    </dgm:pt>
    <dgm:pt modelId="{87ADA159-7365-42C5-A8BA-3F65111813D1}" type="pres">
      <dgm:prSet presAssocID="{CA352AA0-79BA-47B5-B9F8-CDA2C35C3F68}" presName="hierRoot1" presStyleCnt="0"/>
      <dgm:spPr/>
    </dgm:pt>
    <dgm:pt modelId="{B041EBFB-E85D-4613-9653-4388E132F992}" type="pres">
      <dgm:prSet presAssocID="{CA352AA0-79BA-47B5-B9F8-CDA2C35C3F68}" presName="composite" presStyleCnt="0"/>
      <dgm:spPr/>
    </dgm:pt>
    <dgm:pt modelId="{BF674D98-AB70-48EC-AE37-AA1EBA9489E9}" type="pres">
      <dgm:prSet presAssocID="{CA352AA0-79BA-47B5-B9F8-CDA2C35C3F68}" presName="background" presStyleLbl="node0" presStyleIdx="0" presStyleCnt="2"/>
      <dgm:spPr/>
    </dgm:pt>
    <dgm:pt modelId="{EFECDF72-8FFD-486B-AA55-A95F212BC3F2}" type="pres">
      <dgm:prSet presAssocID="{CA352AA0-79BA-47B5-B9F8-CDA2C35C3F68}" presName="text" presStyleLbl="fgAcc0" presStyleIdx="0" presStyleCnt="2">
        <dgm:presLayoutVars>
          <dgm:chPref val="3"/>
        </dgm:presLayoutVars>
      </dgm:prSet>
      <dgm:spPr/>
    </dgm:pt>
    <dgm:pt modelId="{ADF39E72-4DF0-41FC-BC24-9EEEA762591A}" type="pres">
      <dgm:prSet presAssocID="{CA352AA0-79BA-47B5-B9F8-CDA2C35C3F68}" presName="hierChild2" presStyleCnt="0"/>
      <dgm:spPr/>
    </dgm:pt>
    <dgm:pt modelId="{E9BE7643-23B9-40B2-B8DD-47A4D6018BFF}" type="pres">
      <dgm:prSet presAssocID="{710432C4-6AB4-488C-AA02-B772661F9687}" presName="hierRoot1" presStyleCnt="0"/>
      <dgm:spPr/>
    </dgm:pt>
    <dgm:pt modelId="{0AC0E975-C22C-4866-A909-16CAB71C3A0C}" type="pres">
      <dgm:prSet presAssocID="{710432C4-6AB4-488C-AA02-B772661F9687}" presName="composite" presStyleCnt="0"/>
      <dgm:spPr/>
    </dgm:pt>
    <dgm:pt modelId="{8971356D-8136-4777-84A9-37BB93A496E7}" type="pres">
      <dgm:prSet presAssocID="{710432C4-6AB4-488C-AA02-B772661F9687}" presName="background" presStyleLbl="node0" presStyleIdx="1" presStyleCnt="2"/>
      <dgm:spPr/>
    </dgm:pt>
    <dgm:pt modelId="{EFD7F696-B4B8-4B92-9FE2-E7CBAB90994D}" type="pres">
      <dgm:prSet presAssocID="{710432C4-6AB4-488C-AA02-B772661F9687}" presName="text" presStyleLbl="fgAcc0" presStyleIdx="1" presStyleCnt="2">
        <dgm:presLayoutVars>
          <dgm:chPref val="3"/>
        </dgm:presLayoutVars>
      </dgm:prSet>
      <dgm:spPr/>
    </dgm:pt>
    <dgm:pt modelId="{521DF971-4610-44DC-A820-DA6A1A8BA035}" type="pres">
      <dgm:prSet presAssocID="{710432C4-6AB4-488C-AA02-B772661F9687}" presName="hierChild2" presStyleCnt="0"/>
      <dgm:spPr/>
    </dgm:pt>
  </dgm:ptLst>
  <dgm:cxnLst>
    <dgm:cxn modelId="{2BB72626-2B20-4E6D-9FCD-F6696AE0B4C7}" type="presOf" srcId="{F54448E2-B2DF-465C-A66E-64CF16B621DF}" destId="{09AC6A41-29FA-4E10-B999-B9DA271C935F}" srcOrd="0" destOrd="0" presId="urn:microsoft.com/office/officeart/2005/8/layout/hierarchy1"/>
    <dgm:cxn modelId="{57A4B863-90E5-48F7-B9DF-7022570B69C2}" srcId="{F54448E2-B2DF-465C-A66E-64CF16B621DF}" destId="{CA352AA0-79BA-47B5-B9F8-CDA2C35C3F68}" srcOrd="0" destOrd="0" parTransId="{AFB3E3E8-C8CE-4A13-96CB-BC50D46013E2}" sibTransId="{510421B9-AD1F-48D8-A97E-BF038A814F5B}"/>
    <dgm:cxn modelId="{FB2E3D6E-0D14-4E67-B630-A87CFA2989B8}" type="presOf" srcId="{CA352AA0-79BA-47B5-B9F8-CDA2C35C3F68}" destId="{EFECDF72-8FFD-486B-AA55-A95F212BC3F2}" srcOrd="0" destOrd="0" presId="urn:microsoft.com/office/officeart/2005/8/layout/hierarchy1"/>
    <dgm:cxn modelId="{B76EAF71-D682-4539-8A71-BFC838217F48}" srcId="{F54448E2-B2DF-465C-A66E-64CF16B621DF}" destId="{710432C4-6AB4-488C-AA02-B772661F9687}" srcOrd="1" destOrd="0" parTransId="{2B8E6C91-9444-4E36-92A1-2F4C34F68C18}" sibTransId="{E5E056CE-9E13-4DFE-9552-419E196DDF8C}"/>
    <dgm:cxn modelId="{CE00C39B-9BF8-4A30-A9CE-46F1C2499DD5}" type="presOf" srcId="{710432C4-6AB4-488C-AA02-B772661F9687}" destId="{EFD7F696-B4B8-4B92-9FE2-E7CBAB90994D}" srcOrd="0" destOrd="0" presId="urn:microsoft.com/office/officeart/2005/8/layout/hierarchy1"/>
    <dgm:cxn modelId="{9D6A80FE-CBEF-4357-8239-FFF6B1AC9ACF}" type="presParOf" srcId="{09AC6A41-29FA-4E10-B999-B9DA271C935F}" destId="{87ADA159-7365-42C5-A8BA-3F65111813D1}" srcOrd="0" destOrd="0" presId="urn:microsoft.com/office/officeart/2005/8/layout/hierarchy1"/>
    <dgm:cxn modelId="{01AF6765-4A9E-4B2D-8180-CF3276BFB49D}" type="presParOf" srcId="{87ADA159-7365-42C5-A8BA-3F65111813D1}" destId="{B041EBFB-E85D-4613-9653-4388E132F992}" srcOrd="0" destOrd="0" presId="urn:microsoft.com/office/officeart/2005/8/layout/hierarchy1"/>
    <dgm:cxn modelId="{BBBE76E0-A9D4-469C-A8DA-D9E5731DFC39}" type="presParOf" srcId="{B041EBFB-E85D-4613-9653-4388E132F992}" destId="{BF674D98-AB70-48EC-AE37-AA1EBA9489E9}" srcOrd="0" destOrd="0" presId="urn:microsoft.com/office/officeart/2005/8/layout/hierarchy1"/>
    <dgm:cxn modelId="{58D54D48-5A71-43F2-B7FA-60397D3E2CEA}" type="presParOf" srcId="{B041EBFB-E85D-4613-9653-4388E132F992}" destId="{EFECDF72-8FFD-486B-AA55-A95F212BC3F2}" srcOrd="1" destOrd="0" presId="urn:microsoft.com/office/officeart/2005/8/layout/hierarchy1"/>
    <dgm:cxn modelId="{86CDC412-3F67-400F-BEFB-A40F0C11C1A9}" type="presParOf" srcId="{87ADA159-7365-42C5-A8BA-3F65111813D1}" destId="{ADF39E72-4DF0-41FC-BC24-9EEEA762591A}" srcOrd="1" destOrd="0" presId="urn:microsoft.com/office/officeart/2005/8/layout/hierarchy1"/>
    <dgm:cxn modelId="{DE3CFA3B-5CD7-4E12-B6C3-54C32063F104}" type="presParOf" srcId="{09AC6A41-29FA-4E10-B999-B9DA271C935F}" destId="{E9BE7643-23B9-40B2-B8DD-47A4D6018BFF}" srcOrd="1" destOrd="0" presId="urn:microsoft.com/office/officeart/2005/8/layout/hierarchy1"/>
    <dgm:cxn modelId="{9A2B9D08-9659-4609-8BFC-BC23A77F7889}" type="presParOf" srcId="{E9BE7643-23B9-40B2-B8DD-47A4D6018BFF}" destId="{0AC0E975-C22C-4866-A909-16CAB71C3A0C}" srcOrd="0" destOrd="0" presId="urn:microsoft.com/office/officeart/2005/8/layout/hierarchy1"/>
    <dgm:cxn modelId="{28B48BA5-BE78-4B66-9399-8681CBDDD950}" type="presParOf" srcId="{0AC0E975-C22C-4866-A909-16CAB71C3A0C}" destId="{8971356D-8136-4777-84A9-37BB93A496E7}" srcOrd="0" destOrd="0" presId="urn:microsoft.com/office/officeart/2005/8/layout/hierarchy1"/>
    <dgm:cxn modelId="{D2F43B71-5BD7-4B57-9FB0-2EAB038D2220}" type="presParOf" srcId="{0AC0E975-C22C-4866-A909-16CAB71C3A0C}" destId="{EFD7F696-B4B8-4B92-9FE2-E7CBAB90994D}" srcOrd="1" destOrd="0" presId="urn:microsoft.com/office/officeart/2005/8/layout/hierarchy1"/>
    <dgm:cxn modelId="{D060F3D7-B790-4D8A-9B85-7A5939E9E04B}" type="presParOf" srcId="{E9BE7643-23B9-40B2-B8DD-47A4D6018BFF}" destId="{521DF971-4610-44DC-A820-DA6A1A8BA0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F2D897-A765-4A13-BD04-C232B702A82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434967-321A-481C-99B0-685216ED3158}">
      <dgm:prSet/>
      <dgm:spPr/>
      <dgm:t>
        <a:bodyPr/>
        <a:lstStyle/>
        <a:p>
          <a:r>
            <a:rPr lang="tr-TR" b="0" i="0" baseline="0"/>
            <a:t>Faaliyette bulunan işletmelerin denetim ve kontrolü,</a:t>
          </a:r>
          <a:endParaRPr lang="en-US"/>
        </a:p>
      </dgm:t>
    </dgm:pt>
    <dgm:pt modelId="{4B096052-8896-4C14-AC50-D027131CF7D1}" type="parTrans" cxnId="{9CE1E254-2E58-4C2C-8000-24E64CAE7B41}">
      <dgm:prSet/>
      <dgm:spPr/>
      <dgm:t>
        <a:bodyPr/>
        <a:lstStyle/>
        <a:p>
          <a:endParaRPr lang="en-US"/>
        </a:p>
      </dgm:t>
    </dgm:pt>
    <dgm:pt modelId="{7DD9E1AB-2F99-4E6B-82DC-C46142AA3E37}" type="sibTrans" cxnId="{9CE1E254-2E58-4C2C-8000-24E64CAE7B41}">
      <dgm:prSet/>
      <dgm:spPr/>
      <dgm:t>
        <a:bodyPr/>
        <a:lstStyle/>
        <a:p>
          <a:endParaRPr lang="en-US"/>
        </a:p>
      </dgm:t>
    </dgm:pt>
    <dgm:pt modelId="{8A837079-E979-46E5-B4C8-FC170F1F760A}">
      <dgm:prSet/>
      <dgm:spPr/>
      <dgm:t>
        <a:bodyPr/>
        <a:lstStyle/>
        <a:p>
          <a:r>
            <a:rPr lang="tr-TR" b="0" i="0" baseline="0"/>
            <a:t>• Kayıt ve stoklarının kontrolü,</a:t>
          </a:r>
          <a:endParaRPr lang="en-US"/>
        </a:p>
      </dgm:t>
    </dgm:pt>
    <dgm:pt modelId="{EB89370E-AA2A-4D5B-837F-B06BF8569B18}" type="parTrans" cxnId="{C8AA8A0A-2D9E-46B9-A08F-F75DFA1A23B6}">
      <dgm:prSet/>
      <dgm:spPr/>
      <dgm:t>
        <a:bodyPr/>
        <a:lstStyle/>
        <a:p>
          <a:endParaRPr lang="en-US"/>
        </a:p>
      </dgm:t>
    </dgm:pt>
    <dgm:pt modelId="{D1EA1897-8150-41E5-A299-D739CE924D0F}" type="sibTrans" cxnId="{C8AA8A0A-2D9E-46B9-A08F-F75DFA1A23B6}">
      <dgm:prSet/>
      <dgm:spPr/>
      <dgm:t>
        <a:bodyPr/>
        <a:lstStyle/>
        <a:p>
          <a:endParaRPr lang="en-US"/>
        </a:p>
      </dgm:t>
    </dgm:pt>
    <dgm:pt modelId="{18AFE130-703B-4712-BC82-EEF3F61CE69D}">
      <dgm:prSet/>
      <dgm:spPr/>
      <dgm:t>
        <a:bodyPr/>
        <a:lstStyle/>
        <a:p>
          <a:r>
            <a:rPr lang="tr-TR" b="0" i="0" baseline="0"/>
            <a:t>• Gerektiğinde numune alarak analiz edilmesi,</a:t>
          </a:r>
          <a:endParaRPr lang="en-US"/>
        </a:p>
      </dgm:t>
    </dgm:pt>
    <dgm:pt modelId="{94427F72-0E72-4EA0-9D36-7470A2F66F01}" type="parTrans" cxnId="{5B08E7D9-EBBE-4A28-AE56-8D7E1DCD0285}">
      <dgm:prSet/>
      <dgm:spPr/>
      <dgm:t>
        <a:bodyPr/>
        <a:lstStyle/>
        <a:p>
          <a:endParaRPr lang="en-US"/>
        </a:p>
      </dgm:t>
    </dgm:pt>
    <dgm:pt modelId="{CF8A58E0-F3D7-4329-B104-7E67602F21C7}" type="sibTrans" cxnId="{5B08E7D9-EBBE-4A28-AE56-8D7E1DCD0285}">
      <dgm:prSet/>
      <dgm:spPr/>
      <dgm:t>
        <a:bodyPr/>
        <a:lstStyle/>
        <a:p>
          <a:endParaRPr lang="en-US"/>
        </a:p>
      </dgm:t>
    </dgm:pt>
    <dgm:pt modelId="{045417F6-5AD6-442F-AAB9-425CE217D3E5}">
      <dgm:prSet/>
      <dgm:spPr/>
      <dgm:t>
        <a:bodyPr/>
        <a:lstStyle/>
        <a:p>
          <a:r>
            <a:rPr lang="tr-TR" b="0" i="0" baseline="0"/>
            <a:t>İtiraz durumunda şahit numunelerin yeniden analizi,</a:t>
          </a:r>
          <a:endParaRPr lang="en-US"/>
        </a:p>
      </dgm:t>
    </dgm:pt>
    <dgm:pt modelId="{96B5D6F0-7899-4439-9AEF-2ADDE2EB39FF}" type="parTrans" cxnId="{FBCCA9A7-99C1-4912-9720-3BBA89716CFF}">
      <dgm:prSet/>
      <dgm:spPr/>
      <dgm:t>
        <a:bodyPr/>
        <a:lstStyle/>
        <a:p>
          <a:endParaRPr lang="en-US"/>
        </a:p>
      </dgm:t>
    </dgm:pt>
    <dgm:pt modelId="{7B54B43B-CB25-431B-BFE0-CB54C6DEF88F}" type="sibTrans" cxnId="{FBCCA9A7-99C1-4912-9720-3BBA89716CFF}">
      <dgm:prSet/>
      <dgm:spPr/>
      <dgm:t>
        <a:bodyPr/>
        <a:lstStyle/>
        <a:p>
          <a:endParaRPr lang="en-US"/>
        </a:p>
      </dgm:t>
    </dgm:pt>
    <dgm:pt modelId="{AB7A7C93-6C67-4AA5-BC11-823BA3824F5F}">
      <dgm:prSet/>
      <dgm:spPr/>
      <dgm:t>
        <a:bodyPr/>
        <a:lstStyle/>
        <a:p>
          <a:r>
            <a:rPr lang="tr-TR" b="0" i="0" baseline="0"/>
            <a:t>• İthal edilen ürünlerde gümrük kapılarında analizler edilerek ulusal kurallara</a:t>
          </a:r>
          <a:endParaRPr lang="en-US"/>
        </a:p>
      </dgm:t>
    </dgm:pt>
    <dgm:pt modelId="{3609FB44-E239-46C8-8385-FC86F77FBA71}" type="parTrans" cxnId="{A712F11E-1B79-4EDE-A982-79390E213DD3}">
      <dgm:prSet/>
      <dgm:spPr/>
      <dgm:t>
        <a:bodyPr/>
        <a:lstStyle/>
        <a:p>
          <a:endParaRPr lang="en-US"/>
        </a:p>
      </dgm:t>
    </dgm:pt>
    <dgm:pt modelId="{CE7BBDAD-A9E4-4815-B4B1-069BE415A1DA}" type="sibTrans" cxnId="{A712F11E-1B79-4EDE-A982-79390E213DD3}">
      <dgm:prSet/>
      <dgm:spPr/>
      <dgm:t>
        <a:bodyPr/>
        <a:lstStyle/>
        <a:p>
          <a:endParaRPr lang="en-US"/>
        </a:p>
      </dgm:t>
    </dgm:pt>
    <dgm:pt modelId="{78812EF3-4239-4610-A204-2A0698CB1107}">
      <dgm:prSet/>
      <dgm:spPr/>
      <dgm:t>
        <a:bodyPr/>
        <a:lstStyle/>
        <a:p>
          <a:r>
            <a:rPr lang="tr-TR" b="0" i="0" baseline="0"/>
            <a:t>uygun ürünlerin yurda girişine izin verilmesi,</a:t>
          </a:r>
          <a:endParaRPr lang="en-US"/>
        </a:p>
      </dgm:t>
    </dgm:pt>
    <dgm:pt modelId="{61522D1C-037E-4285-8522-4C247A5ABAA1}" type="parTrans" cxnId="{899EF9B6-647D-4D56-9AA7-FBA1557BFA77}">
      <dgm:prSet/>
      <dgm:spPr/>
      <dgm:t>
        <a:bodyPr/>
        <a:lstStyle/>
        <a:p>
          <a:endParaRPr lang="en-US"/>
        </a:p>
      </dgm:t>
    </dgm:pt>
    <dgm:pt modelId="{2587C967-B5FD-4A8C-9B67-DEA0BD8B2F27}" type="sibTrans" cxnId="{899EF9B6-647D-4D56-9AA7-FBA1557BFA77}">
      <dgm:prSet/>
      <dgm:spPr/>
      <dgm:t>
        <a:bodyPr/>
        <a:lstStyle/>
        <a:p>
          <a:endParaRPr lang="en-US"/>
        </a:p>
      </dgm:t>
    </dgm:pt>
    <dgm:pt modelId="{E50F0AEE-7B3F-44BB-BDC7-F9099C1763F1}">
      <dgm:prSet/>
      <dgm:spPr/>
      <dgm:t>
        <a:bodyPr/>
        <a:lstStyle/>
        <a:p>
          <a:r>
            <a:rPr lang="tr-TR" b="0" i="0" baseline="0"/>
            <a:t>• İhraç edilecek ürünler için gerekli kontrollerin yapılması gibi bir dizi uygulamayı</a:t>
          </a:r>
          <a:endParaRPr lang="en-US"/>
        </a:p>
      </dgm:t>
    </dgm:pt>
    <dgm:pt modelId="{C2D58B02-3DD8-4B36-95B8-A20BA42EFF67}" type="parTrans" cxnId="{247B5754-111F-44A9-BC3C-2015AEE8090A}">
      <dgm:prSet/>
      <dgm:spPr/>
      <dgm:t>
        <a:bodyPr/>
        <a:lstStyle/>
        <a:p>
          <a:endParaRPr lang="en-US"/>
        </a:p>
      </dgm:t>
    </dgm:pt>
    <dgm:pt modelId="{7E2D5B92-B240-47AA-9ECC-E44CAF02179F}" type="sibTrans" cxnId="{247B5754-111F-44A9-BC3C-2015AEE8090A}">
      <dgm:prSet/>
      <dgm:spPr/>
      <dgm:t>
        <a:bodyPr/>
        <a:lstStyle/>
        <a:p>
          <a:endParaRPr lang="en-US"/>
        </a:p>
      </dgm:t>
    </dgm:pt>
    <dgm:pt modelId="{D1B65BFD-A57B-4322-B344-6E34C664A7DD}">
      <dgm:prSet/>
      <dgm:spPr/>
      <dgm:t>
        <a:bodyPr/>
        <a:lstStyle/>
        <a:p>
          <a:r>
            <a:rPr lang="tr-TR" b="0" i="0" baseline="0"/>
            <a:t>kapsar.</a:t>
          </a:r>
          <a:endParaRPr lang="en-US"/>
        </a:p>
      </dgm:t>
    </dgm:pt>
    <dgm:pt modelId="{1A9FB8FC-A5B4-4B26-8F99-C9724B3BF16B}" type="parTrans" cxnId="{0BA9CC4A-D9CB-450D-B55F-9B14A23D7C63}">
      <dgm:prSet/>
      <dgm:spPr/>
      <dgm:t>
        <a:bodyPr/>
        <a:lstStyle/>
        <a:p>
          <a:endParaRPr lang="en-US"/>
        </a:p>
      </dgm:t>
    </dgm:pt>
    <dgm:pt modelId="{83413E95-C066-40EA-A932-87DD1359DAA6}" type="sibTrans" cxnId="{0BA9CC4A-D9CB-450D-B55F-9B14A23D7C63}">
      <dgm:prSet/>
      <dgm:spPr/>
      <dgm:t>
        <a:bodyPr/>
        <a:lstStyle/>
        <a:p>
          <a:endParaRPr lang="en-US"/>
        </a:p>
      </dgm:t>
    </dgm:pt>
    <dgm:pt modelId="{F933754F-07A5-4B70-B601-244814F51B46}" type="pres">
      <dgm:prSet presAssocID="{EBF2D897-A765-4A13-BD04-C232B702A82D}" presName="root" presStyleCnt="0">
        <dgm:presLayoutVars>
          <dgm:dir/>
          <dgm:resizeHandles val="exact"/>
        </dgm:presLayoutVars>
      </dgm:prSet>
      <dgm:spPr/>
    </dgm:pt>
    <dgm:pt modelId="{C5D2FE0C-292A-4845-A66B-5A29FC96E1E5}" type="pres">
      <dgm:prSet presAssocID="{08434967-321A-481C-99B0-685216ED3158}" presName="compNode" presStyleCnt="0"/>
      <dgm:spPr/>
    </dgm:pt>
    <dgm:pt modelId="{449633F7-B915-4A30-B49F-6CB85B698611}" type="pres">
      <dgm:prSet presAssocID="{08434967-321A-481C-99B0-685216ED3158}" presName="bgRect" presStyleLbl="bgShp" presStyleIdx="0" presStyleCnt="8"/>
      <dgm:spPr/>
    </dgm:pt>
    <dgm:pt modelId="{EB7AF838-11E7-490F-B382-0E7C97E7E09E}" type="pres">
      <dgm:prSet presAssocID="{08434967-321A-481C-99B0-685216ED315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3846D7F2-4DAE-423A-94DE-8133232D55DA}" type="pres">
      <dgm:prSet presAssocID="{08434967-321A-481C-99B0-685216ED3158}" presName="spaceRect" presStyleCnt="0"/>
      <dgm:spPr/>
    </dgm:pt>
    <dgm:pt modelId="{67618B42-4CB8-410E-B7A7-913223CB1655}" type="pres">
      <dgm:prSet presAssocID="{08434967-321A-481C-99B0-685216ED3158}" presName="parTx" presStyleLbl="revTx" presStyleIdx="0" presStyleCnt="8">
        <dgm:presLayoutVars>
          <dgm:chMax val="0"/>
          <dgm:chPref val="0"/>
        </dgm:presLayoutVars>
      </dgm:prSet>
      <dgm:spPr/>
    </dgm:pt>
    <dgm:pt modelId="{0201B65F-0CD6-4ACB-9180-2E0B07B4F449}" type="pres">
      <dgm:prSet presAssocID="{7DD9E1AB-2F99-4E6B-82DC-C46142AA3E37}" presName="sibTrans" presStyleCnt="0"/>
      <dgm:spPr/>
    </dgm:pt>
    <dgm:pt modelId="{9BF25D07-8233-4BEF-BE57-96BFFA91B8A6}" type="pres">
      <dgm:prSet presAssocID="{8A837079-E979-46E5-B4C8-FC170F1F760A}" presName="compNode" presStyleCnt="0"/>
      <dgm:spPr/>
    </dgm:pt>
    <dgm:pt modelId="{959CFE84-23E0-4F29-AF28-D6CA4BFF707A}" type="pres">
      <dgm:prSet presAssocID="{8A837079-E979-46E5-B4C8-FC170F1F760A}" presName="bgRect" presStyleLbl="bgShp" presStyleIdx="1" presStyleCnt="8"/>
      <dgm:spPr/>
    </dgm:pt>
    <dgm:pt modelId="{258D5AE7-3779-4856-B3B7-D750BA18335E}" type="pres">
      <dgm:prSet presAssocID="{8A837079-E979-46E5-B4C8-FC170F1F760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9879A44F-D15F-4B49-AF1E-C322870A37D4}" type="pres">
      <dgm:prSet presAssocID="{8A837079-E979-46E5-B4C8-FC170F1F760A}" presName="spaceRect" presStyleCnt="0"/>
      <dgm:spPr/>
    </dgm:pt>
    <dgm:pt modelId="{55F30BF7-EC96-4779-9B18-BDA0BE9F4947}" type="pres">
      <dgm:prSet presAssocID="{8A837079-E979-46E5-B4C8-FC170F1F760A}" presName="parTx" presStyleLbl="revTx" presStyleIdx="1" presStyleCnt="8">
        <dgm:presLayoutVars>
          <dgm:chMax val="0"/>
          <dgm:chPref val="0"/>
        </dgm:presLayoutVars>
      </dgm:prSet>
      <dgm:spPr/>
    </dgm:pt>
    <dgm:pt modelId="{ED3A4DCE-74EC-4C28-BDA7-8BED5DD056FB}" type="pres">
      <dgm:prSet presAssocID="{D1EA1897-8150-41E5-A299-D739CE924D0F}" presName="sibTrans" presStyleCnt="0"/>
      <dgm:spPr/>
    </dgm:pt>
    <dgm:pt modelId="{78BE6F9B-5323-441A-BF80-AC64A3B8B3CA}" type="pres">
      <dgm:prSet presAssocID="{18AFE130-703B-4712-BC82-EEF3F61CE69D}" presName="compNode" presStyleCnt="0"/>
      <dgm:spPr/>
    </dgm:pt>
    <dgm:pt modelId="{C578F272-7FAB-4687-BF31-C07ED76DC3F4}" type="pres">
      <dgm:prSet presAssocID="{18AFE130-703B-4712-BC82-EEF3F61CE69D}" presName="bgRect" presStyleLbl="bgShp" presStyleIdx="2" presStyleCnt="8"/>
      <dgm:spPr/>
    </dgm:pt>
    <dgm:pt modelId="{73D6E040-22A6-4A02-AA07-AAAA91273CBF}" type="pres">
      <dgm:prSet presAssocID="{18AFE130-703B-4712-BC82-EEF3F61CE69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617D0D62-80BC-40CA-9341-9DAB6A19790B}" type="pres">
      <dgm:prSet presAssocID="{18AFE130-703B-4712-BC82-EEF3F61CE69D}" presName="spaceRect" presStyleCnt="0"/>
      <dgm:spPr/>
    </dgm:pt>
    <dgm:pt modelId="{6DED0DE4-8EF5-46F1-B5D5-B80A886775A2}" type="pres">
      <dgm:prSet presAssocID="{18AFE130-703B-4712-BC82-EEF3F61CE69D}" presName="parTx" presStyleLbl="revTx" presStyleIdx="2" presStyleCnt="8">
        <dgm:presLayoutVars>
          <dgm:chMax val="0"/>
          <dgm:chPref val="0"/>
        </dgm:presLayoutVars>
      </dgm:prSet>
      <dgm:spPr/>
    </dgm:pt>
    <dgm:pt modelId="{8A603AE4-E3E4-438F-9D9B-811C94908F26}" type="pres">
      <dgm:prSet presAssocID="{CF8A58E0-F3D7-4329-B104-7E67602F21C7}" presName="sibTrans" presStyleCnt="0"/>
      <dgm:spPr/>
    </dgm:pt>
    <dgm:pt modelId="{0364EF11-06EF-44BD-AF6B-354BBEF20BF8}" type="pres">
      <dgm:prSet presAssocID="{045417F6-5AD6-442F-AAB9-425CE217D3E5}" presName="compNode" presStyleCnt="0"/>
      <dgm:spPr/>
    </dgm:pt>
    <dgm:pt modelId="{1DF3A309-4137-49F3-B276-1B6D4531435A}" type="pres">
      <dgm:prSet presAssocID="{045417F6-5AD6-442F-AAB9-425CE217D3E5}" presName="bgRect" presStyleLbl="bgShp" presStyleIdx="3" presStyleCnt="8"/>
      <dgm:spPr/>
    </dgm:pt>
    <dgm:pt modelId="{84C3A4EC-2175-4A2A-A6BC-BF69A6D6D6B4}" type="pres">
      <dgm:prSet presAssocID="{045417F6-5AD6-442F-AAB9-425CE217D3E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E82CC220-EB58-4A6D-B589-6CB5B31E43DF}" type="pres">
      <dgm:prSet presAssocID="{045417F6-5AD6-442F-AAB9-425CE217D3E5}" presName="spaceRect" presStyleCnt="0"/>
      <dgm:spPr/>
    </dgm:pt>
    <dgm:pt modelId="{3048F70D-B4AA-45DE-90F8-44F4F23AB9DB}" type="pres">
      <dgm:prSet presAssocID="{045417F6-5AD6-442F-AAB9-425CE217D3E5}" presName="parTx" presStyleLbl="revTx" presStyleIdx="3" presStyleCnt="8">
        <dgm:presLayoutVars>
          <dgm:chMax val="0"/>
          <dgm:chPref val="0"/>
        </dgm:presLayoutVars>
      </dgm:prSet>
      <dgm:spPr/>
    </dgm:pt>
    <dgm:pt modelId="{46F3158B-E727-48DF-B855-F486CC1E4648}" type="pres">
      <dgm:prSet presAssocID="{7B54B43B-CB25-431B-BFE0-CB54C6DEF88F}" presName="sibTrans" presStyleCnt="0"/>
      <dgm:spPr/>
    </dgm:pt>
    <dgm:pt modelId="{57B8C5D3-2B93-44AA-B5DB-1F65995CF9EC}" type="pres">
      <dgm:prSet presAssocID="{AB7A7C93-6C67-4AA5-BC11-823BA3824F5F}" presName="compNode" presStyleCnt="0"/>
      <dgm:spPr/>
    </dgm:pt>
    <dgm:pt modelId="{B968742C-27C5-424E-BFC3-D309C5FF0230}" type="pres">
      <dgm:prSet presAssocID="{AB7A7C93-6C67-4AA5-BC11-823BA3824F5F}" presName="bgRect" presStyleLbl="bgShp" presStyleIdx="4" presStyleCnt="8"/>
      <dgm:spPr/>
    </dgm:pt>
    <dgm:pt modelId="{ABBC2AB0-6BEE-4EC9-984C-2B4D86CB5EE9}" type="pres">
      <dgm:prSet presAssocID="{AB7A7C93-6C67-4AA5-BC11-823BA3824F5F}"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35649463-5239-4AF5-BDCF-A0BF2FF0B661}" type="pres">
      <dgm:prSet presAssocID="{AB7A7C93-6C67-4AA5-BC11-823BA3824F5F}" presName="spaceRect" presStyleCnt="0"/>
      <dgm:spPr/>
    </dgm:pt>
    <dgm:pt modelId="{A385CA19-5D09-44FC-AFF4-B436B7F500A4}" type="pres">
      <dgm:prSet presAssocID="{AB7A7C93-6C67-4AA5-BC11-823BA3824F5F}" presName="parTx" presStyleLbl="revTx" presStyleIdx="4" presStyleCnt="8">
        <dgm:presLayoutVars>
          <dgm:chMax val="0"/>
          <dgm:chPref val="0"/>
        </dgm:presLayoutVars>
      </dgm:prSet>
      <dgm:spPr/>
    </dgm:pt>
    <dgm:pt modelId="{2E4823D4-1173-4233-9C69-76F7AD8FE25C}" type="pres">
      <dgm:prSet presAssocID="{CE7BBDAD-A9E4-4815-B4B1-069BE415A1DA}" presName="sibTrans" presStyleCnt="0"/>
      <dgm:spPr/>
    </dgm:pt>
    <dgm:pt modelId="{BDA3ACFE-46C0-46EE-B9EF-87668DDA70FB}" type="pres">
      <dgm:prSet presAssocID="{78812EF3-4239-4610-A204-2A0698CB1107}" presName="compNode" presStyleCnt="0"/>
      <dgm:spPr/>
    </dgm:pt>
    <dgm:pt modelId="{D4D92489-860C-4D13-A182-76A344BC3165}" type="pres">
      <dgm:prSet presAssocID="{78812EF3-4239-4610-A204-2A0698CB1107}" presName="bgRect" presStyleLbl="bgShp" presStyleIdx="5" presStyleCnt="8"/>
      <dgm:spPr/>
    </dgm:pt>
    <dgm:pt modelId="{C112606B-D4A5-4256-A3F1-E8CD0EC35B53}" type="pres">
      <dgm:prSet presAssocID="{78812EF3-4239-4610-A204-2A0698CB110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ille"/>
        </a:ext>
      </dgm:extLst>
    </dgm:pt>
    <dgm:pt modelId="{92CF26B8-736E-4F0F-89F4-106834FC85DE}" type="pres">
      <dgm:prSet presAssocID="{78812EF3-4239-4610-A204-2A0698CB1107}" presName="spaceRect" presStyleCnt="0"/>
      <dgm:spPr/>
    </dgm:pt>
    <dgm:pt modelId="{269FC625-FCF3-4CC9-A7AF-5EF8D9FBBD71}" type="pres">
      <dgm:prSet presAssocID="{78812EF3-4239-4610-A204-2A0698CB1107}" presName="parTx" presStyleLbl="revTx" presStyleIdx="5" presStyleCnt="8">
        <dgm:presLayoutVars>
          <dgm:chMax val="0"/>
          <dgm:chPref val="0"/>
        </dgm:presLayoutVars>
      </dgm:prSet>
      <dgm:spPr/>
    </dgm:pt>
    <dgm:pt modelId="{BB9183CE-A693-4C21-9F45-AF0537C0C9D3}" type="pres">
      <dgm:prSet presAssocID="{2587C967-B5FD-4A8C-9B67-DEA0BD8B2F27}" presName="sibTrans" presStyleCnt="0"/>
      <dgm:spPr/>
    </dgm:pt>
    <dgm:pt modelId="{30A22DB7-8AE9-49D5-99A8-BD8697DA87D8}" type="pres">
      <dgm:prSet presAssocID="{E50F0AEE-7B3F-44BB-BDC7-F9099C1763F1}" presName="compNode" presStyleCnt="0"/>
      <dgm:spPr/>
    </dgm:pt>
    <dgm:pt modelId="{68E9C997-9FC9-44BB-853E-2F24C8546E17}" type="pres">
      <dgm:prSet presAssocID="{E50F0AEE-7B3F-44BB-BDC7-F9099C1763F1}" presName="bgRect" presStyleLbl="bgShp" presStyleIdx="6" presStyleCnt="8"/>
      <dgm:spPr/>
    </dgm:pt>
    <dgm:pt modelId="{500D8AF1-7B47-4833-A0FC-12B6B5F526BC}" type="pres">
      <dgm:prSet presAssocID="{E50F0AEE-7B3F-44BB-BDC7-F9099C1763F1}"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cument"/>
        </a:ext>
      </dgm:extLst>
    </dgm:pt>
    <dgm:pt modelId="{AB2E7D70-0C3E-4F29-ACC3-CEC0599A6EAF}" type="pres">
      <dgm:prSet presAssocID="{E50F0AEE-7B3F-44BB-BDC7-F9099C1763F1}" presName="spaceRect" presStyleCnt="0"/>
      <dgm:spPr/>
    </dgm:pt>
    <dgm:pt modelId="{A94C303E-ADDF-4167-89D3-C0073D0C1D79}" type="pres">
      <dgm:prSet presAssocID="{E50F0AEE-7B3F-44BB-BDC7-F9099C1763F1}" presName="parTx" presStyleLbl="revTx" presStyleIdx="6" presStyleCnt="8">
        <dgm:presLayoutVars>
          <dgm:chMax val="0"/>
          <dgm:chPref val="0"/>
        </dgm:presLayoutVars>
      </dgm:prSet>
      <dgm:spPr/>
    </dgm:pt>
    <dgm:pt modelId="{1EFA5D1F-6209-4712-B812-77015C8F077A}" type="pres">
      <dgm:prSet presAssocID="{7E2D5B92-B240-47AA-9ECC-E44CAF02179F}" presName="sibTrans" presStyleCnt="0"/>
      <dgm:spPr/>
    </dgm:pt>
    <dgm:pt modelId="{07276AF8-54AA-4C6A-A338-E79AFE967D86}" type="pres">
      <dgm:prSet presAssocID="{D1B65BFD-A57B-4322-B344-6E34C664A7DD}" presName="compNode" presStyleCnt="0"/>
      <dgm:spPr/>
    </dgm:pt>
    <dgm:pt modelId="{4494ACAF-3847-45BA-B2D4-77D9B9CE546F}" type="pres">
      <dgm:prSet presAssocID="{D1B65BFD-A57B-4322-B344-6E34C664A7DD}" presName="bgRect" presStyleLbl="bgShp" presStyleIdx="7" presStyleCnt="8"/>
      <dgm:spPr/>
    </dgm:pt>
    <dgm:pt modelId="{5B1C6F81-7079-46E2-9211-A7A3D3335581}" type="pres">
      <dgm:prSet presAssocID="{D1B65BFD-A57B-4322-B344-6E34C664A7D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alloons"/>
        </a:ext>
      </dgm:extLst>
    </dgm:pt>
    <dgm:pt modelId="{6210451E-C4FC-4DBF-817B-BDC01E6729C3}" type="pres">
      <dgm:prSet presAssocID="{D1B65BFD-A57B-4322-B344-6E34C664A7DD}" presName="spaceRect" presStyleCnt="0"/>
      <dgm:spPr/>
    </dgm:pt>
    <dgm:pt modelId="{AC6B8417-4F52-4AD4-B1A8-BA6A084066AF}" type="pres">
      <dgm:prSet presAssocID="{D1B65BFD-A57B-4322-B344-6E34C664A7DD}" presName="parTx" presStyleLbl="revTx" presStyleIdx="7" presStyleCnt="8">
        <dgm:presLayoutVars>
          <dgm:chMax val="0"/>
          <dgm:chPref val="0"/>
        </dgm:presLayoutVars>
      </dgm:prSet>
      <dgm:spPr/>
    </dgm:pt>
  </dgm:ptLst>
  <dgm:cxnLst>
    <dgm:cxn modelId="{C8AA8A0A-2D9E-46B9-A08F-F75DFA1A23B6}" srcId="{EBF2D897-A765-4A13-BD04-C232B702A82D}" destId="{8A837079-E979-46E5-B4C8-FC170F1F760A}" srcOrd="1" destOrd="0" parTransId="{EB89370E-AA2A-4D5B-837F-B06BF8569B18}" sibTransId="{D1EA1897-8150-41E5-A299-D739CE924D0F}"/>
    <dgm:cxn modelId="{762A910C-20C8-4986-9974-57A7A7E9F6D0}" type="presOf" srcId="{E50F0AEE-7B3F-44BB-BDC7-F9099C1763F1}" destId="{A94C303E-ADDF-4167-89D3-C0073D0C1D79}" srcOrd="0" destOrd="0" presId="urn:microsoft.com/office/officeart/2018/2/layout/IconVerticalSolidList"/>
    <dgm:cxn modelId="{2DE58519-CC41-4642-BB60-A3452A6C5306}" type="presOf" srcId="{8A837079-E979-46E5-B4C8-FC170F1F760A}" destId="{55F30BF7-EC96-4779-9B18-BDA0BE9F4947}" srcOrd="0" destOrd="0" presId="urn:microsoft.com/office/officeart/2018/2/layout/IconVerticalSolidList"/>
    <dgm:cxn modelId="{A712F11E-1B79-4EDE-A982-79390E213DD3}" srcId="{EBF2D897-A765-4A13-BD04-C232B702A82D}" destId="{AB7A7C93-6C67-4AA5-BC11-823BA3824F5F}" srcOrd="4" destOrd="0" parTransId="{3609FB44-E239-46C8-8385-FC86F77FBA71}" sibTransId="{CE7BBDAD-A9E4-4815-B4B1-069BE415A1DA}"/>
    <dgm:cxn modelId="{BD740D38-7F73-4A20-A8AD-84B642F17CC6}" type="presOf" srcId="{18AFE130-703B-4712-BC82-EEF3F61CE69D}" destId="{6DED0DE4-8EF5-46F1-B5D5-B80A886775A2}" srcOrd="0" destOrd="0" presId="urn:microsoft.com/office/officeart/2018/2/layout/IconVerticalSolidList"/>
    <dgm:cxn modelId="{3E10083F-CDE0-466D-8B11-70C0CD5F7168}" type="presOf" srcId="{D1B65BFD-A57B-4322-B344-6E34C664A7DD}" destId="{AC6B8417-4F52-4AD4-B1A8-BA6A084066AF}" srcOrd="0" destOrd="0" presId="urn:microsoft.com/office/officeart/2018/2/layout/IconVerticalSolidList"/>
    <dgm:cxn modelId="{ACF43E48-FACE-495F-B734-9CE68C26D1FA}" type="presOf" srcId="{78812EF3-4239-4610-A204-2A0698CB1107}" destId="{269FC625-FCF3-4CC9-A7AF-5EF8D9FBBD71}" srcOrd="0" destOrd="0" presId="urn:microsoft.com/office/officeart/2018/2/layout/IconVerticalSolidList"/>
    <dgm:cxn modelId="{0BA9CC4A-D9CB-450D-B55F-9B14A23D7C63}" srcId="{EBF2D897-A765-4A13-BD04-C232B702A82D}" destId="{D1B65BFD-A57B-4322-B344-6E34C664A7DD}" srcOrd="7" destOrd="0" parTransId="{1A9FB8FC-A5B4-4B26-8F99-C9724B3BF16B}" sibTransId="{83413E95-C066-40EA-A932-87DD1359DAA6}"/>
    <dgm:cxn modelId="{247B5754-111F-44A9-BC3C-2015AEE8090A}" srcId="{EBF2D897-A765-4A13-BD04-C232B702A82D}" destId="{E50F0AEE-7B3F-44BB-BDC7-F9099C1763F1}" srcOrd="6" destOrd="0" parTransId="{C2D58B02-3DD8-4B36-95B8-A20BA42EFF67}" sibTransId="{7E2D5B92-B240-47AA-9ECC-E44CAF02179F}"/>
    <dgm:cxn modelId="{9CE1E254-2E58-4C2C-8000-24E64CAE7B41}" srcId="{EBF2D897-A765-4A13-BD04-C232B702A82D}" destId="{08434967-321A-481C-99B0-685216ED3158}" srcOrd="0" destOrd="0" parTransId="{4B096052-8896-4C14-AC50-D027131CF7D1}" sibTransId="{7DD9E1AB-2F99-4E6B-82DC-C46142AA3E37}"/>
    <dgm:cxn modelId="{FCA326A7-09A8-4117-A8DA-FD1C770B236C}" type="presOf" srcId="{EBF2D897-A765-4A13-BD04-C232B702A82D}" destId="{F933754F-07A5-4B70-B601-244814F51B46}" srcOrd="0" destOrd="0" presId="urn:microsoft.com/office/officeart/2018/2/layout/IconVerticalSolidList"/>
    <dgm:cxn modelId="{FBCCA9A7-99C1-4912-9720-3BBA89716CFF}" srcId="{EBF2D897-A765-4A13-BD04-C232B702A82D}" destId="{045417F6-5AD6-442F-AAB9-425CE217D3E5}" srcOrd="3" destOrd="0" parTransId="{96B5D6F0-7899-4439-9AEF-2ADDE2EB39FF}" sibTransId="{7B54B43B-CB25-431B-BFE0-CB54C6DEF88F}"/>
    <dgm:cxn modelId="{899EF9B6-647D-4D56-9AA7-FBA1557BFA77}" srcId="{EBF2D897-A765-4A13-BD04-C232B702A82D}" destId="{78812EF3-4239-4610-A204-2A0698CB1107}" srcOrd="5" destOrd="0" parTransId="{61522D1C-037E-4285-8522-4C247A5ABAA1}" sibTransId="{2587C967-B5FD-4A8C-9B67-DEA0BD8B2F27}"/>
    <dgm:cxn modelId="{15235FBD-A553-41F1-80BD-7108F20EE88A}" type="presOf" srcId="{AB7A7C93-6C67-4AA5-BC11-823BA3824F5F}" destId="{A385CA19-5D09-44FC-AFF4-B436B7F500A4}" srcOrd="0" destOrd="0" presId="urn:microsoft.com/office/officeart/2018/2/layout/IconVerticalSolidList"/>
    <dgm:cxn modelId="{1676ECC0-AD7B-4B95-AEE5-149CDD263EC9}" type="presOf" srcId="{08434967-321A-481C-99B0-685216ED3158}" destId="{67618B42-4CB8-410E-B7A7-913223CB1655}" srcOrd="0" destOrd="0" presId="urn:microsoft.com/office/officeart/2018/2/layout/IconVerticalSolidList"/>
    <dgm:cxn modelId="{5B08E7D9-EBBE-4A28-AE56-8D7E1DCD0285}" srcId="{EBF2D897-A765-4A13-BD04-C232B702A82D}" destId="{18AFE130-703B-4712-BC82-EEF3F61CE69D}" srcOrd="2" destOrd="0" parTransId="{94427F72-0E72-4EA0-9D36-7470A2F66F01}" sibTransId="{CF8A58E0-F3D7-4329-B104-7E67602F21C7}"/>
    <dgm:cxn modelId="{3EEA4AE7-78F7-4E3E-9E09-A5D1FF486673}" type="presOf" srcId="{045417F6-5AD6-442F-AAB9-425CE217D3E5}" destId="{3048F70D-B4AA-45DE-90F8-44F4F23AB9DB}" srcOrd="0" destOrd="0" presId="urn:microsoft.com/office/officeart/2018/2/layout/IconVerticalSolidList"/>
    <dgm:cxn modelId="{2660224C-24B6-4A04-B461-E3ABB2D4E94D}" type="presParOf" srcId="{F933754F-07A5-4B70-B601-244814F51B46}" destId="{C5D2FE0C-292A-4845-A66B-5A29FC96E1E5}" srcOrd="0" destOrd="0" presId="urn:microsoft.com/office/officeart/2018/2/layout/IconVerticalSolidList"/>
    <dgm:cxn modelId="{5A354920-936F-4833-A4F6-5E147F45C728}" type="presParOf" srcId="{C5D2FE0C-292A-4845-A66B-5A29FC96E1E5}" destId="{449633F7-B915-4A30-B49F-6CB85B698611}" srcOrd="0" destOrd="0" presId="urn:microsoft.com/office/officeart/2018/2/layout/IconVerticalSolidList"/>
    <dgm:cxn modelId="{949C4251-DBB3-4B90-8223-2B00F7EBA37A}" type="presParOf" srcId="{C5D2FE0C-292A-4845-A66B-5A29FC96E1E5}" destId="{EB7AF838-11E7-490F-B382-0E7C97E7E09E}" srcOrd="1" destOrd="0" presId="urn:microsoft.com/office/officeart/2018/2/layout/IconVerticalSolidList"/>
    <dgm:cxn modelId="{8A6CA45F-4A53-4766-85CE-3F4C41C6291F}" type="presParOf" srcId="{C5D2FE0C-292A-4845-A66B-5A29FC96E1E5}" destId="{3846D7F2-4DAE-423A-94DE-8133232D55DA}" srcOrd="2" destOrd="0" presId="urn:microsoft.com/office/officeart/2018/2/layout/IconVerticalSolidList"/>
    <dgm:cxn modelId="{41E1BEAC-9958-4E62-B9F7-79882D4B6942}" type="presParOf" srcId="{C5D2FE0C-292A-4845-A66B-5A29FC96E1E5}" destId="{67618B42-4CB8-410E-B7A7-913223CB1655}" srcOrd="3" destOrd="0" presId="urn:microsoft.com/office/officeart/2018/2/layout/IconVerticalSolidList"/>
    <dgm:cxn modelId="{76268DAD-DE17-438B-94ED-2B0775826B32}" type="presParOf" srcId="{F933754F-07A5-4B70-B601-244814F51B46}" destId="{0201B65F-0CD6-4ACB-9180-2E0B07B4F449}" srcOrd="1" destOrd="0" presId="urn:microsoft.com/office/officeart/2018/2/layout/IconVerticalSolidList"/>
    <dgm:cxn modelId="{994E705C-CB98-458B-8955-8D31F2A9EB7D}" type="presParOf" srcId="{F933754F-07A5-4B70-B601-244814F51B46}" destId="{9BF25D07-8233-4BEF-BE57-96BFFA91B8A6}" srcOrd="2" destOrd="0" presId="urn:microsoft.com/office/officeart/2018/2/layout/IconVerticalSolidList"/>
    <dgm:cxn modelId="{8A7FC024-3EE2-465F-B718-1CB650550AD3}" type="presParOf" srcId="{9BF25D07-8233-4BEF-BE57-96BFFA91B8A6}" destId="{959CFE84-23E0-4F29-AF28-D6CA4BFF707A}" srcOrd="0" destOrd="0" presId="urn:microsoft.com/office/officeart/2018/2/layout/IconVerticalSolidList"/>
    <dgm:cxn modelId="{655327FD-BE0C-4834-BE6F-7851FA1E88A7}" type="presParOf" srcId="{9BF25D07-8233-4BEF-BE57-96BFFA91B8A6}" destId="{258D5AE7-3779-4856-B3B7-D750BA18335E}" srcOrd="1" destOrd="0" presId="urn:microsoft.com/office/officeart/2018/2/layout/IconVerticalSolidList"/>
    <dgm:cxn modelId="{90FC800B-1E84-4F9F-90E6-892FADF199E1}" type="presParOf" srcId="{9BF25D07-8233-4BEF-BE57-96BFFA91B8A6}" destId="{9879A44F-D15F-4B49-AF1E-C322870A37D4}" srcOrd="2" destOrd="0" presId="urn:microsoft.com/office/officeart/2018/2/layout/IconVerticalSolidList"/>
    <dgm:cxn modelId="{54518557-ECC8-4C1C-A1E6-98141D7DE77B}" type="presParOf" srcId="{9BF25D07-8233-4BEF-BE57-96BFFA91B8A6}" destId="{55F30BF7-EC96-4779-9B18-BDA0BE9F4947}" srcOrd="3" destOrd="0" presId="urn:microsoft.com/office/officeart/2018/2/layout/IconVerticalSolidList"/>
    <dgm:cxn modelId="{01FF6C9B-8EFA-4A59-9E5A-0657C4AFBA1D}" type="presParOf" srcId="{F933754F-07A5-4B70-B601-244814F51B46}" destId="{ED3A4DCE-74EC-4C28-BDA7-8BED5DD056FB}" srcOrd="3" destOrd="0" presId="urn:microsoft.com/office/officeart/2018/2/layout/IconVerticalSolidList"/>
    <dgm:cxn modelId="{FE7E93F0-9C1D-4B41-814D-75662880A2AC}" type="presParOf" srcId="{F933754F-07A5-4B70-B601-244814F51B46}" destId="{78BE6F9B-5323-441A-BF80-AC64A3B8B3CA}" srcOrd="4" destOrd="0" presId="urn:microsoft.com/office/officeart/2018/2/layout/IconVerticalSolidList"/>
    <dgm:cxn modelId="{26201A02-4136-444C-8443-99ED88EC27B1}" type="presParOf" srcId="{78BE6F9B-5323-441A-BF80-AC64A3B8B3CA}" destId="{C578F272-7FAB-4687-BF31-C07ED76DC3F4}" srcOrd="0" destOrd="0" presId="urn:microsoft.com/office/officeart/2018/2/layout/IconVerticalSolidList"/>
    <dgm:cxn modelId="{6B8A49F3-D2FC-4E1A-905E-487E8C51F209}" type="presParOf" srcId="{78BE6F9B-5323-441A-BF80-AC64A3B8B3CA}" destId="{73D6E040-22A6-4A02-AA07-AAAA91273CBF}" srcOrd="1" destOrd="0" presId="urn:microsoft.com/office/officeart/2018/2/layout/IconVerticalSolidList"/>
    <dgm:cxn modelId="{5304B8CE-92A7-4C1A-889B-922185525B5B}" type="presParOf" srcId="{78BE6F9B-5323-441A-BF80-AC64A3B8B3CA}" destId="{617D0D62-80BC-40CA-9341-9DAB6A19790B}" srcOrd="2" destOrd="0" presId="urn:microsoft.com/office/officeart/2018/2/layout/IconVerticalSolidList"/>
    <dgm:cxn modelId="{BA2FA83E-AE4C-4D50-A725-6453AA780A14}" type="presParOf" srcId="{78BE6F9B-5323-441A-BF80-AC64A3B8B3CA}" destId="{6DED0DE4-8EF5-46F1-B5D5-B80A886775A2}" srcOrd="3" destOrd="0" presId="urn:microsoft.com/office/officeart/2018/2/layout/IconVerticalSolidList"/>
    <dgm:cxn modelId="{4C55DA1D-3313-441A-9064-4A2285AD57EA}" type="presParOf" srcId="{F933754F-07A5-4B70-B601-244814F51B46}" destId="{8A603AE4-E3E4-438F-9D9B-811C94908F26}" srcOrd="5" destOrd="0" presId="urn:microsoft.com/office/officeart/2018/2/layout/IconVerticalSolidList"/>
    <dgm:cxn modelId="{E0992BBB-1FA6-4DEC-BA9A-27662A791AB3}" type="presParOf" srcId="{F933754F-07A5-4B70-B601-244814F51B46}" destId="{0364EF11-06EF-44BD-AF6B-354BBEF20BF8}" srcOrd="6" destOrd="0" presId="urn:microsoft.com/office/officeart/2018/2/layout/IconVerticalSolidList"/>
    <dgm:cxn modelId="{6B06B118-7226-4F68-88E1-487934425B40}" type="presParOf" srcId="{0364EF11-06EF-44BD-AF6B-354BBEF20BF8}" destId="{1DF3A309-4137-49F3-B276-1B6D4531435A}" srcOrd="0" destOrd="0" presId="urn:microsoft.com/office/officeart/2018/2/layout/IconVerticalSolidList"/>
    <dgm:cxn modelId="{FDF90A07-A9F3-49A1-B33B-F3A04F8B1545}" type="presParOf" srcId="{0364EF11-06EF-44BD-AF6B-354BBEF20BF8}" destId="{84C3A4EC-2175-4A2A-A6BC-BF69A6D6D6B4}" srcOrd="1" destOrd="0" presId="urn:microsoft.com/office/officeart/2018/2/layout/IconVerticalSolidList"/>
    <dgm:cxn modelId="{2212E0D9-3CE2-4B79-9AC3-F7F9620A780F}" type="presParOf" srcId="{0364EF11-06EF-44BD-AF6B-354BBEF20BF8}" destId="{E82CC220-EB58-4A6D-B589-6CB5B31E43DF}" srcOrd="2" destOrd="0" presId="urn:microsoft.com/office/officeart/2018/2/layout/IconVerticalSolidList"/>
    <dgm:cxn modelId="{4CC6740E-A470-4C90-8C75-6D9D36C9D083}" type="presParOf" srcId="{0364EF11-06EF-44BD-AF6B-354BBEF20BF8}" destId="{3048F70D-B4AA-45DE-90F8-44F4F23AB9DB}" srcOrd="3" destOrd="0" presId="urn:microsoft.com/office/officeart/2018/2/layout/IconVerticalSolidList"/>
    <dgm:cxn modelId="{DB08C27E-60D3-4524-90F8-CD3409CC02BC}" type="presParOf" srcId="{F933754F-07A5-4B70-B601-244814F51B46}" destId="{46F3158B-E727-48DF-B855-F486CC1E4648}" srcOrd="7" destOrd="0" presId="urn:microsoft.com/office/officeart/2018/2/layout/IconVerticalSolidList"/>
    <dgm:cxn modelId="{7EFF66F2-FB07-4070-A7D9-9E6A0B011692}" type="presParOf" srcId="{F933754F-07A5-4B70-B601-244814F51B46}" destId="{57B8C5D3-2B93-44AA-B5DB-1F65995CF9EC}" srcOrd="8" destOrd="0" presId="urn:microsoft.com/office/officeart/2018/2/layout/IconVerticalSolidList"/>
    <dgm:cxn modelId="{75B90558-AB50-4B3F-A992-C76847A2912D}" type="presParOf" srcId="{57B8C5D3-2B93-44AA-B5DB-1F65995CF9EC}" destId="{B968742C-27C5-424E-BFC3-D309C5FF0230}" srcOrd="0" destOrd="0" presId="urn:microsoft.com/office/officeart/2018/2/layout/IconVerticalSolidList"/>
    <dgm:cxn modelId="{AF12E25E-A8B8-4C66-9994-B4AEB2218D2D}" type="presParOf" srcId="{57B8C5D3-2B93-44AA-B5DB-1F65995CF9EC}" destId="{ABBC2AB0-6BEE-4EC9-984C-2B4D86CB5EE9}" srcOrd="1" destOrd="0" presId="urn:microsoft.com/office/officeart/2018/2/layout/IconVerticalSolidList"/>
    <dgm:cxn modelId="{CAB210BF-C84E-498E-AE25-1BEA73FBF960}" type="presParOf" srcId="{57B8C5D3-2B93-44AA-B5DB-1F65995CF9EC}" destId="{35649463-5239-4AF5-BDCF-A0BF2FF0B661}" srcOrd="2" destOrd="0" presId="urn:microsoft.com/office/officeart/2018/2/layout/IconVerticalSolidList"/>
    <dgm:cxn modelId="{151ED175-65E5-4C0D-98CD-AEFC0D4DB6CA}" type="presParOf" srcId="{57B8C5D3-2B93-44AA-B5DB-1F65995CF9EC}" destId="{A385CA19-5D09-44FC-AFF4-B436B7F500A4}" srcOrd="3" destOrd="0" presId="urn:microsoft.com/office/officeart/2018/2/layout/IconVerticalSolidList"/>
    <dgm:cxn modelId="{3F769545-C909-473B-8C67-868772430B7C}" type="presParOf" srcId="{F933754F-07A5-4B70-B601-244814F51B46}" destId="{2E4823D4-1173-4233-9C69-76F7AD8FE25C}" srcOrd="9" destOrd="0" presId="urn:microsoft.com/office/officeart/2018/2/layout/IconVerticalSolidList"/>
    <dgm:cxn modelId="{C5D371E5-12FA-45BB-BE8D-BF48FF48E6A1}" type="presParOf" srcId="{F933754F-07A5-4B70-B601-244814F51B46}" destId="{BDA3ACFE-46C0-46EE-B9EF-87668DDA70FB}" srcOrd="10" destOrd="0" presId="urn:microsoft.com/office/officeart/2018/2/layout/IconVerticalSolidList"/>
    <dgm:cxn modelId="{33B80F71-18CA-4879-AA1B-27E8739E5EFD}" type="presParOf" srcId="{BDA3ACFE-46C0-46EE-B9EF-87668DDA70FB}" destId="{D4D92489-860C-4D13-A182-76A344BC3165}" srcOrd="0" destOrd="0" presId="urn:microsoft.com/office/officeart/2018/2/layout/IconVerticalSolidList"/>
    <dgm:cxn modelId="{C5FDDB52-EC75-47C0-B31E-AFC940A1DFA8}" type="presParOf" srcId="{BDA3ACFE-46C0-46EE-B9EF-87668DDA70FB}" destId="{C112606B-D4A5-4256-A3F1-E8CD0EC35B53}" srcOrd="1" destOrd="0" presId="urn:microsoft.com/office/officeart/2018/2/layout/IconVerticalSolidList"/>
    <dgm:cxn modelId="{AB07C19A-1FDF-4E3F-A38D-9F27368C3AAE}" type="presParOf" srcId="{BDA3ACFE-46C0-46EE-B9EF-87668DDA70FB}" destId="{92CF26B8-736E-4F0F-89F4-106834FC85DE}" srcOrd="2" destOrd="0" presId="urn:microsoft.com/office/officeart/2018/2/layout/IconVerticalSolidList"/>
    <dgm:cxn modelId="{4F4DAC3B-D2A1-42AE-B234-A19CCF3F66A0}" type="presParOf" srcId="{BDA3ACFE-46C0-46EE-B9EF-87668DDA70FB}" destId="{269FC625-FCF3-4CC9-A7AF-5EF8D9FBBD71}" srcOrd="3" destOrd="0" presId="urn:microsoft.com/office/officeart/2018/2/layout/IconVerticalSolidList"/>
    <dgm:cxn modelId="{23B013D7-F3DC-48E1-B95A-EB31796B29D4}" type="presParOf" srcId="{F933754F-07A5-4B70-B601-244814F51B46}" destId="{BB9183CE-A693-4C21-9F45-AF0537C0C9D3}" srcOrd="11" destOrd="0" presId="urn:microsoft.com/office/officeart/2018/2/layout/IconVerticalSolidList"/>
    <dgm:cxn modelId="{FCD2FB65-53A2-4E2F-8CE1-28FB67A64241}" type="presParOf" srcId="{F933754F-07A5-4B70-B601-244814F51B46}" destId="{30A22DB7-8AE9-49D5-99A8-BD8697DA87D8}" srcOrd="12" destOrd="0" presId="urn:microsoft.com/office/officeart/2018/2/layout/IconVerticalSolidList"/>
    <dgm:cxn modelId="{801F099E-2C53-4234-B329-7A4F0EF86A87}" type="presParOf" srcId="{30A22DB7-8AE9-49D5-99A8-BD8697DA87D8}" destId="{68E9C997-9FC9-44BB-853E-2F24C8546E17}" srcOrd="0" destOrd="0" presId="urn:microsoft.com/office/officeart/2018/2/layout/IconVerticalSolidList"/>
    <dgm:cxn modelId="{CDE4B7C4-D88C-4108-9A90-5750C7C5C4DF}" type="presParOf" srcId="{30A22DB7-8AE9-49D5-99A8-BD8697DA87D8}" destId="{500D8AF1-7B47-4833-A0FC-12B6B5F526BC}" srcOrd="1" destOrd="0" presId="urn:microsoft.com/office/officeart/2018/2/layout/IconVerticalSolidList"/>
    <dgm:cxn modelId="{A8D7417A-8B9F-46E6-96BA-B06B58EF174E}" type="presParOf" srcId="{30A22DB7-8AE9-49D5-99A8-BD8697DA87D8}" destId="{AB2E7D70-0C3E-4F29-ACC3-CEC0599A6EAF}" srcOrd="2" destOrd="0" presId="urn:microsoft.com/office/officeart/2018/2/layout/IconVerticalSolidList"/>
    <dgm:cxn modelId="{61C72799-8DD1-4EF3-A14F-F1F7FF36958D}" type="presParOf" srcId="{30A22DB7-8AE9-49D5-99A8-BD8697DA87D8}" destId="{A94C303E-ADDF-4167-89D3-C0073D0C1D79}" srcOrd="3" destOrd="0" presId="urn:microsoft.com/office/officeart/2018/2/layout/IconVerticalSolidList"/>
    <dgm:cxn modelId="{AFE50025-6618-4FDE-A6BA-1AECD9F45E3C}" type="presParOf" srcId="{F933754F-07A5-4B70-B601-244814F51B46}" destId="{1EFA5D1F-6209-4712-B812-77015C8F077A}" srcOrd="13" destOrd="0" presId="urn:microsoft.com/office/officeart/2018/2/layout/IconVerticalSolidList"/>
    <dgm:cxn modelId="{F26FB3F7-FE8E-4B97-BE73-ECE68D13E204}" type="presParOf" srcId="{F933754F-07A5-4B70-B601-244814F51B46}" destId="{07276AF8-54AA-4C6A-A338-E79AFE967D86}" srcOrd="14" destOrd="0" presId="urn:microsoft.com/office/officeart/2018/2/layout/IconVerticalSolidList"/>
    <dgm:cxn modelId="{3B9CD588-0E59-461E-A94E-DFE42F287187}" type="presParOf" srcId="{07276AF8-54AA-4C6A-A338-E79AFE967D86}" destId="{4494ACAF-3847-45BA-B2D4-77D9B9CE546F}" srcOrd="0" destOrd="0" presId="urn:microsoft.com/office/officeart/2018/2/layout/IconVerticalSolidList"/>
    <dgm:cxn modelId="{0A8E220A-CFF6-4525-BF99-17E31D3F3597}" type="presParOf" srcId="{07276AF8-54AA-4C6A-A338-E79AFE967D86}" destId="{5B1C6F81-7079-46E2-9211-A7A3D3335581}" srcOrd="1" destOrd="0" presId="urn:microsoft.com/office/officeart/2018/2/layout/IconVerticalSolidList"/>
    <dgm:cxn modelId="{E09C3934-C7C0-4ADF-B2DD-96888469743D}" type="presParOf" srcId="{07276AF8-54AA-4C6A-A338-E79AFE967D86}" destId="{6210451E-C4FC-4DBF-817B-BDC01E6729C3}" srcOrd="2" destOrd="0" presId="urn:microsoft.com/office/officeart/2018/2/layout/IconVerticalSolidList"/>
    <dgm:cxn modelId="{9887E904-FAC6-4F3A-920F-5EA243CAD5AA}" type="presParOf" srcId="{07276AF8-54AA-4C6A-A338-E79AFE967D86}" destId="{AC6B8417-4F52-4AD4-B1A8-BA6A084066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4A0BB7-6683-4501-B6A7-1EE8321FC97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59E3F8-C9A6-40E4-A4C2-89A12086016B}">
      <dgm:prSet custT="1"/>
      <dgm:spPr/>
      <dgm:t>
        <a:bodyPr/>
        <a:lstStyle/>
        <a:p>
          <a:r>
            <a:rPr lang="tr-TR" sz="1600" dirty="0"/>
            <a:t>Tutum, davranışın hangi yönde olacağını belirleyen ve davranışı etkileyebilen bir unsurdur (Özbaş, 2013; Özkan, 2007; </a:t>
          </a:r>
          <a:r>
            <a:rPr lang="tr-TR" sz="1600" dirty="0" err="1"/>
            <a:t>Ajzen</a:t>
          </a:r>
          <a:r>
            <a:rPr lang="tr-TR" sz="1600" dirty="0"/>
            <a:t> ve </a:t>
          </a:r>
          <a:r>
            <a:rPr lang="tr-TR" sz="1600" dirty="0" err="1"/>
            <a:t>Fishbein</a:t>
          </a:r>
          <a:r>
            <a:rPr lang="tr-TR" sz="1600" dirty="0"/>
            <a:t>, 2005; </a:t>
          </a:r>
          <a:r>
            <a:rPr lang="tr-TR" sz="1600" dirty="0" err="1"/>
            <a:t>Newhause</a:t>
          </a:r>
          <a:r>
            <a:rPr lang="tr-TR" sz="1600" dirty="0"/>
            <a:t>, 1990). </a:t>
          </a:r>
          <a:r>
            <a:rPr lang="tr-TR" sz="1600" dirty="0" err="1"/>
            <a:t>Newhouse</a:t>
          </a:r>
          <a:r>
            <a:rPr lang="tr-TR" sz="1600" dirty="0"/>
            <a:t> (1990)’e göre, tutum, “bir insan, bir obje veya bir konu hakkında </a:t>
          </a:r>
          <a:r>
            <a:rPr lang="tr-TR" sz="1100" dirty="0"/>
            <a:t>pozitif veya negatif </a:t>
          </a:r>
          <a:r>
            <a:rPr lang="tr-TR" sz="1100" dirty="0" err="1"/>
            <a:t>hissetme”dir</a:t>
          </a:r>
          <a:r>
            <a:rPr lang="tr-TR" sz="1100" dirty="0"/>
            <a:t>.</a:t>
          </a:r>
          <a:endParaRPr lang="en-US" sz="1100" dirty="0"/>
        </a:p>
      </dgm:t>
    </dgm:pt>
    <dgm:pt modelId="{E569860F-9792-479D-9F7E-915E68483253}" type="parTrans" cxnId="{FD8E11BC-801A-44E8-B657-8EB2C6A0ED0D}">
      <dgm:prSet/>
      <dgm:spPr/>
      <dgm:t>
        <a:bodyPr/>
        <a:lstStyle/>
        <a:p>
          <a:endParaRPr lang="en-US"/>
        </a:p>
      </dgm:t>
    </dgm:pt>
    <dgm:pt modelId="{84A21DCA-F6FC-4611-8C8F-4A861F9883BF}" type="sibTrans" cxnId="{FD8E11BC-801A-44E8-B657-8EB2C6A0ED0D}">
      <dgm:prSet/>
      <dgm:spPr/>
      <dgm:t>
        <a:bodyPr/>
        <a:lstStyle/>
        <a:p>
          <a:endParaRPr lang="en-US"/>
        </a:p>
      </dgm:t>
    </dgm:pt>
    <dgm:pt modelId="{D2CE8A74-A7BD-4832-A9E7-F41911E23B88}">
      <dgm:prSet custT="1"/>
      <dgm:spPr/>
      <dgm:t>
        <a:bodyPr/>
        <a:lstStyle/>
        <a:p>
          <a:r>
            <a:rPr lang="tr-TR" sz="1600" dirty="0"/>
            <a:t>Tutumlar, doğrudan gözlemlenemezler ancak gözlemlenebilir yanıtlardan algılanabilirler (Özbaş,201;84). Gıda güvenliğinin sağlanmasında gıda çalışanlarının sahip olduğu bilgi düzeyinin yanında gıda güvenliğine yönelik olumlu tutumlara sahip olması çalışanın davranışlarına da olumlu yansımasını sağlamaktadır</a:t>
          </a:r>
          <a:endParaRPr lang="en-US" sz="1600" dirty="0"/>
        </a:p>
      </dgm:t>
    </dgm:pt>
    <dgm:pt modelId="{39F855E6-29AC-40E3-8D1B-A974A24293D9}" type="parTrans" cxnId="{3D395C23-5E1B-4D9E-A33D-9E9662831526}">
      <dgm:prSet/>
      <dgm:spPr/>
      <dgm:t>
        <a:bodyPr/>
        <a:lstStyle/>
        <a:p>
          <a:endParaRPr lang="en-US"/>
        </a:p>
      </dgm:t>
    </dgm:pt>
    <dgm:pt modelId="{6C6A8C54-CEC9-4CF1-B83F-1432DF5CA572}" type="sibTrans" cxnId="{3D395C23-5E1B-4D9E-A33D-9E9662831526}">
      <dgm:prSet/>
      <dgm:spPr/>
      <dgm:t>
        <a:bodyPr/>
        <a:lstStyle/>
        <a:p>
          <a:endParaRPr lang="en-US"/>
        </a:p>
      </dgm:t>
    </dgm:pt>
    <dgm:pt modelId="{933C08E0-AF83-4F72-ADCA-5F9CA12FD6B7}" type="pres">
      <dgm:prSet presAssocID="{264A0BB7-6683-4501-B6A7-1EE8321FC977}" presName="root" presStyleCnt="0">
        <dgm:presLayoutVars>
          <dgm:dir/>
          <dgm:resizeHandles val="exact"/>
        </dgm:presLayoutVars>
      </dgm:prSet>
      <dgm:spPr/>
    </dgm:pt>
    <dgm:pt modelId="{8E0E4609-DA08-4DEC-A670-31D8C8867CA2}" type="pres">
      <dgm:prSet presAssocID="{9D59E3F8-C9A6-40E4-A4C2-89A12086016B}" presName="compNode" presStyleCnt="0"/>
      <dgm:spPr/>
    </dgm:pt>
    <dgm:pt modelId="{11F0D0A4-5C4D-4CE9-94A6-69E5BE4364DB}" type="pres">
      <dgm:prSet presAssocID="{9D59E3F8-C9A6-40E4-A4C2-89A12086016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Outline"/>
        </a:ext>
      </dgm:extLst>
    </dgm:pt>
    <dgm:pt modelId="{24D889BA-5EE7-4467-91CA-A43393C075C0}" type="pres">
      <dgm:prSet presAssocID="{9D59E3F8-C9A6-40E4-A4C2-89A12086016B}" presName="spaceRect" presStyleCnt="0"/>
      <dgm:spPr/>
    </dgm:pt>
    <dgm:pt modelId="{25899857-EF06-44AF-A3B8-73B87C48FFA6}" type="pres">
      <dgm:prSet presAssocID="{9D59E3F8-C9A6-40E4-A4C2-89A12086016B}" presName="textRect" presStyleLbl="revTx" presStyleIdx="0" presStyleCnt="2" custLinFactNeighborX="-4536" custLinFactNeighborY="-37662">
        <dgm:presLayoutVars>
          <dgm:chMax val="1"/>
          <dgm:chPref val="1"/>
        </dgm:presLayoutVars>
      </dgm:prSet>
      <dgm:spPr/>
    </dgm:pt>
    <dgm:pt modelId="{D10CFE11-F51A-47A9-B6FB-3A9D86C144DA}" type="pres">
      <dgm:prSet presAssocID="{84A21DCA-F6FC-4611-8C8F-4A861F9883BF}" presName="sibTrans" presStyleCnt="0"/>
      <dgm:spPr/>
    </dgm:pt>
    <dgm:pt modelId="{5883C6FE-CF4D-46BB-8F05-4A6639698F66}" type="pres">
      <dgm:prSet presAssocID="{D2CE8A74-A7BD-4832-A9E7-F41911E23B88}" presName="compNode" presStyleCnt="0"/>
      <dgm:spPr/>
    </dgm:pt>
    <dgm:pt modelId="{54BB7A45-6044-40EF-808F-4B4EA464FA34}" type="pres">
      <dgm:prSet presAssocID="{D2CE8A74-A7BD-4832-A9E7-F41911E23B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f"/>
        </a:ext>
      </dgm:extLst>
    </dgm:pt>
    <dgm:pt modelId="{A40858C6-E33D-4927-B000-C9ABD43C11A1}" type="pres">
      <dgm:prSet presAssocID="{D2CE8A74-A7BD-4832-A9E7-F41911E23B88}" presName="spaceRect" presStyleCnt="0"/>
      <dgm:spPr/>
    </dgm:pt>
    <dgm:pt modelId="{DB83B5EE-0886-4FF1-8714-8F29DB1E6E30}" type="pres">
      <dgm:prSet presAssocID="{D2CE8A74-A7BD-4832-A9E7-F41911E23B88}" presName="textRect" presStyleLbl="revTx" presStyleIdx="1" presStyleCnt="2" custScaleX="118552" custLinFactNeighborX="2646" custLinFactNeighborY="-37662">
        <dgm:presLayoutVars>
          <dgm:chMax val="1"/>
          <dgm:chPref val="1"/>
        </dgm:presLayoutVars>
      </dgm:prSet>
      <dgm:spPr/>
    </dgm:pt>
  </dgm:ptLst>
  <dgm:cxnLst>
    <dgm:cxn modelId="{3D395C23-5E1B-4D9E-A33D-9E9662831526}" srcId="{264A0BB7-6683-4501-B6A7-1EE8321FC977}" destId="{D2CE8A74-A7BD-4832-A9E7-F41911E23B88}" srcOrd="1" destOrd="0" parTransId="{39F855E6-29AC-40E3-8D1B-A974A24293D9}" sibTransId="{6C6A8C54-CEC9-4CF1-B83F-1432DF5CA572}"/>
    <dgm:cxn modelId="{BD6D1540-3434-40B3-8AFE-98CB0429AC92}" type="presOf" srcId="{D2CE8A74-A7BD-4832-A9E7-F41911E23B88}" destId="{DB83B5EE-0886-4FF1-8714-8F29DB1E6E30}" srcOrd="0" destOrd="0" presId="urn:microsoft.com/office/officeart/2018/2/layout/IconLabelList"/>
    <dgm:cxn modelId="{ABBD5E9E-CA2F-415A-935C-D34BDC824330}" type="presOf" srcId="{264A0BB7-6683-4501-B6A7-1EE8321FC977}" destId="{933C08E0-AF83-4F72-ADCA-5F9CA12FD6B7}" srcOrd="0" destOrd="0" presId="urn:microsoft.com/office/officeart/2018/2/layout/IconLabelList"/>
    <dgm:cxn modelId="{FD8E11BC-801A-44E8-B657-8EB2C6A0ED0D}" srcId="{264A0BB7-6683-4501-B6A7-1EE8321FC977}" destId="{9D59E3F8-C9A6-40E4-A4C2-89A12086016B}" srcOrd="0" destOrd="0" parTransId="{E569860F-9792-479D-9F7E-915E68483253}" sibTransId="{84A21DCA-F6FC-4611-8C8F-4A861F9883BF}"/>
    <dgm:cxn modelId="{9CEAB8D6-F62D-42C3-88B6-6FBE24CC1367}" type="presOf" srcId="{9D59E3F8-C9A6-40E4-A4C2-89A12086016B}" destId="{25899857-EF06-44AF-A3B8-73B87C48FFA6}" srcOrd="0" destOrd="0" presId="urn:microsoft.com/office/officeart/2018/2/layout/IconLabelList"/>
    <dgm:cxn modelId="{01814AF9-E981-45C3-B7E6-204D1567E95A}" type="presParOf" srcId="{933C08E0-AF83-4F72-ADCA-5F9CA12FD6B7}" destId="{8E0E4609-DA08-4DEC-A670-31D8C8867CA2}" srcOrd="0" destOrd="0" presId="urn:microsoft.com/office/officeart/2018/2/layout/IconLabelList"/>
    <dgm:cxn modelId="{C5B6356B-2AD3-4701-84DE-3B3B3A96C4A3}" type="presParOf" srcId="{8E0E4609-DA08-4DEC-A670-31D8C8867CA2}" destId="{11F0D0A4-5C4D-4CE9-94A6-69E5BE4364DB}" srcOrd="0" destOrd="0" presId="urn:microsoft.com/office/officeart/2018/2/layout/IconLabelList"/>
    <dgm:cxn modelId="{FB83D0CD-F35D-478B-9A9B-86D64FBF0F71}" type="presParOf" srcId="{8E0E4609-DA08-4DEC-A670-31D8C8867CA2}" destId="{24D889BA-5EE7-4467-91CA-A43393C075C0}" srcOrd="1" destOrd="0" presId="urn:microsoft.com/office/officeart/2018/2/layout/IconLabelList"/>
    <dgm:cxn modelId="{05AC01E4-F673-4872-8F94-EE5769240B48}" type="presParOf" srcId="{8E0E4609-DA08-4DEC-A670-31D8C8867CA2}" destId="{25899857-EF06-44AF-A3B8-73B87C48FFA6}" srcOrd="2" destOrd="0" presId="urn:microsoft.com/office/officeart/2018/2/layout/IconLabelList"/>
    <dgm:cxn modelId="{29B6B119-C88E-491D-A7C9-B99C875E3DBF}" type="presParOf" srcId="{933C08E0-AF83-4F72-ADCA-5F9CA12FD6B7}" destId="{D10CFE11-F51A-47A9-B6FB-3A9D86C144DA}" srcOrd="1" destOrd="0" presId="urn:microsoft.com/office/officeart/2018/2/layout/IconLabelList"/>
    <dgm:cxn modelId="{B96CE037-B2B2-4035-B0C3-8EAEDE7C52AC}" type="presParOf" srcId="{933C08E0-AF83-4F72-ADCA-5F9CA12FD6B7}" destId="{5883C6FE-CF4D-46BB-8F05-4A6639698F66}" srcOrd="2" destOrd="0" presId="urn:microsoft.com/office/officeart/2018/2/layout/IconLabelList"/>
    <dgm:cxn modelId="{CEF7AED0-024E-48FD-AAC1-E6FCAE4CF1F0}" type="presParOf" srcId="{5883C6FE-CF4D-46BB-8F05-4A6639698F66}" destId="{54BB7A45-6044-40EF-808F-4B4EA464FA34}" srcOrd="0" destOrd="0" presId="urn:microsoft.com/office/officeart/2018/2/layout/IconLabelList"/>
    <dgm:cxn modelId="{21DD5512-F75F-40E1-BC05-8EDB0270CA2C}" type="presParOf" srcId="{5883C6FE-CF4D-46BB-8F05-4A6639698F66}" destId="{A40858C6-E33D-4927-B000-C9ABD43C11A1}" srcOrd="1" destOrd="0" presId="urn:microsoft.com/office/officeart/2018/2/layout/IconLabelList"/>
    <dgm:cxn modelId="{837C49A1-2381-49D4-AD52-79352B4888A0}" type="presParOf" srcId="{5883C6FE-CF4D-46BB-8F05-4A6639698F66}" destId="{DB83B5EE-0886-4FF1-8714-8F29DB1E6E3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7CA264-6E14-4D6A-9933-6A7EF6E42A21}"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2966A941-5559-4169-B606-2493C73D48B2}">
      <dgm:prSet/>
      <dgm:spPr/>
      <dgm:t>
        <a:bodyPr/>
        <a:lstStyle/>
        <a:p>
          <a:r>
            <a:rPr lang="tr-TR" b="0" i="0" baseline="0"/>
            <a:t>Gıda güvenliğine yönelik davranış gıda çalışanlarının gıda güvenliği hakkında büyük oranda sahip olduğu bilgileri davranışlarına yansıtması bir diğer deyişle gıda çalışanlarının ilk aşamadan son aşamaya kadar hijven ve sanitasyon kurallarına uyarak güvenli gıdalar sunması demektir.</a:t>
          </a:r>
          <a:endParaRPr lang="en-US"/>
        </a:p>
      </dgm:t>
    </dgm:pt>
    <dgm:pt modelId="{5CAB0A58-0D4B-476B-9F37-1E729582BE6D}" type="parTrans" cxnId="{7F5C67A7-CBEE-4916-A603-5CF46F1A116D}">
      <dgm:prSet/>
      <dgm:spPr/>
      <dgm:t>
        <a:bodyPr/>
        <a:lstStyle/>
        <a:p>
          <a:endParaRPr lang="en-US"/>
        </a:p>
      </dgm:t>
    </dgm:pt>
    <dgm:pt modelId="{97D0F606-08E2-4111-B628-1A500ABA91FE}" type="sibTrans" cxnId="{7F5C67A7-CBEE-4916-A603-5CF46F1A116D}">
      <dgm:prSet/>
      <dgm:spPr/>
      <dgm:t>
        <a:bodyPr/>
        <a:lstStyle/>
        <a:p>
          <a:endParaRPr lang="en-US"/>
        </a:p>
      </dgm:t>
    </dgm:pt>
    <dgm:pt modelId="{F391BB6C-9F47-4765-A69A-D89E8D959280}">
      <dgm:prSet/>
      <dgm:spPr/>
      <dgm:t>
        <a:bodyPr/>
        <a:lstStyle/>
        <a:p>
          <a:r>
            <a:rPr lang="tr-TR" b="0" i="0" baseline="0"/>
            <a:t>Gıda çalışanlarının gıda güvenliğine yönelik olumlu tutumlara sahip olması gıda güvenliğine yönelik davranışlarına da olumlu olarak yansıdığı yapılan çalışmalarla tespit edilmiştir. Kwol vd. (2020) yapmış olduğu araştırma sonuçları da bu varsayımı destekler niteliktedir. Yapılan araştırma sonucu gıda çalışanlarının gıda güvenliğiyle ilgili bilgilerinin gıda güvenliğiyle ilgili tutumlarını olumlu yönde etkilediği ve yine gıda güvenliğiyle ilgili tutumlarının da gıda güvenliği uygulamalarına katkıda sağladığı tespit edilmiştir. Yine Kılıçhan vd. (2020) tarafından yapılan araştırma sonuçlarına göre gıda çalışanlarının gıda güvenliğiyle ilgili sahip oldukları tutumları ve gıda güvenliği uygulamaları arasında istatistiksel olarak anlamlı ilişki ve pozitif korelasyon bulunduğu sonucuna ulaşılmıştır</a:t>
          </a:r>
          <a:endParaRPr lang="en-US"/>
        </a:p>
      </dgm:t>
    </dgm:pt>
    <dgm:pt modelId="{EDADAD38-8EC7-4DF5-882A-E3761899F55D}" type="parTrans" cxnId="{AC0A5ED4-7101-48BF-A5B1-5792FEB91C38}">
      <dgm:prSet/>
      <dgm:spPr/>
      <dgm:t>
        <a:bodyPr/>
        <a:lstStyle/>
        <a:p>
          <a:endParaRPr lang="en-US"/>
        </a:p>
      </dgm:t>
    </dgm:pt>
    <dgm:pt modelId="{C949FE34-F44E-451F-8B34-7BBFA6939573}" type="sibTrans" cxnId="{AC0A5ED4-7101-48BF-A5B1-5792FEB91C38}">
      <dgm:prSet/>
      <dgm:spPr/>
      <dgm:t>
        <a:bodyPr/>
        <a:lstStyle/>
        <a:p>
          <a:endParaRPr lang="en-US"/>
        </a:p>
      </dgm:t>
    </dgm:pt>
    <dgm:pt modelId="{4BF813A4-3B32-4805-B065-4ED98F739B76}" type="pres">
      <dgm:prSet presAssocID="{E87CA264-6E14-4D6A-9933-6A7EF6E42A21}" presName="Name0" presStyleCnt="0">
        <dgm:presLayoutVars>
          <dgm:dir/>
          <dgm:resizeHandles val="exact"/>
        </dgm:presLayoutVars>
      </dgm:prSet>
      <dgm:spPr/>
    </dgm:pt>
    <dgm:pt modelId="{58FC8EE0-D37F-4B30-A79F-8F4B6910820A}" type="pres">
      <dgm:prSet presAssocID="{2966A941-5559-4169-B606-2493C73D48B2}" presName="node" presStyleLbl="node1" presStyleIdx="0" presStyleCnt="2">
        <dgm:presLayoutVars>
          <dgm:bulletEnabled val="1"/>
        </dgm:presLayoutVars>
      </dgm:prSet>
      <dgm:spPr/>
    </dgm:pt>
    <dgm:pt modelId="{A505043C-FCA3-470A-A37B-BBE19FDDC93C}" type="pres">
      <dgm:prSet presAssocID="{97D0F606-08E2-4111-B628-1A500ABA91FE}" presName="sibTrans" presStyleLbl="sibTrans2D1" presStyleIdx="0" presStyleCnt="1"/>
      <dgm:spPr/>
    </dgm:pt>
    <dgm:pt modelId="{3BE5A7D1-D14D-473C-A4C1-CD069B64CAB9}" type="pres">
      <dgm:prSet presAssocID="{97D0F606-08E2-4111-B628-1A500ABA91FE}" presName="connectorText" presStyleLbl="sibTrans2D1" presStyleIdx="0" presStyleCnt="1"/>
      <dgm:spPr/>
    </dgm:pt>
    <dgm:pt modelId="{245E79A9-9352-4BDA-A691-3AC7DFDF58F5}" type="pres">
      <dgm:prSet presAssocID="{F391BB6C-9F47-4765-A69A-D89E8D959280}" presName="node" presStyleLbl="node1" presStyleIdx="1" presStyleCnt="2">
        <dgm:presLayoutVars>
          <dgm:bulletEnabled val="1"/>
        </dgm:presLayoutVars>
      </dgm:prSet>
      <dgm:spPr/>
    </dgm:pt>
  </dgm:ptLst>
  <dgm:cxnLst>
    <dgm:cxn modelId="{742E541B-A2AB-4F17-8DCC-778CC9B9B932}" type="presOf" srcId="{2966A941-5559-4169-B606-2493C73D48B2}" destId="{58FC8EE0-D37F-4B30-A79F-8F4B6910820A}" srcOrd="0" destOrd="0" presId="urn:microsoft.com/office/officeart/2005/8/layout/process1"/>
    <dgm:cxn modelId="{6A7EA092-776F-4284-B38C-996BDE4C7D8B}" type="presOf" srcId="{F391BB6C-9F47-4765-A69A-D89E8D959280}" destId="{245E79A9-9352-4BDA-A691-3AC7DFDF58F5}" srcOrd="0" destOrd="0" presId="urn:microsoft.com/office/officeart/2005/8/layout/process1"/>
    <dgm:cxn modelId="{7F5C67A7-CBEE-4916-A603-5CF46F1A116D}" srcId="{E87CA264-6E14-4D6A-9933-6A7EF6E42A21}" destId="{2966A941-5559-4169-B606-2493C73D48B2}" srcOrd="0" destOrd="0" parTransId="{5CAB0A58-0D4B-476B-9F37-1E729582BE6D}" sibTransId="{97D0F606-08E2-4111-B628-1A500ABA91FE}"/>
    <dgm:cxn modelId="{AC0A5ED4-7101-48BF-A5B1-5792FEB91C38}" srcId="{E87CA264-6E14-4D6A-9933-6A7EF6E42A21}" destId="{F391BB6C-9F47-4765-A69A-D89E8D959280}" srcOrd="1" destOrd="0" parTransId="{EDADAD38-8EC7-4DF5-882A-E3761899F55D}" sibTransId="{C949FE34-F44E-451F-8B34-7BBFA6939573}"/>
    <dgm:cxn modelId="{A79CBEE3-2FCB-4CFF-A968-BC53BE9C4517}" type="presOf" srcId="{E87CA264-6E14-4D6A-9933-6A7EF6E42A21}" destId="{4BF813A4-3B32-4805-B065-4ED98F739B76}" srcOrd="0" destOrd="0" presId="urn:microsoft.com/office/officeart/2005/8/layout/process1"/>
    <dgm:cxn modelId="{6E821BEA-1445-431C-8C8F-D59BB07B7FCD}" type="presOf" srcId="{97D0F606-08E2-4111-B628-1A500ABA91FE}" destId="{A505043C-FCA3-470A-A37B-BBE19FDDC93C}" srcOrd="0" destOrd="0" presId="urn:microsoft.com/office/officeart/2005/8/layout/process1"/>
    <dgm:cxn modelId="{53A824F8-D62B-4ADD-8B10-A1CA932100D3}" type="presOf" srcId="{97D0F606-08E2-4111-B628-1A500ABA91FE}" destId="{3BE5A7D1-D14D-473C-A4C1-CD069B64CAB9}" srcOrd="1" destOrd="0" presId="urn:microsoft.com/office/officeart/2005/8/layout/process1"/>
    <dgm:cxn modelId="{2B71780D-80F2-46CB-BB02-18CA8163B004}" type="presParOf" srcId="{4BF813A4-3B32-4805-B065-4ED98F739B76}" destId="{58FC8EE0-D37F-4B30-A79F-8F4B6910820A}" srcOrd="0" destOrd="0" presId="urn:microsoft.com/office/officeart/2005/8/layout/process1"/>
    <dgm:cxn modelId="{17A1711E-8241-4679-B8FE-EB5A4A613595}" type="presParOf" srcId="{4BF813A4-3B32-4805-B065-4ED98F739B76}" destId="{A505043C-FCA3-470A-A37B-BBE19FDDC93C}" srcOrd="1" destOrd="0" presId="urn:microsoft.com/office/officeart/2005/8/layout/process1"/>
    <dgm:cxn modelId="{9EE4D6F5-3AB7-412D-A2C2-23FD583E04F9}" type="presParOf" srcId="{A505043C-FCA3-470A-A37B-BBE19FDDC93C}" destId="{3BE5A7D1-D14D-473C-A4C1-CD069B64CAB9}" srcOrd="0" destOrd="0" presId="urn:microsoft.com/office/officeart/2005/8/layout/process1"/>
    <dgm:cxn modelId="{D1AB56FD-117D-4C8C-A651-BED5DD711BE3}" type="presParOf" srcId="{4BF813A4-3B32-4805-B065-4ED98F739B76}" destId="{245E79A9-9352-4BDA-A691-3AC7DFDF58F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B2A11-801C-4051-A873-E10A31882F6F}">
      <dsp:nvSpPr>
        <dsp:cNvPr id="0" name=""/>
        <dsp:cNvSpPr/>
      </dsp:nvSpPr>
      <dsp:spPr>
        <a:xfrm>
          <a:off x="1518904" y="2957"/>
          <a:ext cx="4191078" cy="2514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tr-TR" sz="4100" b="1" kern="1200" dirty="0">
              <a:solidFill>
                <a:prstClr val="black"/>
              </a:solidFill>
              <a:latin typeface="Arial"/>
              <a:ea typeface="+mn-ea"/>
              <a:cs typeface="+mn-cs"/>
            </a:rPr>
            <a:t>İklim değişikliği</a:t>
          </a:r>
          <a:endParaRPr lang="en-US" sz="4100" b="1" kern="1200" dirty="0">
            <a:solidFill>
              <a:prstClr val="black"/>
            </a:solidFill>
            <a:latin typeface="Arial"/>
            <a:ea typeface="+mn-ea"/>
            <a:cs typeface="+mn-cs"/>
          </a:endParaRPr>
        </a:p>
      </dsp:txBody>
      <dsp:txXfrm>
        <a:off x="1518904" y="2957"/>
        <a:ext cx="4191078" cy="2514647"/>
      </dsp:txXfrm>
    </dsp:sp>
    <dsp:sp modelId="{36799A64-E6EC-44A1-BF21-35E9CEC856D1}">
      <dsp:nvSpPr>
        <dsp:cNvPr id="0" name=""/>
        <dsp:cNvSpPr/>
      </dsp:nvSpPr>
      <dsp:spPr>
        <a:xfrm>
          <a:off x="6129090" y="2957"/>
          <a:ext cx="4191078" cy="2514647"/>
        </a:xfrm>
        <a:prstGeom prst="rect">
          <a:avLst/>
        </a:prstGeom>
        <a:solidFill>
          <a:schemeClr val="accent4">
            <a:hueOff val="-1673337"/>
            <a:satOff val="22222"/>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tr-TR" sz="4100" b="1" kern="1200" dirty="0">
              <a:solidFill>
                <a:schemeClr val="tx1"/>
              </a:solidFill>
            </a:rPr>
            <a:t>Kaynakların Tükenmesi ve Siyasi Çatışma</a:t>
          </a:r>
          <a:endParaRPr lang="en-US" sz="4100" kern="1200" dirty="0">
            <a:solidFill>
              <a:schemeClr val="tx1"/>
            </a:solidFill>
          </a:endParaRPr>
        </a:p>
      </dsp:txBody>
      <dsp:txXfrm>
        <a:off x="6129090" y="2957"/>
        <a:ext cx="4191078" cy="2514647"/>
      </dsp:txXfrm>
    </dsp:sp>
    <dsp:sp modelId="{E3424B24-F19F-43C7-8DC5-12ED4FE73602}">
      <dsp:nvSpPr>
        <dsp:cNvPr id="0" name=""/>
        <dsp:cNvSpPr/>
      </dsp:nvSpPr>
      <dsp:spPr>
        <a:xfrm>
          <a:off x="1518904" y="2936711"/>
          <a:ext cx="4191078" cy="2514647"/>
        </a:xfrm>
        <a:prstGeom prst="rect">
          <a:avLst/>
        </a:prstGeom>
        <a:solidFill>
          <a:schemeClr val="accent4">
            <a:hueOff val="-3346674"/>
            <a:satOff val="44445"/>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tr-TR" sz="4100" b="1" kern="1200" dirty="0">
              <a:solidFill>
                <a:schemeClr val="tx1"/>
              </a:solidFill>
            </a:rPr>
            <a:t>Tarımsal Üretim ve Sağlıklı Gıdanın Temini </a:t>
          </a:r>
          <a:endParaRPr lang="en-US" sz="4100" kern="1200" dirty="0">
            <a:solidFill>
              <a:schemeClr val="tx1"/>
            </a:solidFill>
          </a:endParaRPr>
        </a:p>
      </dsp:txBody>
      <dsp:txXfrm>
        <a:off x="1518904" y="2936711"/>
        <a:ext cx="4191078" cy="2514647"/>
      </dsp:txXfrm>
    </dsp:sp>
    <dsp:sp modelId="{09CA99B1-8490-4085-A6EB-4F304909E1F7}">
      <dsp:nvSpPr>
        <dsp:cNvPr id="0" name=""/>
        <dsp:cNvSpPr/>
      </dsp:nvSpPr>
      <dsp:spPr>
        <a:xfrm>
          <a:off x="6129090" y="2936711"/>
          <a:ext cx="4191078" cy="2514647"/>
        </a:xfrm>
        <a:prstGeom prst="rect">
          <a:avLst/>
        </a:prstGeom>
        <a:solidFill>
          <a:schemeClr val="accent4">
            <a:hueOff val="-5020010"/>
            <a:satOff val="66667"/>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6129090" y="2936711"/>
        <a:ext cx="4191078" cy="2514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482B-24EE-4279-91F8-8EA96B070B61}">
      <dsp:nvSpPr>
        <dsp:cNvPr id="0" name=""/>
        <dsp:cNvSpPr/>
      </dsp:nvSpPr>
      <dsp:spPr>
        <a:xfrm>
          <a:off x="0" y="0"/>
          <a:ext cx="11944472" cy="8365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b="1" i="1" kern="1200" dirty="0"/>
            <a:t>İKLİM DEĞİŞİKLİĞİNİN SÜT SIĞIRCILIĞI ÜZERİNE ETKİLERİ</a:t>
          </a:r>
          <a:endParaRPr lang="en-US" sz="2200" kern="1200" dirty="0"/>
        </a:p>
      </dsp:txBody>
      <dsp:txXfrm>
        <a:off x="40837" y="40837"/>
        <a:ext cx="11862798" cy="754876"/>
      </dsp:txXfrm>
    </dsp:sp>
    <dsp:sp modelId="{42941273-0488-4D86-96CA-229DB33CF426}">
      <dsp:nvSpPr>
        <dsp:cNvPr id="0" name=""/>
        <dsp:cNvSpPr/>
      </dsp:nvSpPr>
      <dsp:spPr>
        <a:xfrm>
          <a:off x="0" y="902050"/>
          <a:ext cx="11944472" cy="8365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i="1" kern="1200" dirty="0">
              <a:highlight>
                <a:srgbClr val="FFFF00"/>
              </a:highlight>
            </a:rPr>
            <a:t>Süt sığırları, </a:t>
          </a:r>
          <a:r>
            <a:rPr lang="tr-TR" sz="2200" i="1" kern="1200" dirty="0"/>
            <a:t>yüksek metabolizma hızları ve böbrek sistemlerindeki düşük su tutma kapasiteleri nedeniyle iklimsel değişikliklere karşı diğer geviş getiren hayvanlara göre </a:t>
          </a:r>
          <a:r>
            <a:rPr lang="tr-TR" sz="2200" i="1" kern="1200" dirty="0">
              <a:highlight>
                <a:srgbClr val="FFFF00"/>
              </a:highlight>
            </a:rPr>
            <a:t>daha hassastır.</a:t>
          </a:r>
          <a:endParaRPr lang="en-US" sz="2200" kern="1200" dirty="0">
            <a:highlight>
              <a:srgbClr val="FFFF00"/>
            </a:highlight>
          </a:endParaRPr>
        </a:p>
      </dsp:txBody>
      <dsp:txXfrm>
        <a:off x="40837" y="942887"/>
        <a:ext cx="11862798" cy="754876"/>
      </dsp:txXfrm>
    </dsp:sp>
    <dsp:sp modelId="{5DD31F34-521F-4A9F-B3AC-7D4D01511DA1}">
      <dsp:nvSpPr>
        <dsp:cNvPr id="0" name=""/>
        <dsp:cNvSpPr/>
      </dsp:nvSpPr>
      <dsp:spPr>
        <a:xfrm>
          <a:off x="0" y="2014519"/>
          <a:ext cx="11944472" cy="8365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i="1" kern="1200" dirty="0"/>
            <a:t>Ortam sıcaklığının genellikle üst kritik sıcaklığı aştığı yerlerde </a:t>
          </a:r>
          <a:r>
            <a:rPr lang="tr-TR" sz="2200" i="1" kern="1200" dirty="0">
              <a:highlight>
                <a:srgbClr val="FFFF00"/>
              </a:highlight>
            </a:rPr>
            <a:t>günlük süt veriminin düşmesi</a:t>
          </a:r>
          <a:endParaRPr lang="en-US" sz="2200" kern="1200" dirty="0">
            <a:highlight>
              <a:srgbClr val="FFFF00"/>
            </a:highlight>
          </a:endParaRPr>
        </a:p>
      </dsp:txBody>
      <dsp:txXfrm>
        <a:off x="40837" y="2055356"/>
        <a:ext cx="11862798" cy="754876"/>
      </dsp:txXfrm>
    </dsp:sp>
    <dsp:sp modelId="{25F4A2FB-E47A-405F-9424-08A5DDB2DBB6}">
      <dsp:nvSpPr>
        <dsp:cNvPr id="0" name=""/>
        <dsp:cNvSpPr/>
      </dsp:nvSpPr>
      <dsp:spPr>
        <a:xfrm>
          <a:off x="0" y="2914429"/>
          <a:ext cx="11944472" cy="8365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i="1" kern="1200" dirty="0"/>
            <a:t>Sıcaklık artışı hayvanlarda </a:t>
          </a:r>
          <a:r>
            <a:rPr lang="tr-TR" sz="2200" i="1" kern="1200" dirty="0">
              <a:highlight>
                <a:srgbClr val="FFFF00"/>
              </a:highlight>
            </a:rPr>
            <a:t>ölüm oranları</a:t>
          </a:r>
          <a:r>
            <a:rPr lang="tr-TR" sz="2200" i="1" kern="1200" dirty="0"/>
            <a:t>, </a:t>
          </a:r>
          <a:r>
            <a:rPr lang="tr-TR" sz="2200" i="1" kern="1200" dirty="0">
              <a:highlight>
                <a:srgbClr val="FFFF00"/>
              </a:highlight>
            </a:rPr>
            <a:t>yem ve ilaç tüketim miktarları</a:t>
          </a:r>
          <a:r>
            <a:rPr lang="tr-TR" sz="2200" i="1" kern="1200" dirty="0"/>
            <a:t>, </a:t>
          </a:r>
          <a:r>
            <a:rPr lang="tr-TR" sz="2200" i="1" kern="1200" dirty="0">
              <a:highlight>
                <a:srgbClr val="FFFF00"/>
              </a:highlight>
            </a:rPr>
            <a:t>zoonoz hastalıkların artması</a:t>
          </a:r>
          <a:endParaRPr lang="en-US" sz="2200" kern="1200" dirty="0">
            <a:highlight>
              <a:srgbClr val="FFFF00"/>
            </a:highlight>
          </a:endParaRPr>
        </a:p>
      </dsp:txBody>
      <dsp:txXfrm>
        <a:off x="40837" y="2955266"/>
        <a:ext cx="11862798" cy="754876"/>
      </dsp:txXfrm>
    </dsp:sp>
    <dsp:sp modelId="{4A6D0E7A-57B6-49FC-AD74-85652AE39B49}">
      <dsp:nvSpPr>
        <dsp:cNvPr id="0" name=""/>
        <dsp:cNvSpPr/>
      </dsp:nvSpPr>
      <dsp:spPr>
        <a:xfrm>
          <a:off x="0" y="3814339"/>
          <a:ext cx="11944472" cy="8365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i="1" kern="1200" dirty="0"/>
            <a:t>İklim değişikliği süt sığırlarında </a:t>
          </a:r>
          <a:r>
            <a:rPr lang="tr-TR" sz="2200" i="1" kern="1200" dirty="0">
              <a:highlight>
                <a:srgbClr val="FFFF00"/>
              </a:highlight>
            </a:rPr>
            <a:t>doğurganlığını etkilemektedir</a:t>
          </a:r>
          <a:r>
            <a:rPr lang="tr-TR" sz="2200" i="1" kern="1200" dirty="0"/>
            <a:t>.</a:t>
          </a:r>
          <a:endParaRPr lang="en-US" sz="2200" kern="1200" dirty="0"/>
        </a:p>
      </dsp:txBody>
      <dsp:txXfrm>
        <a:off x="40837" y="3855176"/>
        <a:ext cx="11862798" cy="754876"/>
      </dsp:txXfrm>
    </dsp:sp>
    <dsp:sp modelId="{2004E452-CFF0-4E4D-9932-76941898A15D}">
      <dsp:nvSpPr>
        <dsp:cNvPr id="0" name=""/>
        <dsp:cNvSpPr/>
      </dsp:nvSpPr>
      <dsp:spPr>
        <a:xfrm>
          <a:off x="0" y="4714249"/>
          <a:ext cx="11944472" cy="8365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i="1" kern="1200" dirty="0"/>
            <a:t>İklim değişikliği ile </a:t>
          </a:r>
          <a:r>
            <a:rPr lang="tr-TR" sz="2200" i="1" kern="1200" dirty="0">
              <a:highlight>
                <a:srgbClr val="FFFF00"/>
              </a:highlight>
            </a:rPr>
            <a:t>meraların ve ekinlerin büyüme zamanlamasını </a:t>
          </a:r>
          <a:r>
            <a:rPr lang="tr-TR" sz="2200" i="1" kern="1200" dirty="0"/>
            <a:t>ve süresini doğrudan etkilemektedir.</a:t>
          </a:r>
          <a:endParaRPr lang="en-US" sz="2200" kern="1200" dirty="0"/>
        </a:p>
      </dsp:txBody>
      <dsp:txXfrm>
        <a:off x="40837" y="4755086"/>
        <a:ext cx="11862798" cy="754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4D98-AB70-48EC-AE37-AA1EBA9489E9}">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CDF72-8FFD-486B-AA55-A95F212BC3F2}">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a:t>Gıda güvenliğinin sağlanması için gerekli olan yasal düzenlemelerin çoğu tüketicinin korunması, hayvan refahı, hayvan ve bitki sağlığı, gıda ticareti ve çevrenin korunmasını kapsayan geniş ve birbiriyle bağlantılı bir yaklaşımla potansiyel riskler göz önünde bulundurularak hazırlanmaktadır (Gürbüz ve Çelikel Güngör, 2020; 56).</a:t>
          </a:r>
          <a:endParaRPr lang="en-US" sz="2000" kern="1200"/>
        </a:p>
      </dsp:txBody>
      <dsp:txXfrm>
        <a:off x="608661" y="692298"/>
        <a:ext cx="4508047" cy="2799040"/>
      </dsp:txXfrm>
    </dsp:sp>
    <dsp:sp modelId="{8971356D-8136-4777-84A9-37BB93A496E7}">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D7F696-B4B8-4B92-9FE2-E7CBAB90994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a:t>Halk sağlığının korunmasının temel koşulu olan gıda güvenliğinin sağlanmasında sorumluluk üreticinin olduğu kadar gıda güvenliğiyle ilgili uyulması gereken kuralları, bu konudaki standartları belirleyen ve işletmeleri denetlenmesini sağlayan kamu kurumlarınındır. Resmi kontroller (Budak vd. , 2017:81) ;</a:t>
          </a:r>
          <a:endParaRPr lang="en-US" sz="2000" kern="1200"/>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633F7-B915-4A30-B49F-6CB85B698611}">
      <dsp:nvSpPr>
        <dsp:cNvPr id="0" name=""/>
        <dsp:cNvSpPr/>
      </dsp:nvSpPr>
      <dsp:spPr>
        <a:xfrm>
          <a:off x="0" y="717"/>
          <a:ext cx="6301601" cy="6028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AF838-11E7-490F-B382-0E7C97E7E09E}">
      <dsp:nvSpPr>
        <dsp:cNvPr id="0" name=""/>
        <dsp:cNvSpPr/>
      </dsp:nvSpPr>
      <dsp:spPr>
        <a:xfrm>
          <a:off x="182349" y="136349"/>
          <a:ext cx="331544" cy="331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18B42-4CB8-410E-B7A7-913223CB1655}">
      <dsp:nvSpPr>
        <dsp:cNvPr id="0" name=""/>
        <dsp:cNvSpPr/>
      </dsp:nvSpPr>
      <dsp:spPr>
        <a:xfrm>
          <a:off x="696242" y="717"/>
          <a:ext cx="5605358" cy="60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97" tIns="63797" rIns="63797" bIns="63797" numCol="1" spcCol="1270" anchor="ctr" anchorCtr="0">
          <a:noAutofit/>
        </a:bodyPr>
        <a:lstStyle/>
        <a:p>
          <a:pPr marL="0" lvl="0" indent="0" algn="l" defTabSz="711200">
            <a:lnSpc>
              <a:spcPct val="90000"/>
            </a:lnSpc>
            <a:spcBef>
              <a:spcPct val="0"/>
            </a:spcBef>
            <a:spcAft>
              <a:spcPct val="35000"/>
            </a:spcAft>
            <a:buNone/>
          </a:pPr>
          <a:r>
            <a:rPr lang="tr-TR" sz="1600" b="0" i="0" kern="1200" baseline="0"/>
            <a:t>Faaliyette bulunan işletmelerin denetim ve kontrolü,</a:t>
          </a:r>
          <a:endParaRPr lang="en-US" sz="1600" kern="1200"/>
        </a:p>
      </dsp:txBody>
      <dsp:txXfrm>
        <a:off x="696242" y="717"/>
        <a:ext cx="5605358" cy="602807"/>
      </dsp:txXfrm>
    </dsp:sp>
    <dsp:sp modelId="{959CFE84-23E0-4F29-AF28-D6CA4BFF707A}">
      <dsp:nvSpPr>
        <dsp:cNvPr id="0" name=""/>
        <dsp:cNvSpPr/>
      </dsp:nvSpPr>
      <dsp:spPr>
        <a:xfrm>
          <a:off x="0" y="754227"/>
          <a:ext cx="6301601" cy="6028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D5AE7-3779-4856-B3B7-D750BA18335E}">
      <dsp:nvSpPr>
        <dsp:cNvPr id="0" name=""/>
        <dsp:cNvSpPr/>
      </dsp:nvSpPr>
      <dsp:spPr>
        <a:xfrm>
          <a:off x="182349" y="889858"/>
          <a:ext cx="331544" cy="331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F30BF7-EC96-4779-9B18-BDA0BE9F4947}">
      <dsp:nvSpPr>
        <dsp:cNvPr id="0" name=""/>
        <dsp:cNvSpPr/>
      </dsp:nvSpPr>
      <dsp:spPr>
        <a:xfrm>
          <a:off x="696242" y="754227"/>
          <a:ext cx="5605358" cy="60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97" tIns="63797" rIns="63797" bIns="63797" numCol="1" spcCol="1270" anchor="ctr" anchorCtr="0">
          <a:noAutofit/>
        </a:bodyPr>
        <a:lstStyle/>
        <a:p>
          <a:pPr marL="0" lvl="0" indent="0" algn="l" defTabSz="711200">
            <a:lnSpc>
              <a:spcPct val="90000"/>
            </a:lnSpc>
            <a:spcBef>
              <a:spcPct val="0"/>
            </a:spcBef>
            <a:spcAft>
              <a:spcPct val="35000"/>
            </a:spcAft>
            <a:buNone/>
          </a:pPr>
          <a:r>
            <a:rPr lang="tr-TR" sz="1600" b="0" i="0" kern="1200" baseline="0"/>
            <a:t>• Kayıt ve stoklarının kontrolü,</a:t>
          </a:r>
          <a:endParaRPr lang="en-US" sz="1600" kern="1200"/>
        </a:p>
      </dsp:txBody>
      <dsp:txXfrm>
        <a:off x="696242" y="754227"/>
        <a:ext cx="5605358" cy="602807"/>
      </dsp:txXfrm>
    </dsp:sp>
    <dsp:sp modelId="{C578F272-7FAB-4687-BF31-C07ED76DC3F4}">
      <dsp:nvSpPr>
        <dsp:cNvPr id="0" name=""/>
        <dsp:cNvSpPr/>
      </dsp:nvSpPr>
      <dsp:spPr>
        <a:xfrm>
          <a:off x="0" y="1507736"/>
          <a:ext cx="6301601" cy="6028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6E040-22A6-4A02-AA07-AAAA91273CBF}">
      <dsp:nvSpPr>
        <dsp:cNvPr id="0" name=""/>
        <dsp:cNvSpPr/>
      </dsp:nvSpPr>
      <dsp:spPr>
        <a:xfrm>
          <a:off x="182349" y="1643368"/>
          <a:ext cx="331544" cy="331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D0DE4-8EF5-46F1-B5D5-B80A886775A2}">
      <dsp:nvSpPr>
        <dsp:cNvPr id="0" name=""/>
        <dsp:cNvSpPr/>
      </dsp:nvSpPr>
      <dsp:spPr>
        <a:xfrm>
          <a:off x="696242" y="1507736"/>
          <a:ext cx="5605358" cy="60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97" tIns="63797" rIns="63797" bIns="63797" numCol="1" spcCol="1270" anchor="ctr" anchorCtr="0">
          <a:noAutofit/>
        </a:bodyPr>
        <a:lstStyle/>
        <a:p>
          <a:pPr marL="0" lvl="0" indent="0" algn="l" defTabSz="711200">
            <a:lnSpc>
              <a:spcPct val="90000"/>
            </a:lnSpc>
            <a:spcBef>
              <a:spcPct val="0"/>
            </a:spcBef>
            <a:spcAft>
              <a:spcPct val="35000"/>
            </a:spcAft>
            <a:buNone/>
          </a:pPr>
          <a:r>
            <a:rPr lang="tr-TR" sz="1600" b="0" i="0" kern="1200" baseline="0"/>
            <a:t>• Gerektiğinde numune alarak analiz edilmesi,</a:t>
          </a:r>
          <a:endParaRPr lang="en-US" sz="1600" kern="1200"/>
        </a:p>
      </dsp:txBody>
      <dsp:txXfrm>
        <a:off x="696242" y="1507736"/>
        <a:ext cx="5605358" cy="602807"/>
      </dsp:txXfrm>
    </dsp:sp>
    <dsp:sp modelId="{1DF3A309-4137-49F3-B276-1B6D4531435A}">
      <dsp:nvSpPr>
        <dsp:cNvPr id="0" name=""/>
        <dsp:cNvSpPr/>
      </dsp:nvSpPr>
      <dsp:spPr>
        <a:xfrm>
          <a:off x="0" y="2261245"/>
          <a:ext cx="6301601" cy="6028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3A4EC-2175-4A2A-A6BC-BF69A6D6D6B4}">
      <dsp:nvSpPr>
        <dsp:cNvPr id="0" name=""/>
        <dsp:cNvSpPr/>
      </dsp:nvSpPr>
      <dsp:spPr>
        <a:xfrm>
          <a:off x="182349" y="2396877"/>
          <a:ext cx="331544" cy="3315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8F70D-B4AA-45DE-90F8-44F4F23AB9DB}">
      <dsp:nvSpPr>
        <dsp:cNvPr id="0" name=""/>
        <dsp:cNvSpPr/>
      </dsp:nvSpPr>
      <dsp:spPr>
        <a:xfrm>
          <a:off x="696242" y="2261245"/>
          <a:ext cx="5605358" cy="60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97" tIns="63797" rIns="63797" bIns="63797" numCol="1" spcCol="1270" anchor="ctr" anchorCtr="0">
          <a:noAutofit/>
        </a:bodyPr>
        <a:lstStyle/>
        <a:p>
          <a:pPr marL="0" lvl="0" indent="0" algn="l" defTabSz="711200">
            <a:lnSpc>
              <a:spcPct val="90000"/>
            </a:lnSpc>
            <a:spcBef>
              <a:spcPct val="0"/>
            </a:spcBef>
            <a:spcAft>
              <a:spcPct val="35000"/>
            </a:spcAft>
            <a:buNone/>
          </a:pPr>
          <a:r>
            <a:rPr lang="tr-TR" sz="1600" b="0" i="0" kern="1200" baseline="0"/>
            <a:t>İtiraz durumunda şahit numunelerin yeniden analizi,</a:t>
          </a:r>
          <a:endParaRPr lang="en-US" sz="1600" kern="1200"/>
        </a:p>
      </dsp:txBody>
      <dsp:txXfrm>
        <a:off x="696242" y="2261245"/>
        <a:ext cx="5605358" cy="602807"/>
      </dsp:txXfrm>
    </dsp:sp>
    <dsp:sp modelId="{B968742C-27C5-424E-BFC3-D309C5FF0230}">
      <dsp:nvSpPr>
        <dsp:cNvPr id="0" name=""/>
        <dsp:cNvSpPr/>
      </dsp:nvSpPr>
      <dsp:spPr>
        <a:xfrm>
          <a:off x="0" y="3014755"/>
          <a:ext cx="6301601" cy="60280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BC2AB0-6BEE-4EC9-984C-2B4D86CB5EE9}">
      <dsp:nvSpPr>
        <dsp:cNvPr id="0" name=""/>
        <dsp:cNvSpPr/>
      </dsp:nvSpPr>
      <dsp:spPr>
        <a:xfrm>
          <a:off x="182349" y="3150387"/>
          <a:ext cx="331544" cy="3315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85CA19-5D09-44FC-AFF4-B436B7F500A4}">
      <dsp:nvSpPr>
        <dsp:cNvPr id="0" name=""/>
        <dsp:cNvSpPr/>
      </dsp:nvSpPr>
      <dsp:spPr>
        <a:xfrm>
          <a:off x="696242" y="3014755"/>
          <a:ext cx="5605358" cy="60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97" tIns="63797" rIns="63797" bIns="63797" numCol="1" spcCol="1270" anchor="ctr" anchorCtr="0">
          <a:noAutofit/>
        </a:bodyPr>
        <a:lstStyle/>
        <a:p>
          <a:pPr marL="0" lvl="0" indent="0" algn="l" defTabSz="711200">
            <a:lnSpc>
              <a:spcPct val="90000"/>
            </a:lnSpc>
            <a:spcBef>
              <a:spcPct val="0"/>
            </a:spcBef>
            <a:spcAft>
              <a:spcPct val="35000"/>
            </a:spcAft>
            <a:buNone/>
          </a:pPr>
          <a:r>
            <a:rPr lang="tr-TR" sz="1600" b="0" i="0" kern="1200" baseline="0"/>
            <a:t>• İthal edilen ürünlerde gümrük kapılarında analizler edilerek ulusal kurallara</a:t>
          </a:r>
          <a:endParaRPr lang="en-US" sz="1600" kern="1200"/>
        </a:p>
      </dsp:txBody>
      <dsp:txXfrm>
        <a:off x="696242" y="3014755"/>
        <a:ext cx="5605358" cy="602807"/>
      </dsp:txXfrm>
    </dsp:sp>
    <dsp:sp modelId="{D4D92489-860C-4D13-A182-76A344BC3165}">
      <dsp:nvSpPr>
        <dsp:cNvPr id="0" name=""/>
        <dsp:cNvSpPr/>
      </dsp:nvSpPr>
      <dsp:spPr>
        <a:xfrm>
          <a:off x="0" y="3768264"/>
          <a:ext cx="6301601" cy="6028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2606B-D4A5-4256-A3F1-E8CD0EC35B53}">
      <dsp:nvSpPr>
        <dsp:cNvPr id="0" name=""/>
        <dsp:cNvSpPr/>
      </dsp:nvSpPr>
      <dsp:spPr>
        <a:xfrm>
          <a:off x="182349" y="3903896"/>
          <a:ext cx="331544" cy="3315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9FC625-FCF3-4CC9-A7AF-5EF8D9FBBD71}">
      <dsp:nvSpPr>
        <dsp:cNvPr id="0" name=""/>
        <dsp:cNvSpPr/>
      </dsp:nvSpPr>
      <dsp:spPr>
        <a:xfrm>
          <a:off x="696242" y="3768264"/>
          <a:ext cx="5605358" cy="60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97" tIns="63797" rIns="63797" bIns="63797" numCol="1" spcCol="1270" anchor="ctr" anchorCtr="0">
          <a:noAutofit/>
        </a:bodyPr>
        <a:lstStyle/>
        <a:p>
          <a:pPr marL="0" lvl="0" indent="0" algn="l" defTabSz="711200">
            <a:lnSpc>
              <a:spcPct val="90000"/>
            </a:lnSpc>
            <a:spcBef>
              <a:spcPct val="0"/>
            </a:spcBef>
            <a:spcAft>
              <a:spcPct val="35000"/>
            </a:spcAft>
            <a:buNone/>
          </a:pPr>
          <a:r>
            <a:rPr lang="tr-TR" sz="1600" b="0" i="0" kern="1200" baseline="0"/>
            <a:t>uygun ürünlerin yurda girişine izin verilmesi,</a:t>
          </a:r>
          <a:endParaRPr lang="en-US" sz="1600" kern="1200"/>
        </a:p>
      </dsp:txBody>
      <dsp:txXfrm>
        <a:off x="696242" y="3768264"/>
        <a:ext cx="5605358" cy="602807"/>
      </dsp:txXfrm>
    </dsp:sp>
    <dsp:sp modelId="{68E9C997-9FC9-44BB-853E-2F24C8546E17}">
      <dsp:nvSpPr>
        <dsp:cNvPr id="0" name=""/>
        <dsp:cNvSpPr/>
      </dsp:nvSpPr>
      <dsp:spPr>
        <a:xfrm>
          <a:off x="0" y="4521774"/>
          <a:ext cx="6301601" cy="6028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D8AF1-7B47-4833-A0FC-12B6B5F526BC}">
      <dsp:nvSpPr>
        <dsp:cNvPr id="0" name=""/>
        <dsp:cNvSpPr/>
      </dsp:nvSpPr>
      <dsp:spPr>
        <a:xfrm>
          <a:off x="182349" y="4657406"/>
          <a:ext cx="331544" cy="33154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4C303E-ADDF-4167-89D3-C0073D0C1D79}">
      <dsp:nvSpPr>
        <dsp:cNvPr id="0" name=""/>
        <dsp:cNvSpPr/>
      </dsp:nvSpPr>
      <dsp:spPr>
        <a:xfrm>
          <a:off x="696242" y="4521774"/>
          <a:ext cx="5605358" cy="60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97" tIns="63797" rIns="63797" bIns="63797" numCol="1" spcCol="1270" anchor="ctr" anchorCtr="0">
          <a:noAutofit/>
        </a:bodyPr>
        <a:lstStyle/>
        <a:p>
          <a:pPr marL="0" lvl="0" indent="0" algn="l" defTabSz="711200">
            <a:lnSpc>
              <a:spcPct val="90000"/>
            </a:lnSpc>
            <a:spcBef>
              <a:spcPct val="0"/>
            </a:spcBef>
            <a:spcAft>
              <a:spcPct val="35000"/>
            </a:spcAft>
            <a:buNone/>
          </a:pPr>
          <a:r>
            <a:rPr lang="tr-TR" sz="1600" b="0" i="0" kern="1200" baseline="0"/>
            <a:t>• İhraç edilecek ürünler için gerekli kontrollerin yapılması gibi bir dizi uygulamayı</a:t>
          </a:r>
          <a:endParaRPr lang="en-US" sz="1600" kern="1200"/>
        </a:p>
      </dsp:txBody>
      <dsp:txXfrm>
        <a:off x="696242" y="4521774"/>
        <a:ext cx="5605358" cy="602807"/>
      </dsp:txXfrm>
    </dsp:sp>
    <dsp:sp modelId="{4494ACAF-3847-45BA-B2D4-77D9B9CE546F}">
      <dsp:nvSpPr>
        <dsp:cNvPr id="0" name=""/>
        <dsp:cNvSpPr/>
      </dsp:nvSpPr>
      <dsp:spPr>
        <a:xfrm>
          <a:off x="0" y="5275283"/>
          <a:ext cx="6301601" cy="6028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C6F81-7079-46E2-9211-A7A3D3335581}">
      <dsp:nvSpPr>
        <dsp:cNvPr id="0" name=""/>
        <dsp:cNvSpPr/>
      </dsp:nvSpPr>
      <dsp:spPr>
        <a:xfrm>
          <a:off x="182349" y="5410915"/>
          <a:ext cx="331544" cy="33154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6B8417-4F52-4AD4-B1A8-BA6A084066AF}">
      <dsp:nvSpPr>
        <dsp:cNvPr id="0" name=""/>
        <dsp:cNvSpPr/>
      </dsp:nvSpPr>
      <dsp:spPr>
        <a:xfrm>
          <a:off x="696242" y="5275283"/>
          <a:ext cx="5605358" cy="60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97" tIns="63797" rIns="63797" bIns="63797" numCol="1" spcCol="1270" anchor="ctr" anchorCtr="0">
          <a:noAutofit/>
        </a:bodyPr>
        <a:lstStyle/>
        <a:p>
          <a:pPr marL="0" lvl="0" indent="0" algn="l" defTabSz="711200">
            <a:lnSpc>
              <a:spcPct val="90000"/>
            </a:lnSpc>
            <a:spcBef>
              <a:spcPct val="0"/>
            </a:spcBef>
            <a:spcAft>
              <a:spcPct val="35000"/>
            </a:spcAft>
            <a:buNone/>
          </a:pPr>
          <a:r>
            <a:rPr lang="tr-TR" sz="1600" b="0" i="0" kern="1200" baseline="0"/>
            <a:t>kapsar.</a:t>
          </a:r>
          <a:endParaRPr lang="en-US" sz="1600" kern="1200"/>
        </a:p>
      </dsp:txBody>
      <dsp:txXfrm>
        <a:off x="696242" y="5275283"/>
        <a:ext cx="5605358" cy="602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0D0A4-5C4D-4CE9-94A6-69E5BE4364DB}">
      <dsp:nvSpPr>
        <dsp:cNvPr id="0" name=""/>
        <dsp:cNvSpPr/>
      </dsp:nvSpPr>
      <dsp:spPr>
        <a:xfrm>
          <a:off x="1703522" y="64065"/>
          <a:ext cx="1766812" cy="1766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899857-EF06-44AF-A3B8-73B87C48FFA6}">
      <dsp:nvSpPr>
        <dsp:cNvPr id="0" name=""/>
        <dsp:cNvSpPr/>
      </dsp:nvSpPr>
      <dsp:spPr>
        <a:xfrm>
          <a:off x="445709" y="1846311"/>
          <a:ext cx="3926250" cy="14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kern="1200" dirty="0"/>
            <a:t>Tutum, davranışın hangi yönde olacağını belirleyen ve davranışı etkileyebilen bir unsurdur (Özbaş, 2013; Özkan, 2007; </a:t>
          </a:r>
          <a:r>
            <a:rPr lang="tr-TR" sz="1600" kern="1200" dirty="0" err="1"/>
            <a:t>Ajzen</a:t>
          </a:r>
          <a:r>
            <a:rPr lang="tr-TR" sz="1600" kern="1200" dirty="0"/>
            <a:t> ve </a:t>
          </a:r>
          <a:r>
            <a:rPr lang="tr-TR" sz="1600" kern="1200" dirty="0" err="1"/>
            <a:t>Fishbein</a:t>
          </a:r>
          <a:r>
            <a:rPr lang="tr-TR" sz="1600" kern="1200" dirty="0"/>
            <a:t>, 2005; </a:t>
          </a:r>
          <a:r>
            <a:rPr lang="tr-TR" sz="1600" kern="1200" dirty="0" err="1"/>
            <a:t>Newhause</a:t>
          </a:r>
          <a:r>
            <a:rPr lang="tr-TR" sz="1600" kern="1200" dirty="0"/>
            <a:t>, 1990). </a:t>
          </a:r>
          <a:r>
            <a:rPr lang="tr-TR" sz="1600" kern="1200" dirty="0" err="1"/>
            <a:t>Newhouse</a:t>
          </a:r>
          <a:r>
            <a:rPr lang="tr-TR" sz="1600" kern="1200" dirty="0"/>
            <a:t> (1990)’e göre, tutum, “bir insan, bir obje veya bir konu hakkında </a:t>
          </a:r>
          <a:r>
            <a:rPr lang="tr-TR" sz="1100" kern="1200" dirty="0"/>
            <a:t>pozitif veya negatif </a:t>
          </a:r>
          <a:r>
            <a:rPr lang="tr-TR" sz="1100" kern="1200" dirty="0" err="1"/>
            <a:t>hissetme”dir</a:t>
          </a:r>
          <a:r>
            <a:rPr lang="tr-TR" sz="1100" kern="1200" dirty="0"/>
            <a:t>.</a:t>
          </a:r>
          <a:endParaRPr lang="en-US" sz="1100" kern="1200" dirty="0"/>
        </a:p>
      </dsp:txBody>
      <dsp:txXfrm>
        <a:off x="445709" y="1846311"/>
        <a:ext cx="3926250" cy="1480800"/>
      </dsp:txXfrm>
    </dsp:sp>
    <dsp:sp modelId="{54BB7A45-6044-40EF-808F-4B4EA464FA34}">
      <dsp:nvSpPr>
        <dsp:cNvPr id="0" name=""/>
        <dsp:cNvSpPr/>
      </dsp:nvSpPr>
      <dsp:spPr>
        <a:xfrm>
          <a:off x="6681065" y="64065"/>
          <a:ext cx="1766812" cy="1766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83B5EE-0886-4FF1-8714-8F29DB1E6E30}">
      <dsp:nvSpPr>
        <dsp:cNvPr id="0" name=""/>
        <dsp:cNvSpPr/>
      </dsp:nvSpPr>
      <dsp:spPr>
        <a:xfrm>
          <a:off x="5341036" y="1846311"/>
          <a:ext cx="4654647" cy="14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kern="1200" dirty="0"/>
            <a:t>Tutumlar, doğrudan gözlemlenemezler ancak gözlemlenebilir yanıtlardan algılanabilirler (Özbaş,201;84). Gıda güvenliğinin sağlanmasında gıda çalışanlarının sahip olduğu bilgi düzeyinin yanında gıda güvenliğine yönelik olumlu tutumlara sahip olması çalışanın davranışlarına da olumlu yansımasını sağlamaktadır</a:t>
          </a:r>
          <a:endParaRPr lang="en-US" sz="1600" kern="1200" dirty="0"/>
        </a:p>
      </dsp:txBody>
      <dsp:txXfrm>
        <a:off x="5341036" y="1846311"/>
        <a:ext cx="4654647" cy="1480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C8EE0-D37F-4B30-A79F-8F4B6910820A}">
      <dsp:nvSpPr>
        <dsp:cNvPr id="0" name=""/>
        <dsp:cNvSpPr/>
      </dsp:nvSpPr>
      <dsp:spPr>
        <a:xfrm>
          <a:off x="2053" y="0"/>
          <a:ext cx="4379788" cy="39488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i="0" kern="1200" baseline="0"/>
            <a:t>Gıda güvenliğine yönelik davranış gıda çalışanlarının gıda güvenliği hakkında büyük oranda sahip olduğu bilgileri davranışlarına yansıtması bir diğer deyişle gıda çalışanlarının ilk aşamadan son aşamaya kadar hijven ve sanitasyon kurallarına uyarak güvenli gıdalar sunması demektir.</a:t>
          </a:r>
          <a:endParaRPr lang="en-US" sz="1500" kern="1200"/>
        </a:p>
      </dsp:txBody>
      <dsp:txXfrm>
        <a:off x="117712" y="115659"/>
        <a:ext cx="4148470" cy="3717558"/>
      </dsp:txXfrm>
    </dsp:sp>
    <dsp:sp modelId="{A505043C-FCA3-470A-A37B-BBE19FDDC93C}">
      <dsp:nvSpPr>
        <dsp:cNvPr id="0" name=""/>
        <dsp:cNvSpPr/>
      </dsp:nvSpPr>
      <dsp:spPr>
        <a:xfrm>
          <a:off x="4819821" y="1431344"/>
          <a:ext cx="928515" cy="10861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19821" y="1648581"/>
        <a:ext cx="649961" cy="651713"/>
      </dsp:txXfrm>
    </dsp:sp>
    <dsp:sp modelId="{245E79A9-9352-4BDA-A691-3AC7DFDF58F5}">
      <dsp:nvSpPr>
        <dsp:cNvPr id="0" name=""/>
        <dsp:cNvSpPr/>
      </dsp:nvSpPr>
      <dsp:spPr>
        <a:xfrm>
          <a:off x="6133757" y="0"/>
          <a:ext cx="4379788" cy="3948876"/>
        </a:xfrm>
        <a:prstGeom prst="roundRect">
          <a:avLst>
            <a:gd name="adj" fmla="val 10000"/>
          </a:avLst>
        </a:prstGeom>
        <a:solidFill>
          <a:schemeClr val="accent2">
            <a:hueOff val="1704475"/>
            <a:satOff val="8227"/>
            <a:lumOff val="-4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i="0" kern="1200" baseline="0"/>
            <a:t>Gıda çalışanlarının gıda güvenliğine yönelik olumlu tutumlara sahip olması gıda güvenliğine yönelik davranışlarına da olumlu olarak yansıdığı yapılan çalışmalarla tespit edilmiştir. Kwol vd. (2020) yapmış olduğu araştırma sonuçları da bu varsayımı destekler niteliktedir. Yapılan araştırma sonucu gıda çalışanlarının gıda güvenliğiyle ilgili bilgilerinin gıda güvenliğiyle ilgili tutumlarını olumlu yönde etkilediği ve yine gıda güvenliğiyle ilgili tutumlarının da gıda güvenliği uygulamalarına katkıda sağladığı tespit edilmiştir. Yine Kılıçhan vd. (2020) tarafından yapılan araştırma sonuçlarına göre gıda çalışanlarının gıda güvenliğiyle ilgili sahip oldukları tutumları ve gıda güvenliği uygulamaları arasında istatistiksel olarak anlamlı ilişki ve pozitif korelasyon bulunduğu sonucuna ulaşılmıştır</a:t>
          </a:r>
          <a:endParaRPr lang="en-US" sz="1500" kern="1200"/>
        </a:p>
      </dsp:txBody>
      <dsp:txXfrm>
        <a:off x="6249416" y="115659"/>
        <a:ext cx="4148470" cy="37175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D436206-08FA-3F49-A9A2-E39D99F8BF68}" type="datetimeFigureOut">
              <a:rPr lang="en-US" smtClean="0"/>
              <a:t>3/27/2024</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E009C9F-CDE2-6649-9DC9-F2DCDF47AB8D}" type="slidenum">
              <a:rPr lang="en-US" smtClean="0"/>
              <a:t>‹#›</a:t>
            </a:fld>
            <a:endParaRPr lang="en-US"/>
          </a:p>
        </p:txBody>
      </p:sp>
    </p:spTree>
    <p:extLst>
      <p:ext uri="{BB962C8B-B14F-4D97-AF65-F5344CB8AC3E}">
        <p14:creationId xmlns:p14="http://schemas.microsoft.com/office/powerpoint/2010/main" val="1877821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4A3BBB4-83BA-4922-A4DB-9F70F816F70F}" type="datetimeFigureOut">
              <a:rPr lang="en-US" smtClean="0"/>
              <a:t>3/27/2024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92AA323-5059-4D56-8340-1C4053A31499}" type="slidenum">
              <a:rPr lang="en-US" smtClean="0"/>
              <a:t>‹#›</a:t>
            </a:fld>
            <a:endParaRPr lang="en-US"/>
          </a:p>
        </p:txBody>
      </p:sp>
    </p:spTree>
    <p:extLst>
      <p:ext uri="{BB962C8B-B14F-4D97-AF65-F5344CB8AC3E}">
        <p14:creationId xmlns:p14="http://schemas.microsoft.com/office/powerpoint/2010/main" val="3013067680"/>
      </p:ext>
    </p:extLst>
  </p:cSld>
  <p:clrMap bg1="lt1" tx1="dk1" bg2="lt2" tx2="dk2" accent1="accent1" accent2="accent2" accent3="accent3" accent4="accent4" accent5="accent5" accent6="accent6" hlink="hlink" folHlink="folHlink"/>
  <p:notesStyle>
    <a:lvl1pPr marL="0" algn="l" defTabSz="914400" rtl="0" eaLnBrk="1" latinLnBrk="0" hangingPunct="1">
      <a:lnSpc>
        <a:spcPts val="1800"/>
      </a:lnSpc>
      <a:spcBef>
        <a:spcPts val="0"/>
      </a:spcBef>
      <a:spcAft>
        <a:spcPts val="0"/>
      </a:spcAft>
      <a:defRPr sz="1200" kern="1200">
        <a:solidFill>
          <a:schemeClr val="tx1"/>
        </a:solidFill>
        <a:latin typeface="+mn-lt"/>
        <a:ea typeface="+mn-ea"/>
        <a:cs typeface="+mn-cs"/>
      </a:defRPr>
    </a:lvl1pPr>
    <a:lvl2pPr marL="457200" algn="l" defTabSz="914400" rtl="0" eaLnBrk="1" latinLnBrk="0" hangingPunct="1">
      <a:lnSpc>
        <a:spcPts val="1800"/>
      </a:lnSpc>
      <a:spcBef>
        <a:spcPts val="0"/>
      </a:spcBef>
      <a:spcAft>
        <a:spcPts val="0"/>
      </a:spcAft>
      <a:defRPr sz="1200" kern="1200">
        <a:solidFill>
          <a:schemeClr val="tx1"/>
        </a:solidFill>
        <a:latin typeface="+mn-lt"/>
        <a:ea typeface="+mn-ea"/>
        <a:cs typeface="+mn-cs"/>
      </a:defRPr>
    </a:lvl2pPr>
    <a:lvl3pPr marL="914400" algn="l" defTabSz="914400" rtl="0" eaLnBrk="1" latinLnBrk="0" hangingPunct="1">
      <a:lnSpc>
        <a:spcPts val="1800"/>
      </a:lnSpc>
      <a:spcBef>
        <a:spcPts val="0"/>
      </a:spcBef>
      <a:spcAft>
        <a:spcPts val="0"/>
      </a:spcAft>
      <a:defRPr sz="1200" kern="1200">
        <a:solidFill>
          <a:schemeClr val="tx1"/>
        </a:solidFill>
        <a:latin typeface="+mn-lt"/>
        <a:ea typeface="+mn-ea"/>
        <a:cs typeface="+mn-cs"/>
      </a:defRPr>
    </a:lvl3pPr>
    <a:lvl4pPr marL="1371600" algn="l" defTabSz="914400" rtl="0" eaLnBrk="1" latinLnBrk="0" hangingPunct="1">
      <a:lnSpc>
        <a:spcPts val="1800"/>
      </a:lnSpc>
      <a:spcBef>
        <a:spcPts val="0"/>
      </a:spcBef>
      <a:spcAft>
        <a:spcPts val="0"/>
      </a:spcAft>
      <a:defRPr sz="1200" kern="1200">
        <a:solidFill>
          <a:schemeClr val="tx1"/>
        </a:solidFill>
        <a:latin typeface="+mn-lt"/>
        <a:ea typeface="+mn-ea"/>
        <a:cs typeface="+mn-cs"/>
      </a:defRPr>
    </a:lvl4pPr>
    <a:lvl5pPr marL="1828800" algn="l" defTabSz="914400" rtl="0" eaLnBrk="1" latinLnBrk="0" hangingPunct="1">
      <a:lnSpc>
        <a:spcPts val="1800"/>
      </a:lnSpc>
      <a:spcBef>
        <a:spcPts val="0"/>
      </a:spcBef>
      <a:spcAft>
        <a:spcPts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AA323-5059-4D56-8340-1C4053A31499}" type="slidenum">
              <a:rPr lang="en-US" smtClean="0"/>
              <a:t>1</a:t>
            </a:fld>
            <a:endParaRPr lang="en-US"/>
          </a:p>
        </p:txBody>
      </p:sp>
    </p:spTree>
    <p:extLst>
      <p:ext uri="{BB962C8B-B14F-4D97-AF65-F5344CB8AC3E}">
        <p14:creationId xmlns:p14="http://schemas.microsoft.com/office/powerpoint/2010/main" val="153963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j-lt"/>
                <a:cs typeface="Arial" panose="020B0604020202020204" pitchFamily="34" charset="0"/>
              </a:rPr>
              <a:t>VISION</a:t>
            </a:r>
          </a:p>
          <a:p>
            <a:endParaRPr lang="en-US" b="0" i="1" dirty="0">
              <a:latin typeface="+mn-lt"/>
              <a:cs typeface="Arial" panose="020B0604020202020204" pitchFamily="34" charset="0"/>
            </a:endParaRPr>
          </a:p>
          <a:p>
            <a:r>
              <a:rPr lang="en-US" b="0" i="0" dirty="0">
                <a:latin typeface="+mn-lt"/>
                <a:cs typeface="Arial" panose="020B0604020202020204" pitchFamily="34" charset="0"/>
              </a:rPr>
              <a:t>A world free of hunger and malnutrition</a:t>
            </a:r>
          </a:p>
          <a:p>
            <a:endParaRPr lang="en-US" dirty="0">
              <a:latin typeface="+mn-lt"/>
              <a:cs typeface="Arial" panose="020B0604020202020204" pitchFamily="34" charset="0"/>
            </a:endParaRPr>
          </a:p>
          <a:p>
            <a:endParaRPr lang="en-US" b="1" dirty="0">
              <a:latin typeface="+mn-lt"/>
              <a:cs typeface="Arial" panose="020B0604020202020204" pitchFamily="34" charset="0"/>
            </a:endParaRPr>
          </a:p>
          <a:p>
            <a:r>
              <a:rPr lang="en-US" b="1" dirty="0">
                <a:latin typeface="+mj-lt"/>
                <a:cs typeface="Arial" panose="020B0604020202020204" pitchFamily="34" charset="0"/>
              </a:rPr>
              <a:t>MISSION</a:t>
            </a:r>
          </a:p>
          <a:p>
            <a:endParaRPr lang="en-US" b="1" i="1" dirty="0">
              <a:latin typeface="+mn-lt"/>
              <a:cs typeface="Arial" panose="020B0604020202020204" pitchFamily="34" charset="0"/>
            </a:endParaRPr>
          </a:p>
          <a:p>
            <a:r>
              <a:rPr lang="en-US" b="0" i="0" dirty="0">
                <a:latin typeface="+mn-lt"/>
                <a:cs typeface="Arial" panose="020B0604020202020204" pitchFamily="34" charset="0"/>
              </a:rPr>
              <a:t>To provide research-based policy solutions that sustainably reduce poverty and end hunger and malnutrition.</a:t>
            </a:r>
          </a:p>
          <a:p>
            <a:endParaRPr lang="en-US" dirty="0">
              <a:latin typeface="+mn-lt"/>
              <a:cs typeface="Arial" panose="020B0604020202020204" pitchFamily="34" charset="0"/>
            </a:endParaRPr>
          </a:p>
          <a:p>
            <a:r>
              <a:rPr lang="en-US" dirty="0">
                <a:latin typeface="+mn-lt"/>
                <a:cs typeface="Arial" panose="020B0604020202020204" pitchFamily="34" charset="0"/>
              </a:rPr>
              <a:t>The International Food Policy Research Institute (IFPRI) believes that by working together, the global community can sustainably reduce poverty and end hunger and malnutrition. IFPRI provides cutting-edge research and policy options on food and nutrition security to support these goals. For more than 40 years, IFPRI has collaborated with stakeholders and partners to contribute needed evidence for country- and region-led policies that help ensure that all people have access to safe, sufficient, nutritious, and sustainably grown food.</a:t>
            </a:r>
          </a:p>
        </p:txBody>
      </p:sp>
      <p:sp>
        <p:nvSpPr>
          <p:cNvPr id="4" name="Slide Number Placeholder 3"/>
          <p:cNvSpPr>
            <a:spLocks noGrp="1"/>
          </p:cNvSpPr>
          <p:nvPr>
            <p:ph type="sldNum" sz="quarter" idx="10"/>
          </p:nvPr>
        </p:nvSpPr>
        <p:spPr/>
        <p:txBody>
          <a:bodyPr/>
          <a:lstStyle/>
          <a:p>
            <a:fld id="{292AA323-5059-4D56-8340-1C4053A31499}" type="slidenum">
              <a:rPr lang="en-US" smtClean="0"/>
              <a:t>2</a:t>
            </a:fld>
            <a:endParaRPr lang="en-US"/>
          </a:p>
        </p:txBody>
      </p:sp>
    </p:spTree>
    <p:extLst>
      <p:ext uri="{BB962C8B-B14F-4D97-AF65-F5344CB8AC3E}">
        <p14:creationId xmlns:p14="http://schemas.microsoft.com/office/powerpoint/2010/main" val="106820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292AA323-5059-4D56-8340-1C4053A31499}" type="slidenum">
              <a:rPr lang="en-US" smtClean="0"/>
              <a:t>9</a:t>
            </a:fld>
            <a:endParaRPr lang="en-US"/>
          </a:p>
        </p:txBody>
      </p:sp>
    </p:spTree>
    <p:extLst>
      <p:ext uri="{BB962C8B-B14F-4D97-AF65-F5344CB8AC3E}">
        <p14:creationId xmlns:p14="http://schemas.microsoft.com/office/powerpoint/2010/main" val="17305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lnSpc>
                <a:spcPct val="100000"/>
              </a:lnSpc>
              <a:defRPr/>
            </a:pPr>
            <a:r>
              <a:rPr lang="en-US" dirty="0">
                <a:solidFill>
                  <a:schemeClr val="tx1"/>
                </a:solidFill>
              </a:rPr>
              <a:t>IFPRI’s researchers provide policy makers, donors, civil society, the private sector, and farmer organizations with rigorous, policy-relevant research. Sharing this research and engaging with stakeholders through capacity building and dialogue helps inform effective policies, programs, and investments that contribute to productive, sustainable, and resilient agriculture and food systems.</a:t>
            </a:r>
          </a:p>
          <a:p>
            <a:endParaRPr lang="en-US" dirty="0"/>
          </a:p>
          <a:p>
            <a:r>
              <a:rPr lang="en-US" dirty="0"/>
              <a:t>Using an interdisciplinary approach, IFPRI researchers answer questions such as:</a:t>
            </a:r>
          </a:p>
          <a:p>
            <a:pPr marL="173422" indent="-173422">
              <a:buFont typeface="Wingdings" panose="05000000000000000000" pitchFamily="2" charset="2"/>
              <a:buChar char="§"/>
            </a:pPr>
            <a:r>
              <a:rPr lang="en-US" dirty="0"/>
              <a:t>What policies help farmers manage scarce resources more sustainably?</a:t>
            </a:r>
          </a:p>
          <a:p>
            <a:pPr marL="173422" indent="-173422">
              <a:buFont typeface="Wingdings" panose="05000000000000000000" pitchFamily="2" charset="2"/>
              <a:buChar char="§"/>
            </a:pPr>
            <a:r>
              <a:rPr lang="en-US" dirty="0"/>
              <a:t>What investments can support lifelong nutrition and good health for rural and urban populations?</a:t>
            </a:r>
          </a:p>
          <a:p>
            <a:pPr marL="173422" indent="-173422">
              <a:buFont typeface="Wingdings" panose="05000000000000000000" pitchFamily="2" charset="2"/>
              <a:buChar char="§"/>
            </a:pPr>
            <a:r>
              <a:rPr lang="en-US" dirty="0"/>
              <a:t>How can agricultural growth and rural development be made more equitable and inclusive?</a:t>
            </a:r>
          </a:p>
          <a:p>
            <a:pPr marL="173422" indent="-173422">
              <a:buFont typeface="Wingdings" panose="05000000000000000000" pitchFamily="2" charset="2"/>
              <a:buChar char="§"/>
            </a:pPr>
            <a:r>
              <a:rPr lang="en-US" dirty="0"/>
              <a:t>How can markets better serve small producers, men and women, and poor consumers to provide sufficient nutritious food for all?</a:t>
            </a:r>
          </a:p>
          <a:p>
            <a:pPr marL="173422" indent="-173422">
              <a:buFont typeface="Wingdings" panose="05000000000000000000" pitchFamily="2" charset="2"/>
              <a:buChar char="§"/>
            </a:pPr>
            <a:r>
              <a:rPr lang="en-US" dirty="0"/>
              <a:t>How can countries promote sustainable development that doesn’t leave poor people behind?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AA323-5059-4D56-8340-1C4053A31499}"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9562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292AA323-5059-4D56-8340-1C4053A31499}" type="slidenum">
              <a:rPr lang="en-US" smtClean="0"/>
              <a:t>18</a:t>
            </a:fld>
            <a:endParaRPr lang="en-US"/>
          </a:p>
        </p:txBody>
      </p:sp>
    </p:spTree>
    <p:extLst>
      <p:ext uri="{BB962C8B-B14F-4D97-AF65-F5344CB8AC3E}">
        <p14:creationId xmlns:p14="http://schemas.microsoft.com/office/powerpoint/2010/main" val="322039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lnSpc>
                <a:spcPct val="100000"/>
              </a:lnSpc>
              <a:defRPr/>
            </a:pPr>
            <a:r>
              <a:rPr lang="en-US" dirty="0">
                <a:solidFill>
                  <a:schemeClr val="tx1"/>
                </a:solidFill>
              </a:rPr>
              <a:t>IFPRI’s researchers provide policy makers, donors, civil society, the private sector, and farmer organizations with rigorous, policy-relevant research. Sharing this research and engaging with stakeholders through capacity building and dialogue helps inform effective policies, programs, and investments that contribute to productive, sustainable, and resilient agriculture and food systems.</a:t>
            </a:r>
          </a:p>
          <a:p>
            <a:endParaRPr lang="en-US" dirty="0"/>
          </a:p>
          <a:p>
            <a:r>
              <a:rPr lang="en-US" dirty="0"/>
              <a:t>Using an interdisciplinary approach, IFPRI researchers answer questions such as:</a:t>
            </a:r>
          </a:p>
          <a:p>
            <a:pPr marL="173422" indent="-173422">
              <a:buFont typeface="Wingdings" panose="05000000000000000000" pitchFamily="2" charset="2"/>
              <a:buChar char="§"/>
            </a:pPr>
            <a:r>
              <a:rPr lang="en-US" dirty="0"/>
              <a:t>What policies help farmers manage scarce resources more sustainably?</a:t>
            </a:r>
          </a:p>
          <a:p>
            <a:pPr marL="173422" indent="-173422">
              <a:buFont typeface="Wingdings" panose="05000000000000000000" pitchFamily="2" charset="2"/>
              <a:buChar char="§"/>
            </a:pPr>
            <a:r>
              <a:rPr lang="en-US" dirty="0"/>
              <a:t>What investments can support lifelong nutrition and good health for rural and urban populations?</a:t>
            </a:r>
          </a:p>
          <a:p>
            <a:pPr marL="173422" indent="-173422">
              <a:buFont typeface="Wingdings" panose="05000000000000000000" pitchFamily="2" charset="2"/>
              <a:buChar char="§"/>
            </a:pPr>
            <a:r>
              <a:rPr lang="en-US" dirty="0"/>
              <a:t>How can agricultural growth and rural development be made more equitable and inclusive?</a:t>
            </a:r>
          </a:p>
          <a:p>
            <a:pPr marL="173422" indent="-173422">
              <a:buFont typeface="Wingdings" panose="05000000000000000000" pitchFamily="2" charset="2"/>
              <a:buChar char="§"/>
            </a:pPr>
            <a:r>
              <a:rPr lang="en-US" dirty="0"/>
              <a:t>How can markets better serve small producers, men and women, and poor consumers to provide sufficient nutritious food for all?</a:t>
            </a:r>
          </a:p>
          <a:p>
            <a:pPr marL="173422" indent="-173422">
              <a:buFont typeface="Wingdings" panose="05000000000000000000" pitchFamily="2" charset="2"/>
              <a:buChar char="§"/>
            </a:pPr>
            <a:r>
              <a:rPr lang="en-US" dirty="0"/>
              <a:t>How can countries promote sustainable development that doesn’t leave poor people behind?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AA323-5059-4D56-8340-1C4053A31499}"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5231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lnSpc>
                <a:spcPct val="100000"/>
              </a:lnSpc>
              <a:defRPr/>
            </a:pPr>
            <a:r>
              <a:rPr lang="en-US" dirty="0">
                <a:solidFill>
                  <a:schemeClr val="tx1"/>
                </a:solidFill>
              </a:rPr>
              <a:t>IFPRI’s researchers provide policy makers, donors, civil society, the private sector, and farmer organizations with rigorous, policy-relevant research. Sharing this research and engaging with stakeholders through capacity building and dialogue helps inform effective policies, programs, and investments that contribute to productive, sustainable, and resilient agriculture and food systems.</a:t>
            </a:r>
          </a:p>
          <a:p>
            <a:endParaRPr lang="en-US" dirty="0"/>
          </a:p>
          <a:p>
            <a:r>
              <a:rPr lang="en-US" dirty="0"/>
              <a:t>Using an interdisciplinary approach, IFPRI researchers answer questions such as:</a:t>
            </a:r>
          </a:p>
          <a:p>
            <a:pPr marL="173422" indent="-173422">
              <a:buFont typeface="Wingdings" panose="05000000000000000000" pitchFamily="2" charset="2"/>
              <a:buChar char="§"/>
            </a:pPr>
            <a:r>
              <a:rPr lang="en-US" dirty="0"/>
              <a:t>What policies help farmers manage scarce resources more sustainably?</a:t>
            </a:r>
          </a:p>
          <a:p>
            <a:pPr marL="173422" indent="-173422">
              <a:buFont typeface="Wingdings" panose="05000000000000000000" pitchFamily="2" charset="2"/>
              <a:buChar char="§"/>
            </a:pPr>
            <a:r>
              <a:rPr lang="en-US" dirty="0"/>
              <a:t>What investments can support lifelong nutrition and good health for rural and urban populations?</a:t>
            </a:r>
          </a:p>
          <a:p>
            <a:pPr marL="173422" indent="-173422">
              <a:buFont typeface="Wingdings" panose="05000000000000000000" pitchFamily="2" charset="2"/>
              <a:buChar char="§"/>
            </a:pPr>
            <a:r>
              <a:rPr lang="en-US" dirty="0"/>
              <a:t>How can agricultural growth and rural development be made more equitable and inclusive?</a:t>
            </a:r>
          </a:p>
          <a:p>
            <a:pPr marL="173422" indent="-173422">
              <a:buFont typeface="Wingdings" panose="05000000000000000000" pitchFamily="2" charset="2"/>
              <a:buChar char="§"/>
            </a:pPr>
            <a:r>
              <a:rPr lang="en-US" dirty="0"/>
              <a:t>How can markets better serve small producers, men and women, and poor consumers to provide sufficient nutritious food for all?</a:t>
            </a:r>
          </a:p>
          <a:p>
            <a:pPr marL="173422" indent="-173422">
              <a:buFont typeface="Wingdings" panose="05000000000000000000" pitchFamily="2" charset="2"/>
              <a:buChar char="§"/>
            </a:pPr>
            <a:r>
              <a:rPr lang="en-US" dirty="0"/>
              <a:t>How can countries promote sustainable development that doesn’t leave poor people behind?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AA323-5059-4D56-8340-1C4053A31499}"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90046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745861"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screen">
            <a:biLevel thresh="50000"/>
            <a:extLst>
              <a:ext uri="{28A0092B-C50C-407E-A947-70E740481C1C}">
                <a14:useLocalDpi xmlns:a14="http://schemas.microsoft.com/office/drawing/2010/main" val="0"/>
              </a:ext>
            </a:extLst>
          </a:blip>
          <a:stretch>
            <a:fillRect/>
          </a:stretch>
        </p:blipFill>
        <p:spPr>
          <a:xfrm>
            <a:off x="421397" y="990600"/>
            <a:ext cx="914403" cy="1676403"/>
          </a:xfrm>
          <a:prstGeom prst="rect">
            <a:avLst/>
          </a:prstGeom>
          <a:noFill/>
        </p:spPr>
      </p:pic>
    </p:spTree>
    <p:extLst>
      <p:ext uri="{BB962C8B-B14F-4D97-AF65-F5344CB8AC3E}">
        <p14:creationId xmlns:p14="http://schemas.microsoft.com/office/powerpoint/2010/main" val="173265862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7200" b="1"/>
            </a:lvl1pPr>
          </a:lstStyle>
          <a:p>
            <a:r>
              <a:rPr lang="en-US" dirty="0"/>
              <a:t>Title goes here &amp;</a:t>
            </a:r>
            <a:br>
              <a:rPr lang="en-US" dirty="0"/>
            </a:br>
            <a:r>
              <a:rPr lang="en-US" dirty="0"/>
              <a:t>can run two lines</a:t>
            </a:r>
          </a:p>
        </p:txBody>
      </p:sp>
      <p:sp>
        <p:nvSpPr>
          <p:cNvPr id="3" name="Content Placeholder 2"/>
          <p:cNvSpPr>
            <a:spLocks noGrp="1"/>
          </p:cNvSpPr>
          <p:nvPr>
            <p:ph idx="1" hasCustomPrompt="1"/>
          </p:nvPr>
        </p:nvSpPr>
        <p:spPr/>
        <p:txBody>
          <a:bodyPr/>
          <a:lstStyle>
            <a:lvl1pPr>
              <a:defRPr baseline="0">
                <a:solidFill>
                  <a:schemeClr val="tx1">
                    <a:lumMod val="75000"/>
                    <a:lumOff val="25000"/>
                  </a:schemeClr>
                </a:solidFill>
              </a:defRPr>
            </a:lvl1pPr>
            <a:lvl2pPr marL="685800" indent="-228600">
              <a:buFont typeface="Courier New" charset="0"/>
              <a:buChar char="o"/>
              <a:defRPr baseline="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Level 1 bullet goes here</a:t>
            </a:r>
          </a:p>
          <a:p>
            <a:pPr lvl="1"/>
            <a:r>
              <a:rPr lang="en-US" dirty="0"/>
              <a:t>Level 2 bullet goes here</a:t>
            </a:r>
          </a:p>
        </p:txBody>
      </p:sp>
      <p:sp>
        <p:nvSpPr>
          <p:cNvPr id="7" name="Rectangle 6"/>
          <p:cNvSpPr/>
          <p:nvPr userDrawn="1"/>
        </p:nvSpPr>
        <p:spPr>
          <a:xfrm>
            <a:off x="195872" y="-1"/>
            <a:ext cx="288477" cy="5943601"/>
          </a:xfrm>
          <a:prstGeom prst="rect">
            <a:avLst/>
          </a:prstGeom>
          <a:gradFill>
            <a:gsLst>
              <a:gs pos="0">
                <a:schemeClr val="bg2"/>
              </a:gs>
              <a:gs pos="100000">
                <a:schemeClr val="tx2"/>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62330" y="6138684"/>
            <a:ext cx="355560" cy="588114"/>
          </a:xfrm>
          <a:prstGeom prst="rect">
            <a:avLst/>
          </a:prstGeom>
        </p:spPr>
      </p:pic>
    </p:spTree>
    <p:extLst>
      <p:ext uri="{BB962C8B-B14F-4D97-AF65-F5344CB8AC3E}">
        <p14:creationId xmlns:p14="http://schemas.microsoft.com/office/powerpoint/2010/main" val="9151730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7200" b="1"/>
            </a:lvl1pPr>
          </a:lstStyle>
          <a:p>
            <a:r>
              <a:rPr lang="en-US" dirty="0"/>
              <a:t>Title goes here &amp;</a:t>
            </a:r>
            <a:br>
              <a:rPr lang="en-US" dirty="0"/>
            </a:br>
            <a:r>
              <a:rPr lang="en-US" dirty="0"/>
              <a:t>can run two lines</a:t>
            </a:r>
          </a:p>
        </p:txBody>
      </p:sp>
      <p:sp>
        <p:nvSpPr>
          <p:cNvPr id="3" name="Content Placeholder 2"/>
          <p:cNvSpPr>
            <a:spLocks noGrp="1"/>
          </p:cNvSpPr>
          <p:nvPr>
            <p:ph idx="1" hasCustomPrompt="1"/>
          </p:nvPr>
        </p:nvSpPr>
        <p:spPr/>
        <p:txBody>
          <a:bodyPr>
            <a:noAutofit/>
          </a:bodyPr>
          <a:lstStyle>
            <a:lvl1pPr>
              <a:defRPr baseline="0">
                <a:solidFill>
                  <a:schemeClr val="tx1">
                    <a:lumMod val="75000"/>
                    <a:lumOff val="25000"/>
                  </a:schemeClr>
                </a:solidFill>
              </a:defRPr>
            </a:lvl1pPr>
            <a:lvl2pPr marL="685800" indent="-228600">
              <a:buFont typeface="Courier New" charset="0"/>
              <a:buChar char="o"/>
              <a:defRPr baseline="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Level 1 bullet goes here</a:t>
            </a:r>
          </a:p>
          <a:p>
            <a:pPr lvl="1"/>
            <a:r>
              <a:rPr lang="en-US" dirty="0"/>
              <a:t>Level 2 bullet goes here</a:t>
            </a:r>
          </a:p>
        </p:txBody>
      </p:sp>
    </p:spTree>
    <p:extLst>
      <p:ext uri="{BB962C8B-B14F-4D97-AF65-F5344CB8AC3E}">
        <p14:creationId xmlns:p14="http://schemas.microsoft.com/office/powerpoint/2010/main" val="358499898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7200" b="1">
                <a:solidFill>
                  <a:schemeClr val="tx1"/>
                </a:solidFill>
              </a:defRPr>
            </a:lvl1pPr>
          </a:lstStyle>
          <a:p>
            <a:r>
              <a:rPr lang="en-US" dirty="0"/>
              <a:t>Title goes here &amp;</a:t>
            </a:r>
            <a:br>
              <a:rPr lang="en-US" dirty="0"/>
            </a:br>
            <a:r>
              <a:rPr lang="en-US" dirty="0"/>
              <a:t>can run two lines</a:t>
            </a:r>
          </a:p>
        </p:txBody>
      </p:sp>
      <p:sp>
        <p:nvSpPr>
          <p:cNvPr id="3" name="Content Placeholder 2"/>
          <p:cNvSpPr>
            <a:spLocks noGrp="1"/>
          </p:cNvSpPr>
          <p:nvPr>
            <p:ph sz="half" idx="1" hasCustomPrompt="1"/>
          </p:nvPr>
        </p:nvSpPr>
        <p:spPr>
          <a:xfrm>
            <a:off x="838200" y="1825625"/>
            <a:ext cx="5181600" cy="4351338"/>
          </a:xfrm>
        </p:spPr>
        <p:txBody>
          <a:bodyPr>
            <a:noAutofit/>
          </a:bodyPr>
          <a:lstStyle>
            <a:lvl1pPr>
              <a:defRPr baseline="0"/>
            </a:lvl1pPr>
            <a:lvl2pPr>
              <a:defRPr baseline="0"/>
            </a:lvl2pPr>
          </a:lstStyle>
          <a:p>
            <a:pPr lvl="0"/>
            <a:r>
              <a:rPr lang="en-US" dirty="0"/>
              <a:t>Level 1 bullet goes here</a:t>
            </a:r>
          </a:p>
          <a:p>
            <a:pPr lvl="1"/>
            <a:r>
              <a:rPr lang="en-US" dirty="0"/>
              <a:t>Level 2 bullet goes here</a:t>
            </a:r>
          </a:p>
        </p:txBody>
      </p:sp>
      <p:sp>
        <p:nvSpPr>
          <p:cNvPr id="4" name="Content Placeholder 3"/>
          <p:cNvSpPr>
            <a:spLocks noGrp="1"/>
          </p:cNvSpPr>
          <p:nvPr>
            <p:ph sz="half" idx="2" hasCustomPrompt="1"/>
          </p:nvPr>
        </p:nvSpPr>
        <p:spPr>
          <a:xfrm>
            <a:off x="6172200" y="1825625"/>
            <a:ext cx="5181600" cy="4351338"/>
          </a:xfrm>
        </p:spPr>
        <p:txBody>
          <a:bodyPr>
            <a:noAutofit/>
          </a:bodyPr>
          <a:lstStyle>
            <a:lvl1pPr>
              <a:defRPr baseline="0"/>
            </a:lvl1pPr>
            <a:lvl2pPr>
              <a:defRPr baseline="0"/>
            </a:lvl2pPr>
          </a:lstStyle>
          <a:p>
            <a:pPr lvl="0"/>
            <a:r>
              <a:rPr lang="en-US" dirty="0"/>
              <a:t>Level 1 bullet goes here</a:t>
            </a:r>
          </a:p>
          <a:p>
            <a:pPr lvl="1"/>
            <a:r>
              <a:rPr lang="en-US" dirty="0"/>
              <a:t>Level 2 bullet goes here</a:t>
            </a:r>
          </a:p>
        </p:txBody>
      </p:sp>
      <p:sp>
        <p:nvSpPr>
          <p:cNvPr id="8" name="Rectangle 7"/>
          <p:cNvSpPr/>
          <p:nvPr userDrawn="1"/>
        </p:nvSpPr>
        <p:spPr>
          <a:xfrm>
            <a:off x="195872" y="-1"/>
            <a:ext cx="288477" cy="5943601"/>
          </a:xfrm>
          <a:prstGeom prst="rect">
            <a:avLst/>
          </a:prstGeom>
          <a:gradFill>
            <a:gsLst>
              <a:gs pos="0">
                <a:schemeClr val="bg2"/>
              </a:gs>
              <a:gs pos="100000">
                <a:schemeClr val="tx2"/>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62330" y="6138684"/>
            <a:ext cx="355560" cy="588114"/>
          </a:xfrm>
          <a:prstGeom prst="rect">
            <a:avLst/>
          </a:prstGeom>
        </p:spPr>
      </p:pic>
    </p:spTree>
    <p:extLst>
      <p:ext uri="{BB962C8B-B14F-4D97-AF65-F5344CB8AC3E}">
        <p14:creationId xmlns:p14="http://schemas.microsoft.com/office/powerpoint/2010/main" val="57665909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F54A5AFE-9A4C-9443-92D6-A4D7FDF824DC}" type="datetimeFigureOut">
              <a:rPr lang="en-US" smtClean="0"/>
              <a:t>3/27/2024</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1514C31E-DA4C-F44D-B44A-157C5C055EA1}" type="slidenum">
              <a:rPr lang="en-US" smtClean="0"/>
              <a:t>‹#›</a:t>
            </a:fld>
            <a:endParaRPr lang="en-US" dirty="0"/>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42" r:id="rId3"/>
    <p:sldLayoutId id="2147483723" r:id="rId4"/>
  </p:sldLayoutIdLst>
  <p:transition spd="slow">
    <p:fade/>
  </p:transition>
  <p:txStyles>
    <p:titleStyle>
      <a:lvl1pPr algn="l" defTabSz="914400" rtl="0" eaLnBrk="1" latinLnBrk="0" hangingPunct="1">
        <a:lnSpc>
          <a:spcPts val="6750"/>
        </a:lnSpc>
        <a:spcBef>
          <a:spcPct val="0"/>
        </a:spcBef>
        <a:buNone/>
        <a:defRPr sz="7200" b="0" i="0" kern="1200">
          <a:solidFill>
            <a:schemeClr val="tx1"/>
          </a:solidFill>
          <a:latin typeface="+mj-lt"/>
          <a:ea typeface="Arial" charset="0"/>
          <a:cs typeface="Arial" charset="0"/>
        </a:defRPr>
      </a:lvl1pPr>
    </p:titleStyle>
    <p:bodyStyle>
      <a:lvl1pPr marL="228600" indent="-228600" algn="l" defTabSz="914400" rtl="0" eaLnBrk="1" latinLnBrk="0" hangingPunct="1">
        <a:lnSpc>
          <a:spcPts val="3150"/>
        </a:lnSpc>
        <a:spcBef>
          <a:spcPts val="1000"/>
        </a:spcBef>
        <a:buFont typeface="Wingdings" charset="2"/>
        <a:buChar char="§"/>
        <a:defRPr sz="2400" b="0" i="0" kern="1200">
          <a:solidFill>
            <a:schemeClr val="tx1"/>
          </a:solidFill>
          <a:latin typeface="+mn-lt"/>
          <a:ea typeface="Arial" charset="0"/>
          <a:cs typeface="Arial" charset="0"/>
        </a:defRPr>
      </a:lvl1pPr>
      <a:lvl2pPr marL="685800" indent="-228600" algn="l" defTabSz="914400" rtl="0" eaLnBrk="1" latinLnBrk="0" hangingPunct="1">
        <a:lnSpc>
          <a:spcPts val="3150"/>
        </a:lnSpc>
        <a:spcBef>
          <a:spcPts val="500"/>
        </a:spcBef>
        <a:buFont typeface="Courier New" charset="0"/>
        <a:buChar char="o"/>
        <a:defRPr sz="2400" b="0" i="0" kern="1200">
          <a:solidFill>
            <a:schemeClr val="tx1"/>
          </a:solidFill>
          <a:latin typeface="+mn-lt"/>
          <a:ea typeface="Arial" charset="0"/>
          <a:cs typeface="Arial" charset="0"/>
        </a:defRPr>
      </a:lvl2pPr>
      <a:lvl3pPr marL="1143000" indent="-228600" algn="l" defTabSz="914400" rtl="0" eaLnBrk="1" latinLnBrk="0" hangingPunct="1">
        <a:lnSpc>
          <a:spcPts val="3150"/>
        </a:lnSpc>
        <a:spcBef>
          <a:spcPts val="500"/>
        </a:spcBef>
        <a:buFont typeface="Courier New" charset="0"/>
        <a:buChar char="o"/>
        <a:defRPr sz="2400" b="0" i="0" kern="1200">
          <a:solidFill>
            <a:schemeClr val="tx1"/>
          </a:solidFill>
          <a:latin typeface="+mn-lt"/>
          <a:ea typeface="Arial" charset="0"/>
          <a:cs typeface="Arial" charset="0"/>
        </a:defRPr>
      </a:lvl3pPr>
      <a:lvl4pPr marL="1600200" indent="-228600" algn="l" defTabSz="914400" rtl="0" eaLnBrk="1" latinLnBrk="0" hangingPunct="1">
        <a:lnSpc>
          <a:spcPts val="3150"/>
        </a:lnSpc>
        <a:spcBef>
          <a:spcPts val="500"/>
        </a:spcBef>
        <a:buFont typeface="Courier New" charset="0"/>
        <a:buChar char="o"/>
        <a:defRPr sz="2400" b="0" i="0" kern="1200">
          <a:solidFill>
            <a:schemeClr val="tx1"/>
          </a:solidFill>
          <a:latin typeface="+mn-lt"/>
          <a:ea typeface="Arial" charset="0"/>
          <a:cs typeface="Arial" charset="0"/>
        </a:defRPr>
      </a:lvl4pPr>
      <a:lvl5pPr marL="2057400" indent="-228600" algn="l" defTabSz="914400" rtl="0" eaLnBrk="1" latinLnBrk="0" hangingPunct="1">
        <a:lnSpc>
          <a:spcPts val="3150"/>
        </a:lnSpc>
        <a:spcBef>
          <a:spcPts val="500"/>
        </a:spcBef>
        <a:buFont typeface="Courier New" charset="0"/>
        <a:buChar char="o"/>
        <a:defRPr sz="2400" b="0" i="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37D61-D33B-4526-8E01-DE3814BBADA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2"/>
            <a:ext cx="12198096" cy="6858000"/>
          </a:xfrm>
          <a:prstGeom prst="rect">
            <a:avLst/>
          </a:prstGeom>
        </p:spPr>
      </p:pic>
      <p:pic>
        <p:nvPicPr>
          <p:cNvPr id="6" name="Picture 5">
            <a:extLst>
              <a:ext uri="{FF2B5EF4-FFF2-40B4-BE49-F238E27FC236}">
                <a16:creationId xmlns:a16="http://schemas.microsoft.com/office/drawing/2014/main" id="{951CE3C5-E9E4-461E-AA6D-26F2323E19CF}"/>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0"/>
            <a:ext cx="12198096" cy="6858000"/>
          </a:xfrm>
          <a:prstGeom prst="rect">
            <a:avLst/>
          </a:prstGeom>
        </p:spPr>
      </p:pic>
      <p:sp>
        <p:nvSpPr>
          <p:cNvPr id="2" name="Title 1">
            <a:extLst>
              <a:ext uri="{FF2B5EF4-FFF2-40B4-BE49-F238E27FC236}">
                <a16:creationId xmlns:a16="http://schemas.microsoft.com/office/drawing/2014/main" id="{9D05717B-8CC9-416F-AF31-1D0C1427E8ED}"/>
              </a:ext>
            </a:extLst>
          </p:cNvPr>
          <p:cNvSpPr>
            <a:spLocks noGrp="1"/>
          </p:cNvSpPr>
          <p:nvPr>
            <p:ph type="title"/>
          </p:nvPr>
        </p:nvSpPr>
        <p:spPr>
          <a:xfrm>
            <a:off x="259375" y="4581143"/>
            <a:ext cx="12192000" cy="2048256"/>
          </a:xfrm>
        </p:spPr>
        <p:txBody>
          <a:bodyPr anchor="t" anchorCtr="0">
            <a:normAutofit/>
          </a:bodyPr>
          <a:lstStyle/>
          <a:p>
            <a:pPr algn="ctr">
              <a:lnSpc>
                <a:spcPts val="9450"/>
              </a:lnSpc>
            </a:pPr>
            <a:r>
              <a:rPr lang="tr-TR" sz="9900" cap="all" dirty="0">
                <a:solidFill>
                  <a:schemeClr val="tx2"/>
                </a:solidFill>
                <a:latin typeface="+mj-lt"/>
              </a:rPr>
              <a:t>GIDA Güvenliği</a:t>
            </a:r>
            <a:endParaRPr lang="en-US" sz="9900" cap="all" dirty="0">
              <a:solidFill>
                <a:schemeClr val="tx2"/>
              </a:solidFill>
              <a:latin typeface="+mj-lt"/>
            </a:endParaRPr>
          </a:p>
        </p:txBody>
      </p:sp>
      <p:pic>
        <p:nvPicPr>
          <p:cNvPr id="3" name="Resim 1" descr="metin, yazı tipi, logo, grafik içeren bir resim&#10;&#10;Açıklama otomatik olarak oluşturuldu">
            <a:extLst>
              <a:ext uri="{FF2B5EF4-FFF2-40B4-BE49-F238E27FC236}">
                <a16:creationId xmlns:a16="http://schemas.microsoft.com/office/drawing/2014/main" id="{891996FF-2457-3484-F2A3-807483E955FB}"/>
              </a:ext>
            </a:extLst>
          </p:cNvPr>
          <p:cNvPicPr>
            <a:picLocks noGrp="1" noChangeAspect="1"/>
          </p:cNvPicPr>
          <p:nvPr>
            <p:ph idx="1"/>
          </p:nvPr>
        </p:nvPicPr>
        <p:blipFill>
          <a:blip r:embed="rId5" cstate="screen">
            <a:extLst>
              <a:ext uri="{28A0092B-C50C-407E-A947-70E740481C1C}">
                <a14:useLocalDpi xmlns:a14="http://schemas.microsoft.com/office/drawing/2010/main" val="0"/>
              </a:ext>
            </a:extLst>
          </a:blip>
          <a:stretch>
            <a:fillRect/>
          </a:stretch>
        </p:blipFill>
        <p:spPr>
          <a:xfrm>
            <a:off x="8647707" y="228601"/>
            <a:ext cx="3374353" cy="927947"/>
          </a:xfrm>
          <a:prstGeom prst="rect">
            <a:avLst/>
          </a:prstGeom>
        </p:spPr>
      </p:pic>
    </p:spTree>
    <p:extLst>
      <p:ext uri="{BB962C8B-B14F-4D97-AF65-F5344CB8AC3E}">
        <p14:creationId xmlns:p14="http://schemas.microsoft.com/office/powerpoint/2010/main" val="250022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9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D6345C-0978-BBCD-539C-268130C7AC21}"/>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dirty="0">
                <a:latin typeface="+mj-lt"/>
                <a:ea typeface="+mj-ea"/>
                <a:cs typeface="+mj-cs"/>
              </a:rPr>
              <a:t>GIDA GÜVENLİĞİ KAVRAMININ PARAMETRELERİ</a:t>
            </a:r>
            <a:br>
              <a:rPr lang="en-US" sz="3400" b="1" dirty="0">
                <a:latin typeface="+mj-lt"/>
                <a:ea typeface="+mj-ea"/>
                <a:cs typeface="+mj-cs"/>
              </a:rPr>
            </a:br>
            <a:r>
              <a:rPr lang="en-US" sz="3400" b="1" dirty="0" err="1">
                <a:solidFill>
                  <a:srgbClr val="FF0000"/>
                </a:solidFill>
                <a:latin typeface="+mj-lt"/>
                <a:ea typeface="+mj-ea"/>
                <a:cs typeface="+mj-cs"/>
              </a:rPr>
              <a:t>Nüfus</a:t>
            </a:r>
            <a:r>
              <a:rPr lang="en-US" sz="3400" b="1" dirty="0">
                <a:solidFill>
                  <a:srgbClr val="FF0000"/>
                </a:solidFill>
                <a:latin typeface="+mj-lt"/>
                <a:ea typeface="+mj-ea"/>
                <a:cs typeface="+mj-cs"/>
              </a:rPr>
              <a:t> </a:t>
            </a:r>
            <a:r>
              <a:rPr lang="en-US" sz="3400" b="1" dirty="0" err="1">
                <a:solidFill>
                  <a:srgbClr val="FF0000"/>
                </a:solidFill>
                <a:latin typeface="+mj-lt"/>
                <a:ea typeface="+mj-ea"/>
                <a:cs typeface="+mj-cs"/>
              </a:rPr>
              <a:t>Artışı</a:t>
            </a:r>
            <a:r>
              <a:rPr lang="en-US" sz="3400" b="1" dirty="0">
                <a:solidFill>
                  <a:srgbClr val="FF0000"/>
                </a:solidFill>
                <a:latin typeface="+mj-lt"/>
                <a:ea typeface="+mj-ea"/>
                <a:cs typeface="+mj-cs"/>
              </a:rPr>
              <a:t>, </a:t>
            </a:r>
            <a:r>
              <a:rPr lang="en-US" sz="3400" b="1" dirty="0" err="1">
                <a:solidFill>
                  <a:srgbClr val="FF0000"/>
                </a:solidFill>
                <a:latin typeface="+mj-lt"/>
                <a:ea typeface="+mj-ea"/>
                <a:cs typeface="+mj-cs"/>
              </a:rPr>
              <a:t>Yoksulluk</a:t>
            </a:r>
            <a:r>
              <a:rPr lang="en-US" sz="3400" b="1" dirty="0">
                <a:solidFill>
                  <a:srgbClr val="FF0000"/>
                </a:solidFill>
                <a:latin typeface="+mj-lt"/>
                <a:ea typeface="+mj-ea"/>
                <a:cs typeface="+mj-cs"/>
              </a:rPr>
              <a:t> </a:t>
            </a:r>
            <a:r>
              <a:rPr lang="en-US" sz="3400" b="1" dirty="0" err="1">
                <a:solidFill>
                  <a:srgbClr val="FF0000"/>
                </a:solidFill>
                <a:latin typeface="+mj-lt"/>
                <a:ea typeface="+mj-ea"/>
                <a:cs typeface="+mj-cs"/>
              </a:rPr>
              <a:t>ve</a:t>
            </a:r>
            <a:r>
              <a:rPr lang="en-US" sz="3400" b="1" dirty="0">
                <a:solidFill>
                  <a:srgbClr val="FF0000"/>
                </a:solidFill>
                <a:latin typeface="+mj-lt"/>
                <a:ea typeface="+mj-ea"/>
                <a:cs typeface="+mj-cs"/>
              </a:rPr>
              <a:t> </a:t>
            </a:r>
            <a:r>
              <a:rPr lang="en-US" sz="3400" b="1" dirty="0" err="1">
                <a:solidFill>
                  <a:srgbClr val="FF0000"/>
                </a:solidFill>
                <a:latin typeface="+mj-lt"/>
                <a:ea typeface="+mj-ea"/>
                <a:cs typeface="+mj-cs"/>
              </a:rPr>
              <a:t>Açlık</a:t>
            </a:r>
            <a:endParaRPr lang="en-US" sz="3400" b="1" dirty="0">
              <a:solidFill>
                <a:srgbClr val="FF0000"/>
              </a:solidFill>
              <a:latin typeface="+mj-lt"/>
              <a:ea typeface="+mj-ea"/>
              <a:cs typeface="+mj-cs"/>
            </a:endParaRPr>
          </a:p>
        </p:txBody>
      </p:sp>
      <p:sp>
        <p:nvSpPr>
          <p:cNvPr id="309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D1AA03-1B8E-1ACB-6341-EF8A71DE935F}"/>
              </a:ext>
            </a:extLst>
          </p:cNvPr>
          <p:cNvSpPr>
            <a:spLocks noGrp="1"/>
          </p:cNvSpPr>
          <p:nvPr>
            <p:ph idx="1"/>
          </p:nvPr>
        </p:nvSpPr>
        <p:spPr>
          <a:xfrm>
            <a:off x="195942" y="1911493"/>
            <a:ext cx="7233557" cy="4278995"/>
          </a:xfrm>
        </p:spPr>
        <p:txBody>
          <a:bodyPr vert="horz" lIns="91440" tIns="45720" rIns="91440" bIns="45720" rtlCol="0" anchor="t">
            <a:normAutofit/>
          </a:bodyPr>
          <a:lstStyle/>
          <a:p>
            <a:pPr algn="just">
              <a:lnSpc>
                <a:spcPct val="150000"/>
              </a:lnSpc>
              <a:buFont typeface="Arial" panose="020B0604020202020204" pitchFamily="34" charset="0"/>
              <a:buChar char="•"/>
            </a:pPr>
            <a:r>
              <a:rPr lang="en-US" sz="1800" dirty="0" err="1">
                <a:solidFill>
                  <a:schemeClr val="tx1"/>
                </a:solidFill>
                <a:ea typeface="+mn-ea"/>
                <a:cs typeface="+mn-cs"/>
              </a:rPr>
              <a:t>Hızlı</a:t>
            </a:r>
            <a:r>
              <a:rPr lang="en-US" sz="1800" dirty="0">
                <a:solidFill>
                  <a:schemeClr val="tx1"/>
                </a:solidFill>
                <a:ea typeface="+mn-ea"/>
                <a:cs typeface="+mn-cs"/>
              </a:rPr>
              <a:t> </a:t>
            </a:r>
            <a:r>
              <a:rPr lang="en-US" sz="1800" dirty="0" err="1">
                <a:solidFill>
                  <a:schemeClr val="tx1"/>
                </a:solidFill>
                <a:ea typeface="+mn-ea"/>
                <a:cs typeface="+mn-cs"/>
              </a:rPr>
              <a:t>nüfus</a:t>
            </a:r>
            <a:r>
              <a:rPr lang="en-US" sz="1800" dirty="0">
                <a:solidFill>
                  <a:schemeClr val="tx1"/>
                </a:solidFill>
                <a:ea typeface="+mn-ea"/>
                <a:cs typeface="+mn-cs"/>
              </a:rPr>
              <a:t> </a:t>
            </a:r>
            <a:r>
              <a:rPr lang="en-US" sz="1800" dirty="0" err="1">
                <a:solidFill>
                  <a:schemeClr val="tx1"/>
                </a:solidFill>
                <a:ea typeface="+mn-ea"/>
                <a:cs typeface="+mn-cs"/>
              </a:rPr>
              <a:t>artışı</a:t>
            </a:r>
            <a:r>
              <a:rPr lang="en-US" sz="1800" dirty="0">
                <a:solidFill>
                  <a:schemeClr val="tx1"/>
                </a:solidFill>
                <a:ea typeface="+mn-ea"/>
                <a:cs typeface="+mn-cs"/>
              </a:rPr>
              <a:t> </a:t>
            </a:r>
            <a:r>
              <a:rPr lang="en-US" sz="1800" dirty="0" err="1">
                <a:solidFill>
                  <a:schemeClr val="tx1"/>
                </a:solidFill>
                <a:ea typeface="+mn-ea"/>
                <a:cs typeface="+mn-cs"/>
              </a:rPr>
              <a:t>bağlamında</a:t>
            </a:r>
            <a:r>
              <a:rPr lang="en-US" sz="1800" dirty="0">
                <a:solidFill>
                  <a:schemeClr val="tx1"/>
                </a:solidFill>
                <a:ea typeface="+mn-ea"/>
                <a:cs typeface="+mn-cs"/>
              </a:rPr>
              <a:t> </a:t>
            </a:r>
            <a:r>
              <a:rPr lang="en-US" sz="1800" dirty="0" err="1">
                <a:solidFill>
                  <a:schemeClr val="tx1"/>
                </a:solidFill>
                <a:ea typeface="+mn-ea"/>
                <a:cs typeface="+mn-cs"/>
              </a:rPr>
              <a:t>yoksulluğu</a:t>
            </a:r>
            <a:r>
              <a:rPr lang="en-US" sz="1800" dirty="0">
                <a:solidFill>
                  <a:schemeClr val="tx1"/>
                </a:solidFill>
                <a:ea typeface="+mn-ea"/>
                <a:cs typeface="+mn-cs"/>
              </a:rPr>
              <a:t> </a:t>
            </a:r>
            <a:r>
              <a:rPr lang="en-US" sz="1800" dirty="0" err="1">
                <a:solidFill>
                  <a:schemeClr val="tx1"/>
                </a:solidFill>
                <a:ea typeface="+mn-ea"/>
                <a:cs typeface="+mn-cs"/>
              </a:rPr>
              <a:t>azaltma</a:t>
            </a:r>
            <a:r>
              <a:rPr lang="en-US" sz="1800" dirty="0">
                <a:solidFill>
                  <a:schemeClr val="tx1"/>
                </a:solidFill>
                <a:ea typeface="+mn-ea"/>
                <a:cs typeface="+mn-cs"/>
              </a:rPr>
              <a:t> </a:t>
            </a:r>
            <a:r>
              <a:rPr lang="en-US" sz="1800" dirty="0" err="1">
                <a:solidFill>
                  <a:schemeClr val="tx1"/>
                </a:solidFill>
                <a:ea typeface="+mn-ea"/>
                <a:cs typeface="+mn-cs"/>
              </a:rPr>
              <a:t>mücadelesi</a:t>
            </a:r>
            <a:r>
              <a:rPr lang="en-US" sz="1800" dirty="0">
                <a:solidFill>
                  <a:schemeClr val="tx1"/>
                </a:solidFill>
                <a:ea typeface="+mn-ea"/>
                <a:cs typeface="+mn-cs"/>
              </a:rPr>
              <a:t> </a:t>
            </a:r>
            <a:r>
              <a:rPr lang="en-US" sz="1800" dirty="0" err="1">
                <a:solidFill>
                  <a:schemeClr val="tx1"/>
                </a:solidFill>
                <a:ea typeface="+mn-ea"/>
                <a:cs typeface="+mn-cs"/>
              </a:rPr>
              <a:t>oldukça</a:t>
            </a:r>
            <a:r>
              <a:rPr lang="en-US" sz="1800" dirty="0">
                <a:solidFill>
                  <a:schemeClr val="tx1"/>
                </a:solidFill>
                <a:ea typeface="+mn-ea"/>
                <a:cs typeface="+mn-cs"/>
              </a:rPr>
              <a:t> </a:t>
            </a:r>
            <a:r>
              <a:rPr lang="en-US" sz="1800" dirty="0" err="1">
                <a:solidFill>
                  <a:schemeClr val="tx1"/>
                </a:solidFill>
                <a:ea typeface="+mn-ea"/>
                <a:cs typeface="+mn-cs"/>
              </a:rPr>
              <a:t>zorludur</a:t>
            </a:r>
            <a:r>
              <a:rPr lang="en-US" sz="1800" dirty="0">
                <a:solidFill>
                  <a:schemeClr val="tx1"/>
                </a:solidFill>
                <a:ea typeface="+mn-ea"/>
                <a:cs typeface="+mn-cs"/>
              </a:rPr>
              <a:t>. </a:t>
            </a:r>
            <a:r>
              <a:rPr lang="en-US" sz="1800" dirty="0" err="1">
                <a:solidFill>
                  <a:schemeClr val="tx1"/>
                </a:solidFill>
                <a:ea typeface="+mn-ea"/>
                <a:cs typeface="+mn-cs"/>
              </a:rPr>
              <a:t>Birleşmiş</a:t>
            </a:r>
            <a:r>
              <a:rPr lang="en-US" sz="1800" dirty="0">
                <a:solidFill>
                  <a:schemeClr val="tx1"/>
                </a:solidFill>
                <a:ea typeface="+mn-ea"/>
                <a:cs typeface="+mn-cs"/>
              </a:rPr>
              <a:t> </a:t>
            </a:r>
            <a:r>
              <a:rPr lang="en-US" sz="1800" dirty="0" err="1">
                <a:solidFill>
                  <a:schemeClr val="tx1"/>
                </a:solidFill>
                <a:ea typeface="+mn-ea"/>
                <a:cs typeface="+mn-cs"/>
              </a:rPr>
              <a:t>Milletler</a:t>
            </a:r>
            <a:r>
              <a:rPr lang="en-US" sz="1800" dirty="0">
                <a:solidFill>
                  <a:schemeClr val="tx1"/>
                </a:solidFill>
                <a:ea typeface="+mn-ea"/>
                <a:cs typeface="+mn-cs"/>
              </a:rPr>
              <a:t> </a:t>
            </a:r>
            <a:r>
              <a:rPr lang="en-US" sz="1800" dirty="0" err="1">
                <a:solidFill>
                  <a:schemeClr val="tx1"/>
                </a:solidFill>
                <a:ea typeface="+mn-ea"/>
                <a:cs typeface="+mn-cs"/>
              </a:rPr>
              <a:t>Gıda</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Tarım</a:t>
            </a:r>
            <a:r>
              <a:rPr lang="en-US" sz="1800" dirty="0">
                <a:solidFill>
                  <a:schemeClr val="tx1"/>
                </a:solidFill>
                <a:ea typeface="+mn-ea"/>
                <a:cs typeface="+mn-cs"/>
              </a:rPr>
              <a:t> </a:t>
            </a:r>
            <a:r>
              <a:rPr lang="en-US" sz="1800" dirty="0" err="1">
                <a:solidFill>
                  <a:schemeClr val="tx1"/>
                </a:solidFill>
                <a:ea typeface="+mn-ea"/>
                <a:cs typeface="+mn-cs"/>
              </a:rPr>
              <a:t>Örgütü</a:t>
            </a:r>
            <a:r>
              <a:rPr lang="en-US" sz="1800" dirty="0">
                <a:solidFill>
                  <a:schemeClr val="tx1"/>
                </a:solidFill>
                <a:ea typeface="+mn-ea"/>
                <a:cs typeface="+mn-cs"/>
              </a:rPr>
              <a:t> (FAO), </a:t>
            </a:r>
            <a:r>
              <a:rPr lang="en-US" sz="1800" dirty="0" err="1">
                <a:solidFill>
                  <a:schemeClr val="tx1"/>
                </a:solidFill>
                <a:ea typeface="+mn-ea"/>
                <a:cs typeface="+mn-cs"/>
              </a:rPr>
              <a:t>gıda</a:t>
            </a:r>
            <a:r>
              <a:rPr lang="en-US" sz="1800" dirty="0">
                <a:solidFill>
                  <a:schemeClr val="tx1"/>
                </a:solidFill>
                <a:ea typeface="+mn-ea"/>
                <a:cs typeface="+mn-cs"/>
              </a:rPr>
              <a:t> </a:t>
            </a:r>
            <a:r>
              <a:rPr lang="en-US" sz="1800" dirty="0" err="1">
                <a:solidFill>
                  <a:schemeClr val="tx1"/>
                </a:solidFill>
                <a:ea typeface="+mn-ea"/>
                <a:cs typeface="+mn-cs"/>
              </a:rPr>
              <a:t>arzı</a:t>
            </a:r>
            <a:r>
              <a:rPr lang="en-US" sz="1800" dirty="0">
                <a:solidFill>
                  <a:schemeClr val="tx1"/>
                </a:solidFill>
                <a:ea typeface="+mn-ea"/>
                <a:cs typeface="+mn-cs"/>
              </a:rPr>
              <a:t> </a:t>
            </a:r>
            <a:r>
              <a:rPr lang="en-US" sz="1800" dirty="0" err="1">
                <a:solidFill>
                  <a:schemeClr val="tx1"/>
                </a:solidFill>
                <a:ea typeface="+mn-ea"/>
                <a:cs typeface="+mn-cs"/>
              </a:rPr>
              <a:t>verilerine</a:t>
            </a:r>
            <a:r>
              <a:rPr lang="en-US" sz="1800" dirty="0">
                <a:solidFill>
                  <a:schemeClr val="tx1"/>
                </a:solidFill>
                <a:ea typeface="+mn-ea"/>
                <a:cs typeface="+mn-cs"/>
              </a:rPr>
              <a:t> </a:t>
            </a:r>
            <a:r>
              <a:rPr lang="en-US" sz="1800" dirty="0" err="1">
                <a:solidFill>
                  <a:schemeClr val="tx1"/>
                </a:solidFill>
                <a:ea typeface="+mn-ea"/>
                <a:cs typeface="+mn-cs"/>
              </a:rPr>
              <a:t>dayanan</a:t>
            </a:r>
            <a:r>
              <a:rPr lang="en-US" sz="1800" dirty="0">
                <a:solidFill>
                  <a:schemeClr val="tx1"/>
                </a:solidFill>
                <a:ea typeface="+mn-ea"/>
                <a:cs typeface="+mn-cs"/>
              </a:rPr>
              <a:t> </a:t>
            </a:r>
            <a:r>
              <a:rPr lang="en-US" sz="1800" dirty="0" err="1">
                <a:solidFill>
                  <a:schemeClr val="tx1"/>
                </a:solidFill>
                <a:ea typeface="+mn-ea"/>
                <a:cs typeface="+mn-cs"/>
              </a:rPr>
              <a:t>muhtemel</a:t>
            </a:r>
            <a:r>
              <a:rPr lang="en-US" sz="1800" dirty="0">
                <a:solidFill>
                  <a:schemeClr val="tx1"/>
                </a:solidFill>
                <a:ea typeface="+mn-ea"/>
                <a:cs typeface="+mn-cs"/>
              </a:rPr>
              <a:t> </a:t>
            </a:r>
            <a:r>
              <a:rPr lang="en-US" sz="1800" dirty="0" err="1">
                <a:solidFill>
                  <a:schemeClr val="tx1"/>
                </a:solidFill>
                <a:ea typeface="+mn-ea"/>
                <a:cs typeface="+mn-cs"/>
              </a:rPr>
              <a:t>yetersiz</a:t>
            </a:r>
            <a:r>
              <a:rPr lang="en-US" sz="1800" dirty="0">
                <a:solidFill>
                  <a:schemeClr val="tx1"/>
                </a:solidFill>
                <a:ea typeface="+mn-ea"/>
                <a:cs typeface="+mn-cs"/>
              </a:rPr>
              <a:t> </a:t>
            </a:r>
            <a:r>
              <a:rPr lang="en-US" sz="1800" dirty="0" err="1">
                <a:solidFill>
                  <a:schemeClr val="tx1"/>
                </a:solidFill>
                <a:ea typeface="+mn-ea"/>
                <a:cs typeface="+mn-cs"/>
              </a:rPr>
              <a:t>beslenme</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açlık</a:t>
            </a:r>
            <a:r>
              <a:rPr lang="en-US" sz="1800" dirty="0">
                <a:solidFill>
                  <a:schemeClr val="tx1"/>
                </a:solidFill>
                <a:ea typeface="+mn-ea"/>
                <a:cs typeface="+mn-cs"/>
              </a:rPr>
              <a:t> </a:t>
            </a:r>
            <a:r>
              <a:rPr lang="en-US" sz="1800" dirty="0" err="1">
                <a:solidFill>
                  <a:schemeClr val="tx1"/>
                </a:solidFill>
                <a:ea typeface="+mn-ea"/>
                <a:cs typeface="+mn-cs"/>
              </a:rPr>
              <a:t>ölçümlerini</a:t>
            </a:r>
            <a:r>
              <a:rPr lang="en-US" sz="1800" dirty="0">
                <a:solidFill>
                  <a:schemeClr val="tx1"/>
                </a:solidFill>
                <a:ea typeface="+mn-ea"/>
                <a:cs typeface="+mn-cs"/>
              </a:rPr>
              <a:t> </a:t>
            </a:r>
            <a:r>
              <a:rPr lang="en-US" sz="1800" dirty="0" err="1">
                <a:solidFill>
                  <a:schemeClr val="tx1"/>
                </a:solidFill>
                <a:ea typeface="+mn-ea"/>
                <a:cs typeface="+mn-cs"/>
              </a:rPr>
              <a:t>devletler</a:t>
            </a:r>
            <a:r>
              <a:rPr lang="en-US" sz="1800" dirty="0">
                <a:solidFill>
                  <a:schemeClr val="tx1"/>
                </a:solidFill>
                <a:ea typeface="+mn-ea"/>
                <a:cs typeface="+mn-cs"/>
              </a:rPr>
              <a:t> </a:t>
            </a:r>
            <a:r>
              <a:rPr lang="en-US" sz="1800" dirty="0" err="1">
                <a:solidFill>
                  <a:schemeClr val="tx1"/>
                </a:solidFill>
                <a:ea typeface="+mn-ea"/>
                <a:cs typeface="+mn-cs"/>
              </a:rPr>
              <a:t>düzeyinde</a:t>
            </a:r>
            <a:r>
              <a:rPr lang="en-US" sz="1800" dirty="0">
                <a:solidFill>
                  <a:schemeClr val="tx1"/>
                </a:solidFill>
                <a:ea typeface="+mn-ea"/>
                <a:cs typeface="+mn-cs"/>
              </a:rPr>
              <a:t> </a:t>
            </a:r>
            <a:r>
              <a:rPr lang="en-US" sz="1800" dirty="0" err="1">
                <a:solidFill>
                  <a:schemeClr val="tx1"/>
                </a:solidFill>
                <a:ea typeface="+mn-ea"/>
                <a:cs typeface="+mn-cs"/>
              </a:rPr>
              <a:t>yani</a:t>
            </a:r>
            <a:r>
              <a:rPr lang="en-US" sz="1800" dirty="0">
                <a:solidFill>
                  <a:schemeClr val="tx1"/>
                </a:solidFill>
                <a:ea typeface="+mn-ea"/>
                <a:cs typeface="+mn-cs"/>
              </a:rPr>
              <a:t> </a:t>
            </a:r>
            <a:r>
              <a:rPr lang="en-US" sz="1800" dirty="0" err="1">
                <a:solidFill>
                  <a:schemeClr val="tx1"/>
                </a:solidFill>
                <a:ea typeface="+mn-ea"/>
                <a:cs typeface="+mn-cs"/>
              </a:rPr>
              <a:t>gelişmiş</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gelişmekte</a:t>
            </a:r>
            <a:r>
              <a:rPr lang="en-US" sz="1800" dirty="0">
                <a:solidFill>
                  <a:schemeClr val="tx1"/>
                </a:solidFill>
                <a:ea typeface="+mn-ea"/>
                <a:cs typeface="+mn-cs"/>
              </a:rPr>
              <a:t> </a:t>
            </a:r>
            <a:r>
              <a:rPr lang="en-US" sz="1800" dirty="0" err="1">
                <a:solidFill>
                  <a:schemeClr val="tx1"/>
                </a:solidFill>
                <a:ea typeface="+mn-ea"/>
                <a:cs typeface="+mn-cs"/>
              </a:rPr>
              <a:t>olan</a:t>
            </a:r>
            <a:r>
              <a:rPr lang="en-US" sz="1800" dirty="0">
                <a:solidFill>
                  <a:schemeClr val="tx1"/>
                </a:solidFill>
                <a:ea typeface="+mn-ea"/>
                <a:cs typeface="+mn-cs"/>
              </a:rPr>
              <a:t> </a:t>
            </a:r>
            <a:r>
              <a:rPr lang="en-US" sz="1800" dirty="0" err="1">
                <a:solidFill>
                  <a:schemeClr val="tx1"/>
                </a:solidFill>
                <a:ea typeface="+mn-ea"/>
                <a:cs typeface="+mn-cs"/>
              </a:rPr>
              <a:t>ülkelere</a:t>
            </a:r>
            <a:r>
              <a:rPr lang="en-US" sz="1800" dirty="0">
                <a:solidFill>
                  <a:schemeClr val="tx1"/>
                </a:solidFill>
                <a:ea typeface="+mn-ea"/>
                <a:cs typeface="+mn-cs"/>
              </a:rPr>
              <a:t> </a:t>
            </a:r>
            <a:r>
              <a:rPr lang="en-US" sz="1800" dirty="0" err="1">
                <a:solidFill>
                  <a:schemeClr val="tx1"/>
                </a:solidFill>
                <a:ea typeface="+mn-ea"/>
                <a:cs typeface="+mn-cs"/>
              </a:rPr>
              <a:t>dayanarak</a:t>
            </a:r>
            <a:r>
              <a:rPr lang="en-US" sz="1800" dirty="0">
                <a:solidFill>
                  <a:schemeClr val="tx1"/>
                </a:solidFill>
                <a:ea typeface="+mn-ea"/>
                <a:cs typeface="+mn-cs"/>
              </a:rPr>
              <a:t> </a:t>
            </a:r>
            <a:r>
              <a:rPr lang="en-US" sz="1800" dirty="0" err="1">
                <a:solidFill>
                  <a:schemeClr val="tx1"/>
                </a:solidFill>
                <a:ea typeface="+mn-ea"/>
                <a:cs typeface="+mn-cs"/>
              </a:rPr>
              <a:t>hesaplamaktadır</a:t>
            </a:r>
            <a:r>
              <a:rPr lang="en-US" sz="1800" dirty="0">
                <a:solidFill>
                  <a:schemeClr val="tx1"/>
                </a:solidFill>
                <a:ea typeface="+mn-ea"/>
                <a:cs typeface="+mn-cs"/>
              </a:rPr>
              <a:t>. </a:t>
            </a:r>
          </a:p>
          <a:p>
            <a:pPr marL="0" algn="just">
              <a:lnSpc>
                <a:spcPct val="90000"/>
              </a:lnSpc>
              <a:buFont typeface="Arial" panose="020B0604020202020204" pitchFamily="34" charset="0"/>
              <a:buChar char="•"/>
            </a:pPr>
            <a:r>
              <a:rPr lang="en-US" sz="1800" dirty="0" err="1">
                <a:solidFill>
                  <a:schemeClr val="tx1"/>
                </a:solidFill>
                <a:ea typeface="+mn-ea"/>
                <a:cs typeface="+mn-cs"/>
              </a:rPr>
              <a:t>Gıda</a:t>
            </a:r>
            <a:r>
              <a:rPr lang="en-US" sz="1800" dirty="0">
                <a:solidFill>
                  <a:schemeClr val="tx1"/>
                </a:solidFill>
                <a:ea typeface="+mn-ea"/>
                <a:cs typeface="+mn-cs"/>
              </a:rPr>
              <a:t> </a:t>
            </a:r>
            <a:r>
              <a:rPr lang="en-US" sz="1800" dirty="0" err="1">
                <a:solidFill>
                  <a:schemeClr val="tx1"/>
                </a:solidFill>
                <a:ea typeface="+mn-ea"/>
                <a:cs typeface="+mn-cs"/>
              </a:rPr>
              <a:t>arzı</a:t>
            </a:r>
            <a:r>
              <a:rPr lang="en-US" sz="1800" dirty="0">
                <a:solidFill>
                  <a:schemeClr val="tx1"/>
                </a:solidFill>
                <a:ea typeface="+mn-ea"/>
                <a:cs typeface="+mn-cs"/>
              </a:rPr>
              <a:t> </a:t>
            </a:r>
            <a:r>
              <a:rPr lang="en-US" sz="1800" dirty="0" err="1">
                <a:solidFill>
                  <a:schemeClr val="tx1"/>
                </a:solidFill>
                <a:ea typeface="+mn-ea"/>
                <a:cs typeface="+mn-cs"/>
              </a:rPr>
              <a:t>hesaplanırken</a:t>
            </a:r>
            <a:r>
              <a:rPr lang="en-US" sz="1800" dirty="0">
                <a:solidFill>
                  <a:schemeClr val="tx1"/>
                </a:solidFill>
                <a:ea typeface="+mn-ea"/>
                <a:cs typeface="+mn-cs"/>
              </a:rPr>
              <a:t> </a:t>
            </a:r>
            <a:r>
              <a:rPr lang="en-US" sz="1800" dirty="0" err="1">
                <a:solidFill>
                  <a:schemeClr val="tx1"/>
                </a:solidFill>
                <a:ea typeface="+mn-ea"/>
                <a:cs typeface="+mn-cs"/>
              </a:rPr>
              <a:t>kişi</a:t>
            </a:r>
            <a:r>
              <a:rPr lang="en-US" sz="1800" dirty="0">
                <a:solidFill>
                  <a:schemeClr val="tx1"/>
                </a:solidFill>
                <a:ea typeface="+mn-ea"/>
                <a:cs typeface="+mn-cs"/>
              </a:rPr>
              <a:t> </a:t>
            </a:r>
            <a:r>
              <a:rPr lang="en-US" sz="1800" dirty="0" err="1">
                <a:solidFill>
                  <a:schemeClr val="tx1"/>
                </a:solidFill>
                <a:ea typeface="+mn-ea"/>
                <a:cs typeface="+mn-cs"/>
              </a:rPr>
              <a:t>başına</a:t>
            </a:r>
            <a:r>
              <a:rPr lang="en-US" sz="1800" dirty="0">
                <a:solidFill>
                  <a:schemeClr val="tx1"/>
                </a:solidFill>
                <a:ea typeface="+mn-ea"/>
                <a:cs typeface="+mn-cs"/>
              </a:rPr>
              <a:t> </a:t>
            </a:r>
            <a:r>
              <a:rPr lang="en-US" sz="1800" dirty="0" err="1">
                <a:solidFill>
                  <a:schemeClr val="tx1"/>
                </a:solidFill>
                <a:ea typeface="+mn-ea"/>
                <a:cs typeface="+mn-cs"/>
              </a:rPr>
              <a:t>düşen</a:t>
            </a:r>
            <a:r>
              <a:rPr lang="en-US" sz="1800" dirty="0">
                <a:solidFill>
                  <a:schemeClr val="tx1"/>
                </a:solidFill>
                <a:ea typeface="+mn-ea"/>
                <a:cs typeface="+mn-cs"/>
              </a:rPr>
              <a:t> </a:t>
            </a:r>
            <a:r>
              <a:rPr lang="en-US" sz="1800" dirty="0" err="1">
                <a:solidFill>
                  <a:schemeClr val="tx1"/>
                </a:solidFill>
                <a:ea typeface="+mn-ea"/>
                <a:cs typeface="+mn-cs"/>
              </a:rPr>
              <a:t>kaloriye</a:t>
            </a:r>
            <a:r>
              <a:rPr lang="en-US" sz="1800" dirty="0">
                <a:solidFill>
                  <a:schemeClr val="tx1"/>
                </a:solidFill>
                <a:ea typeface="+mn-ea"/>
                <a:cs typeface="+mn-cs"/>
              </a:rPr>
              <a:t> </a:t>
            </a:r>
            <a:r>
              <a:rPr lang="en-US" sz="1800" dirty="0" err="1">
                <a:solidFill>
                  <a:schemeClr val="tx1"/>
                </a:solidFill>
                <a:ea typeface="+mn-ea"/>
                <a:cs typeface="+mn-cs"/>
              </a:rPr>
              <a:t>göre</a:t>
            </a:r>
            <a:r>
              <a:rPr lang="en-US" sz="1800" dirty="0">
                <a:solidFill>
                  <a:schemeClr val="tx1"/>
                </a:solidFill>
                <a:ea typeface="+mn-ea"/>
                <a:cs typeface="+mn-cs"/>
              </a:rPr>
              <a:t> </a:t>
            </a:r>
            <a:r>
              <a:rPr lang="en-US" sz="1800" dirty="0" err="1">
                <a:solidFill>
                  <a:schemeClr val="tx1"/>
                </a:solidFill>
                <a:ea typeface="+mn-ea"/>
                <a:cs typeface="+mn-cs"/>
              </a:rPr>
              <a:t>bir</a:t>
            </a:r>
            <a:r>
              <a:rPr lang="en-US" sz="1800" dirty="0">
                <a:solidFill>
                  <a:schemeClr val="tx1"/>
                </a:solidFill>
                <a:ea typeface="+mn-ea"/>
                <a:cs typeface="+mn-cs"/>
              </a:rPr>
              <a:t> </a:t>
            </a:r>
            <a:r>
              <a:rPr lang="en-US" sz="1800" dirty="0" err="1">
                <a:solidFill>
                  <a:schemeClr val="tx1"/>
                </a:solidFill>
                <a:ea typeface="+mn-ea"/>
                <a:cs typeface="+mn-cs"/>
              </a:rPr>
              <a:t>kişinin</a:t>
            </a:r>
            <a:r>
              <a:rPr lang="en-US" sz="1800" dirty="0">
                <a:solidFill>
                  <a:schemeClr val="tx1"/>
                </a:solidFill>
                <a:ea typeface="+mn-ea"/>
                <a:cs typeface="+mn-cs"/>
              </a:rPr>
              <a:t> </a:t>
            </a:r>
            <a:r>
              <a:rPr lang="en-US" sz="1800" dirty="0" err="1">
                <a:solidFill>
                  <a:schemeClr val="tx1"/>
                </a:solidFill>
                <a:ea typeface="+mn-ea"/>
                <a:cs typeface="+mn-cs"/>
              </a:rPr>
              <a:t>günlük</a:t>
            </a:r>
            <a:r>
              <a:rPr lang="en-US" sz="1800" dirty="0">
                <a:solidFill>
                  <a:schemeClr val="tx1"/>
                </a:solidFill>
                <a:ea typeface="+mn-ea"/>
                <a:cs typeface="+mn-cs"/>
              </a:rPr>
              <a:t> </a:t>
            </a:r>
            <a:r>
              <a:rPr lang="en-US" sz="1800" dirty="0" err="1">
                <a:solidFill>
                  <a:schemeClr val="tx1"/>
                </a:solidFill>
                <a:ea typeface="+mn-ea"/>
                <a:cs typeface="+mn-cs"/>
              </a:rPr>
              <a:t>ihtiyacı</a:t>
            </a:r>
            <a:r>
              <a:rPr lang="en-US" sz="1800" dirty="0">
                <a:solidFill>
                  <a:schemeClr val="tx1"/>
                </a:solidFill>
                <a:ea typeface="+mn-ea"/>
                <a:cs typeface="+mn-cs"/>
              </a:rPr>
              <a:t> </a:t>
            </a:r>
            <a:r>
              <a:rPr lang="en-US" sz="1800" dirty="0" err="1">
                <a:solidFill>
                  <a:schemeClr val="tx1"/>
                </a:solidFill>
                <a:ea typeface="+mn-ea"/>
                <a:cs typeface="+mn-cs"/>
              </a:rPr>
              <a:t>olan</a:t>
            </a:r>
            <a:r>
              <a:rPr lang="en-US" sz="1800" dirty="0">
                <a:solidFill>
                  <a:schemeClr val="tx1"/>
                </a:solidFill>
                <a:ea typeface="+mn-ea"/>
                <a:cs typeface="+mn-cs"/>
              </a:rPr>
              <a:t> minimum </a:t>
            </a:r>
            <a:r>
              <a:rPr lang="en-US" sz="1800" dirty="0" err="1">
                <a:solidFill>
                  <a:schemeClr val="tx1"/>
                </a:solidFill>
                <a:ea typeface="+mn-ea"/>
                <a:cs typeface="+mn-cs"/>
              </a:rPr>
              <a:t>enerji</a:t>
            </a:r>
            <a:r>
              <a:rPr lang="en-US" sz="1800" dirty="0">
                <a:solidFill>
                  <a:schemeClr val="tx1"/>
                </a:solidFill>
                <a:ea typeface="+mn-ea"/>
                <a:cs typeface="+mn-cs"/>
              </a:rPr>
              <a:t> </a:t>
            </a:r>
            <a:r>
              <a:rPr lang="en-US" sz="1800" dirty="0" err="1">
                <a:solidFill>
                  <a:schemeClr val="tx1"/>
                </a:solidFill>
                <a:ea typeface="+mn-ea"/>
                <a:cs typeface="+mn-cs"/>
              </a:rPr>
              <a:t>hesaplanmaktadır</a:t>
            </a:r>
            <a:r>
              <a:rPr lang="en-US" sz="1800" dirty="0">
                <a:solidFill>
                  <a:schemeClr val="tx1"/>
                </a:solidFill>
                <a:ea typeface="+mn-ea"/>
                <a:cs typeface="+mn-cs"/>
              </a:rPr>
              <a:t>. </a:t>
            </a:r>
            <a:r>
              <a:rPr lang="en-US" sz="1800" dirty="0" err="1">
                <a:solidFill>
                  <a:schemeClr val="tx1"/>
                </a:solidFill>
                <a:ea typeface="+mn-ea"/>
                <a:cs typeface="+mn-cs"/>
              </a:rPr>
              <a:t>Kişi</a:t>
            </a:r>
            <a:r>
              <a:rPr lang="en-US" sz="1800" dirty="0">
                <a:solidFill>
                  <a:schemeClr val="tx1"/>
                </a:solidFill>
                <a:ea typeface="+mn-ea"/>
                <a:cs typeface="+mn-cs"/>
              </a:rPr>
              <a:t> </a:t>
            </a:r>
            <a:r>
              <a:rPr lang="en-US" sz="1800" dirty="0" err="1">
                <a:solidFill>
                  <a:schemeClr val="tx1"/>
                </a:solidFill>
                <a:ea typeface="+mn-ea"/>
                <a:cs typeface="+mn-cs"/>
              </a:rPr>
              <a:t>başına</a:t>
            </a:r>
            <a:r>
              <a:rPr lang="en-US" sz="1800" dirty="0">
                <a:solidFill>
                  <a:schemeClr val="tx1"/>
                </a:solidFill>
                <a:ea typeface="+mn-ea"/>
                <a:cs typeface="+mn-cs"/>
              </a:rPr>
              <a:t> </a:t>
            </a:r>
            <a:r>
              <a:rPr lang="en-US" sz="1800" dirty="0" err="1">
                <a:solidFill>
                  <a:schemeClr val="tx1"/>
                </a:solidFill>
                <a:ea typeface="+mn-ea"/>
                <a:cs typeface="+mn-cs"/>
              </a:rPr>
              <a:t>düşen</a:t>
            </a:r>
            <a:r>
              <a:rPr lang="en-US" sz="1800" dirty="0">
                <a:solidFill>
                  <a:schemeClr val="tx1"/>
                </a:solidFill>
                <a:ea typeface="+mn-ea"/>
                <a:cs typeface="+mn-cs"/>
              </a:rPr>
              <a:t> </a:t>
            </a:r>
            <a:r>
              <a:rPr lang="en-US" sz="1800" dirty="0" err="1">
                <a:solidFill>
                  <a:schemeClr val="tx1"/>
                </a:solidFill>
                <a:ea typeface="+mn-ea"/>
                <a:cs typeface="+mn-cs"/>
              </a:rPr>
              <a:t>günlük</a:t>
            </a:r>
            <a:r>
              <a:rPr lang="en-US" sz="1800" dirty="0">
                <a:solidFill>
                  <a:schemeClr val="tx1"/>
                </a:solidFill>
                <a:ea typeface="+mn-ea"/>
                <a:cs typeface="+mn-cs"/>
              </a:rPr>
              <a:t> </a:t>
            </a:r>
            <a:r>
              <a:rPr lang="en-US" sz="1800" dirty="0" err="1">
                <a:solidFill>
                  <a:schemeClr val="tx1"/>
                </a:solidFill>
                <a:ea typeface="+mn-ea"/>
                <a:cs typeface="+mn-cs"/>
              </a:rPr>
              <a:t>enerji</a:t>
            </a:r>
            <a:r>
              <a:rPr lang="en-US" sz="1800" dirty="0">
                <a:solidFill>
                  <a:schemeClr val="tx1"/>
                </a:solidFill>
                <a:ea typeface="+mn-ea"/>
                <a:cs typeface="+mn-cs"/>
              </a:rPr>
              <a:t> </a:t>
            </a:r>
            <a:r>
              <a:rPr lang="en-US" sz="1800" dirty="0" err="1">
                <a:solidFill>
                  <a:schemeClr val="tx1"/>
                </a:solidFill>
                <a:ea typeface="+mn-ea"/>
                <a:cs typeface="+mn-cs"/>
              </a:rPr>
              <a:t>miktarı</a:t>
            </a:r>
            <a:r>
              <a:rPr lang="en-US" sz="1800" dirty="0">
                <a:solidFill>
                  <a:schemeClr val="tx1"/>
                </a:solidFill>
                <a:ea typeface="+mn-ea"/>
                <a:cs typeface="+mn-cs"/>
              </a:rPr>
              <a:t> </a:t>
            </a:r>
            <a:r>
              <a:rPr lang="en-US" sz="1800" dirty="0" err="1">
                <a:solidFill>
                  <a:schemeClr val="tx1"/>
                </a:solidFill>
                <a:ea typeface="+mn-ea"/>
                <a:cs typeface="+mn-cs"/>
              </a:rPr>
              <a:t>hesaplanırken</a:t>
            </a:r>
            <a:r>
              <a:rPr lang="en-US" sz="1800" dirty="0">
                <a:solidFill>
                  <a:schemeClr val="tx1"/>
                </a:solidFill>
                <a:ea typeface="+mn-ea"/>
                <a:cs typeface="+mn-cs"/>
              </a:rPr>
              <a:t> </a:t>
            </a:r>
            <a:r>
              <a:rPr lang="en-US" sz="1800" dirty="0" err="1">
                <a:solidFill>
                  <a:schemeClr val="tx1"/>
                </a:solidFill>
                <a:ea typeface="+mn-ea"/>
                <a:cs typeface="+mn-cs"/>
              </a:rPr>
              <a:t>metabolizma</a:t>
            </a:r>
            <a:r>
              <a:rPr lang="en-US" sz="1800" dirty="0">
                <a:solidFill>
                  <a:schemeClr val="tx1"/>
                </a:solidFill>
                <a:ea typeface="+mn-ea"/>
                <a:cs typeface="+mn-cs"/>
              </a:rPr>
              <a:t> </a:t>
            </a:r>
            <a:r>
              <a:rPr lang="en-US" sz="1800" dirty="0" err="1">
                <a:solidFill>
                  <a:schemeClr val="tx1"/>
                </a:solidFill>
                <a:ea typeface="+mn-ea"/>
                <a:cs typeface="+mn-cs"/>
              </a:rPr>
              <a:t>oranları</a:t>
            </a:r>
            <a:r>
              <a:rPr lang="en-US" sz="1800" dirty="0">
                <a:solidFill>
                  <a:schemeClr val="tx1"/>
                </a:solidFill>
                <a:ea typeface="+mn-ea"/>
                <a:cs typeface="+mn-cs"/>
              </a:rPr>
              <a:t>, </a:t>
            </a:r>
            <a:r>
              <a:rPr lang="en-US" sz="1800" dirty="0" err="1">
                <a:solidFill>
                  <a:schemeClr val="tx1"/>
                </a:solidFill>
                <a:ea typeface="+mn-ea"/>
                <a:cs typeface="+mn-cs"/>
              </a:rPr>
              <a:t>fiziksel</a:t>
            </a:r>
            <a:r>
              <a:rPr lang="en-US" sz="1800" dirty="0">
                <a:solidFill>
                  <a:schemeClr val="tx1"/>
                </a:solidFill>
                <a:ea typeface="+mn-ea"/>
                <a:cs typeface="+mn-cs"/>
              </a:rPr>
              <a:t> </a:t>
            </a:r>
            <a:r>
              <a:rPr lang="en-US" sz="1800" dirty="0" err="1">
                <a:solidFill>
                  <a:schemeClr val="tx1"/>
                </a:solidFill>
                <a:ea typeface="+mn-ea"/>
                <a:cs typeface="+mn-cs"/>
              </a:rPr>
              <a:t>aktivite</a:t>
            </a:r>
            <a:r>
              <a:rPr lang="en-US" sz="1800" dirty="0">
                <a:solidFill>
                  <a:schemeClr val="tx1"/>
                </a:solidFill>
                <a:ea typeface="+mn-ea"/>
                <a:cs typeface="+mn-cs"/>
              </a:rPr>
              <a:t> </a:t>
            </a:r>
            <a:r>
              <a:rPr lang="en-US" sz="1800" dirty="0" err="1">
                <a:solidFill>
                  <a:schemeClr val="tx1"/>
                </a:solidFill>
                <a:ea typeface="+mn-ea"/>
                <a:cs typeface="+mn-cs"/>
              </a:rPr>
              <a:t>ortalamaları</a:t>
            </a:r>
            <a:r>
              <a:rPr lang="en-US" sz="1800" dirty="0">
                <a:solidFill>
                  <a:schemeClr val="tx1"/>
                </a:solidFill>
                <a:ea typeface="+mn-ea"/>
                <a:cs typeface="+mn-cs"/>
              </a:rPr>
              <a:t> </a:t>
            </a:r>
            <a:r>
              <a:rPr lang="en-US" sz="1800" dirty="0" err="1">
                <a:solidFill>
                  <a:schemeClr val="tx1"/>
                </a:solidFill>
                <a:ea typeface="+mn-ea"/>
                <a:cs typeface="+mn-cs"/>
              </a:rPr>
              <a:t>özellikle</a:t>
            </a:r>
            <a:r>
              <a:rPr lang="en-US" sz="1800" dirty="0">
                <a:solidFill>
                  <a:schemeClr val="tx1"/>
                </a:solidFill>
                <a:ea typeface="+mn-ea"/>
                <a:cs typeface="+mn-cs"/>
              </a:rPr>
              <a:t> </a:t>
            </a:r>
            <a:r>
              <a:rPr lang="en-US" sz="1800" dirty="0" err="1">
                <a:solidFill>
                  <a:schemeClr val="tx1"/>
                </a:solidFill>
                <a:ea typeface="+mn-ea"/>
                <a:cs typeface="+mn-cs"/>
              </a:rPr>
              <a:t>yaş</a:t>
            </a:r>
            <a:r>
              <a:rPr lang="en-US" sz="1800" dirty="0">
                <a:solidFill>
                  <a:schemeClr val="tx1"/>
                </a:solidFill>
                <a:ea typeface="+mn-ea"/>
                <a:cs typeface="+mn-cs"/>
              </a:rPr>
              <a:t>, </a:t>
            </a:r>
            <a:r>
              <a:rPr lang="en-US" sz="1800" dirty="0" err="1">
                <a:solidFill>
                  <a:schemeClr val="tx1"/>
                </a:solidFill>
                <a:ea typeface="+mn-ea"/>
                <a:cs typeface="+mn-cs"/>
              </a:rPr>
              <a:t>cinsiyet</a:t>
            </a:r>
            <a:r>
              <a:rPr lang="en-US" sz="1800" dirty="0">
                <a:solidFill>
                  <a:schemeClr val="tx1"/>
                </a:solidFill>
                <a:ea typeface="+mn-ea"/>
                <a:cs typeface="+mn-cs"/>
              </a:rPr>
              <a:t> </a:t>
            </a:r>
            <a:r>
              <a:rPr lang="en-US" sz="1800" dirty="0" err="1">
                <a:solidFill>
                  <a:schemeClr val="tx1"/>
                </a:solidFill>
                <a:ea typeface="+mn-ea"/>
                <a:cs typeface="+mn-cs"/>
              </a:rPr>
              <a:t>gibi</a:t>
            </a:r>
            <a:r>
              <a:rPr lang="en-US" sz="1800" dirty="0">
                <a:solidFill>
                  <a:schemeClr val="tx1"/>
                </a:solidFill>
                <a:ea typeface="+mn-ea"/>
                <a:cs typeface="+mn-cs"/>
              </a:rPr>
              <a:t> </a:t>
            </a:r>
            <a:r>
              <a:rPr lang="en-US" sz="1800" dirty="0" err="1">
                <a:solidFill>
                  <a:schemeClr val="tx1"/>
                </a:solidFill>
                <a:ea typeface="+mn-ea"/>
                <a:cs typeface="+mn-cs"/>
              </a:rPr>
              <a:t>yapılara</a:t>
            </a:r>
            <a:r>
              <a:rPr lang="en-US" sz="1800" dirty="0">
                <a:solidFill>
                  <a:schemeClr val="tx1"/>
                </a:solidFill>
                <a:ea typeface="+mn-ea"/>
                <a:cs typeface="+mn-cs"/>
              </a:rPr>
              <a:t> </a:t>
            </a:r>
            <a:r>
              <a:rPr lang="en-US" sz="1800" dirty="0" err="1">
                <a:solidFill>
                  <a:schemeClr val="tx1"/>
                </a:solidFill>
                <a:ea typeface="+mn-ea"/>
                <a:cs typeface="+mn-cs"/>
              </a:rPr>
              <a:t>göre</a:t>
            </a:r>
            <a:r>
              <a:rPr lang="en-US" sz="1800" dirty="0">
                <a:solidFill>
                  <a:schemeClr val="tx1"/>
                </a:solidFill>
                <a:ea typeface="+mn-ea"/>
                <a:cs typeface="+mn-cs"/>
              </a:rPr>
              <a:t> </a:t>
            </a:r>
            <a:r>
              <a:rPr lang="en-US" sz="1800" dirty="0" err="1">
                <a:solidFill>
                  <a:schemeClr val="tx1"/>
                </a:solidFill>
                <a:ea typeface="+mn-ea"/>
                <a:cs typeface="+mn-cs"/>
              </a:rPr>
              <a:t>yapılmaktadır</a:t>
            </a:r>
            <a:r>
              <a:rPr lang="en-US" sz="1800" dirty="0">
                <a:solidFill>
                  <a:schemeClr val="tx1"/>
                </a:solidFill>
                <a:ea typeface="+mn-ea"/>
                <a:cs typeface="+mn-cs"/>
              </a:rPr>
              <a:t>. </a:t>
            </a:r>
          </a:p>
        </p:txBody>
      </p:sp>
      <p:pic>
        <p:nvPicPr>
          <p:cNvPr id="3074" name="Picture 2" descr="Türk-İş: Yoksulluk sınırı 53 bin liraya yaklaştı - Son Dakika ...">
            <a:extLst>
              <a:ext uri="{FF2B5EF4-FFF2-40B4-BE49-F238E27FC236}">
                <a16:creationId xmlns:a16="http://schemas.microsoft.com/office/drawing/2014/main" id="{10AE6F44-4F66-671C-8AB6-0228FF89BFE5}"/>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metin, yazı tipi, logo, grafik içeren bir resim&#10;&#10;Açıklama otomatik olarak oluşturuldu">
            <a:extLst>
              <a:ext uri="{FF2B5EF4-FFF2-40B4-BE49-F238E27FC236}">
                <a16:creationId xmlns:a16="http://schemas.microsoft.com/office/drawing/2014/main" id="{3AFFF290-D7B4-BF04-E514-867E685A2F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21705" y="5726514"/>
            <a:ext cx="3374353" cy="927947"/>
          </a:xfrm>
          <a:prstGeom prst="rect">
            <a:avLst/>
          </a:prstGeom>
        </p:spPr>
      </p:pic>
    </p:spTree>
    <p:extLst>
      <p:ext uri="{BB962C8B-B14F-4D97-AF65-F5344CB8AC3E}">
        <p14:creationId xmlns:p14="http://schemas.microsoft.com/office/powerpoint/2010/main" val="91799819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961E6C-0884-DEBC-AF89-0CAD85B4A010}"/>
              </a:ext>
            </a:extLst>
          </p:cNvPr>
          <p:cNvSpPr txBox="1"/>
          <p:nvPr/>
        </p:nvSpPr>
        <p:spPr>
          <a:xfrm>
            <a:off x="4654296" y="329184"/>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GIDA GÜVENLİĞİ KAVRAMININ PARAMETRELERİ</a:t>
            </a:r>
          </a:p>
          <a:p>
            <a:pPr>
              <a:lnSpc>
                <a:spcPct val="90000"/>
              </a:lnSpc>
              <a:spcBef>
                <a:spcPct val="0"/>
              </a:spcBef>
              <a:spcAft>
                <a:spcPts val="600"/>
              </a:spcAft>
            </a:pPr>
            <a:r>
              <a:rPr lang="en-US" sz="3400" b="1">
                <a:latin typeface="+mj-lt"/>
                <a:ea typeface="+mj-ea"/>
                <a:cs typeface="+mj-cs"/>
              </a:rPr>
              <a:t>Nüfus Artışı, Yoksulluk ve Açlık</a:t>
            </a:r>
          </a:p>
        </p:txBody>
      </p:sp>
      <p:pic>
        <p:nvPicPr>
          <p:cNvPr id="6" name="Picture 5" descr="El ile sıralanmış tasırları ve içecekler gösterimi">
            <a:extLst>
              <a:ext uri="{FF2B5EF4-FFF2-40B4-BE49-F238E27FC236}">
                <a16:creationId xmlns:a16="http://schemas.microsoft.com/office/drawing/2014/main" id="{F829B210-35D6-6A94-0873-45379488340D}"/>
              </a:ext>
            </a:extLst>
          </p:cNvPr>
          <p:cNvPicPr>
            <a:picLocks noChangeAspect="1"/>
          </p:cNvPicPr>
          <p:nvPr/>
        </p:nvPicPr>
        <p:blipFill rotWithShape="1">
          <a:blip r:embed="rId2"/>
          <a:srcRect l="21179" r="2948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A55224-0257-EFF8-C51F-536F192E4F03}"/>
              </a:ext>
            </a:extLst>
          </p:cNvPr>
          <p:cNvSpPr>
            <a:spLocks noGrp="1"/>
          </p:cNvSpPr>
          <p:nvPr>
            <p:ph idx="1"/>
          </p:nvPr>
        </p:nvSpPr>
        <p:spPr>
          <a:xfrm>
            <a:off x="4052542" y="2493699"/>
            <a:ext cx="8136410" cy="3808474"/>
          </a:xfrm>
        </p:spPr>
        <p:txBody>
          <a:bodyPr vert="horz" lIns="91440" tIns="45720" rIns="91440" bIns="45720" rtlCol="0">
            <a:normAutofit fontScale="92500" lnSpcReduction="20000"/>
          </a:bodyPr>
          <a:lstStyle/>
          <a:p>
            <a:pPr>
              <a:lnSpc>
                <a:spcPct val="150000"/>
              </a:lnSpc>
              <a:buFont typeface="Arial" panose="020B0604020202020204" pitchFamily="34" charset="0"/>
              <a:buChar char="•"/>
            </a:pPr>
            <a:r>
              <a:rPr lang="en-US" sz="1500" dirty="0" err="1">
                <a:solidFill>
                  <a:schemeClr val="tx1"/>
                </a:solidFill>
                <a:ea typeface="+mn-ea"/>
                <a:cs typeface="+mn-cs"/>
              </a:rPr>
              <a:t>Gıda</a:t>
            </a:r>
            <a:r>
              <a:rPr lang="en-US" sz="1500" dirty="0">
                <a:solidFill>
                  <a:schemeClr val="tx1"/>
                </a:solidFill>
                <a:ea typeface="+mn-ea"/>
                <a:cs typeface="+mn-cs"/>
              </a:rPr>
              <a:t> </a:t>
            </a:r>
            <a:r>
              <a:rPr lang="en-US" sz="1500" dirty="0" err="1">
                <a:solidFill>
                  <a:schemeClr val="tx1"/>
                </a:solidFill>
                <a:ea typeface="+mn-ea"/>
                <a:cs typeface="+mn-cs"/>
              </a:rPr>
              <a:t>arzı</a:t>
            </a:r>
            <a:r>
              <a:rPr lang="en-US" sz="1500" dirty="0">
                <a:solidFill>
                  <a:schemeClr val="tx1"/>
                </a:solidFill>
                <a:ea typeface="+mn-ea"/>
                <a:cs typeface="+mn-cs"/>
              </a:rPr>
              <a:t> </a:t>
            </a:r>
            <a:r>
              <a:rPr lang="en-US" sz="1500" dirty="0" err="1">
                <a:solidFill>
                  <a:schemeClr val="tx1"/>
                </a:solidFill>
                <a:ea typeface="+mn-ea"/>
                <a:cs typeface="+mn-cs"/>
              </a:rPr>
              <a:t>ortalamasına</a:t>
            </a:r>
            <a:r>
              <a:rPr lang="en-US" sz="1500" dirty="0">
                <a:solidFill>
                  <a:schemeClr val="tx1"/>
                </a:solidFill>
                <a:ea typeface="+mn-ea"/>
                <a:cs typeface="+mn-cs"/>
              </a:rPr>
              <a:t> </a:t>
            </a:r>
            <a:r>
              <a:rPr lang="en-US" sz="1500" dirty="0" err="1">
                <a:solidFill>
                  <a:schemeClr val="tx1"/>
                </a:solidFill>
                <a:ea typeface="+mn-ea"/>
                <a:cs typeface="+mn-cs"/>
              </a:rPr>
              <a:t>dayanarak</a:t>
            </a:r>
            <a:r>
              <a:rPr lang="en-US" sz="1500" dirty="0">
                <a:solidFill>
                  <a:schemeClr val="tx1"/>
                </a:solidFill>
                <a:ea typeface="+mn-ea"/>
                <a:cs typeface="+mn-cs"/>
              </a:rPr>
              <a:t>, minimum </a:t>
            </a:r>
            <a:r>
              <a:rPr lang="en-US" sz="1500" dirty="0" err="1">
                <a:solidFill>
                  <a:schemeClr val="tx1"/>
                </a:solidFill>
                <a:ea typeface="+mn-ea"/>
                <a:cs typeface="+mn-cs"/>
              </a:rPr>
              <a:t>düzeyden</a:t>
            </a:r>
            <a:r>
              <a:rPr lang="en-US" sz="1500" dirty="0">
                <a:solidFill>
                  <a:schemeClr val="tx1"/>
                </a:solidFill>
                <a:ea typeface="+mn-ea"/>
                <a:cs typeface="+mn-cs"/>
              </a:rPr>
              <a:t> </a:t>
            </a:r>
            <a:r>
              <a:rPr lang="en-US" sz="1500" dirty="0" err="1">
                <a:solidFill>
                  <a:schemeClr val="tx1"/>
                </a:solidFill>
                <a:ea typeface="+mn-ea"/>
                <a:cs typeface="+mn-cs"/>
              </a:rPr>
              <a:t>daha</a:t>
            </a:r>
            <a:r>
              <a:rPr lang="en-US" sz="1500" dirty="0">
                <a:solidFill>
                  <a:schemeClr val="tx1"/>
                </a:solidFill>
                <a:ea typeface="+mn-ea"/>
                <a:cs typeface="+mn-cs"/>
              </a:rPr>
              <a:t> </a:t>
            </a:r>
            <a:r>
              <a:rPr lang="en-US" sz="1500" dirty="0" err="1">
                <a:solidFill>
                  <a:schemeClr val="tx1"/>
                </a:solidFill>
                <a:ea typeface="+mn-ea"/>
                <a:cs typeface="+mn-cs"/>
              </a:rPr>
              <a:t>az</a:t>
            </a:r>
            <a:r>
              <a:rPr lang="en-US" sz="1500" dirty="0">
                <a:solidFill>
                  <a:schemeClr val="tx1"/>
                </a:solidFill>
                <a:ea typeface="+mn-ea"/>
                <a:cs typeface="+mn-cs"/>
              </a:rPr>
              <a:t> </a:t>
            </a:r>
            <a:r>
              <a:rPr lang="en-US" sz="1500" dirty="0" err="1">
                <a:solidFill>
                  <a:schemeClr val="tx1"/>
                </a:solidFill>
                <a:ea typeface="+mn-ea"/>
                <a:cs typeface="+mn-cs"/>
              </a:rPr>
              <a:t>düzeyde</a:t>
            </a:r>
            <a:r>
              <a:rPr lang="en-US" sz="1500" dirty="0">
                <a:solidFill>
                  <a:schemeClr val="tx1"/>
                </a:solidFill>
                <a:ea typeface="+mn-ea"/>
                <a:cs typeface="+mn-cs"/>
              </a:rPr>
              <a:t> </a:t>
            </a:r>
            <a:r>
              <a:rPr lang="en-US" sz="1500" dirty="0" err="1">
                <a:solidFill>
                  <a:schemeClr val="tx1"/>
                </a:solidFill>
                <a:ea typeface="+mn-ea"/>
                <a:cs typeface="+mn-cs"/>
              </a:rPr>
              <a:t>çıkan</a:t>
            </a:r>
            <a:r>
              <a:rPr lang="en-US" sz="1500" dirty="0">
                <a:solidFill>
                  <a:schemeClr val="tx1"/>
                </a:solidFill>
                <a:ea typeface="+mn-ea"/>
                <a:cs typeface="+mn-cs"/>
              </a:rPr>
              <a:t> </a:t>
            </a:r>
            <a:r>
              <a:rPr lang="en-US" sz="1500" dirty="0" err="1">
                <a:solidFill>
                  <a:schemeClr val="tx1"/>
                </a:solidFill>
                <a:ea typeface="+mn-ea"/>
                <a:cs typeface="+mn-cs"/>
              </a:rPr>
              <a:t>ve</a:t>
            </a:r>
            <a:r>
              <a:rPr lang="en-US" sz="1500" dirty="0">
                <a:solidFill>
                  <a:schemeClr val="tx1"/>
                </a:solidFill>
                <a:ea typeface="+mn-ea"/>
                <a:cs typeface="+mn-cs"/>
              </a:rPr>
              <a:t> </a:t>
            </a:r>
            <a:r>
              <a:rPr lang="en-US" sz="1500" dirty="0" err="1">
                <a:solidFill>
                  <a:schemeClr val="tx1"/>
                </a:solidFill>
                <a:ea typeface="+mn-ea"/>
                <a:cs typeface="+mn-cs"/>
              </a:rPr>
              <a:t>nüfusa</a:t>
            </a:r>
            <a:r>
              <a:rPr lang="en-US" sz="1500" dirty="0">
                <a:solidFill>
                  <a:schemeClr val="tx1"/>
                </a:solidFill>
                <a:ea typeface="+mn-ea"/>
                <a:cs typeface="+mn-cs"/>
              </a:rPr>
              <a:t> </a:t>
            </a:r>
            <a:r>
              <a:rPr lang="en-US" sz="1500" dirty="0" err="1">
                <a:solidFill>
                  <a:schemeClr val="tx1"/>
                </a:solidFill>
                <a:ea typeface="+mn-ea"/>
                <a:cs typeface="+mn-cs"/>
              </a:rPr>
              <a:t>oranlanan</a:t>
            </a:r>
            <a:r>
              <a:rPr lang="en-US" sz="1500" dirty="0">
                <a:solidFill>
                  <a:schemeClr val="tx1"/>
                </a:solidFill>
                <a:ea typeface="+mn-ea"/>
                <a:cs typeface="+mn-cs"/>
              </a:rPr>
              <a:t> </a:t>
            </a:r>
            <a:r>
              <a:rPr lang="en-US" sz="1500" dirty="0" err="1">
                <a:solidFill>
                  <a:schemeClr val="tx1"/>
                </a:solidFill>
                <a:ea typeface="+mn-ea"/>
                <a:cs typeface="+mn-cs"/>
              </a:rPr>
              <a:t>sonuçlar</a:t>
            </a:r>
            <a:r>
              <a:rPr lang="en-US" sz="1500" dirty="0">
                <a:solidFill>
                  <a:schemeClr val="tx1"/>
                </a:solidFill>
                <a:ea typeface="+mn-ea"/>
                <a:cs typeface="+mn-cs"/>
              </a:rPr>
              <a:t> </a:t>
            </a:r>
            <a:r>
              <a:rPr lang="en-US" sz="1500" dirty="0" err="1">
                <a:solidFill>
                  <a:schemeClr val="tx1"/>
                </a:solidFill>
                <a:ea typeface="+mn-ea"/>
                <a:cs typeface="+mn-cs"/>
              </a:rPr>
              <a:t>yetersiz</a:t>
            </a:r>
            <a:r>
              <a:rPr lang="en-US" sz="1500" dirty="0">
                <a:solidFill>
                  <a:schemeClr val="tx1"/>
                </a:solidFill>
                <a:ea typeface="+mn-ea"/>
                <a:cs typeface="+mn-cs"/>
              </a:rPr>
              <a:t> </a:t>
            </a:r>
            <a:r>
              <a:rPr lang="en-US" sz="1500" dirty="0" err="1">
                <a:solidFill>
                  <a:schemeClr val="tx1"/>
                </a:solidFill>
                <a:ea typeface="+mn-ea"/>
                <a:cs typeface="+mn-cs"/>
              </a:rPr>
              <a:t>beslenme</a:t>
            </a:r>
            <a:r>
              <a:rPr lang="en-US" sz="1500" dirty="0">
                <a:solidFill>
                  <a:schemeClr val="tx1"/>
                </a:solidFill>
                <a:ea typeface="+mn-ea"/>
                <a:cs typeface="+mn-cs"/>
              </a:rPr>
              <a:t> </a:t>
            </a:r>
            <a:r>
              <a:rPr lang="en-US" sz="1500" dirty="0" err="1">
                <a:solidFill>
                  <a:schemeClr val="tx1"/>
                </a:solidFill>
                <a:ea typeface="+mn-ea"/>
                <a:cs typeface="+mn-cs"/>
              </a:rPr>
              <a:t>düzeyi</a:t>
            </a:r>
            <a:r>
              <a:rPr lang="en-US" sz="1500" dirty="0">
                <a:solidFill>
                  <a:schemeClr val="tx1"/>
                </a:solidFill>
                <a:ea typeface="+mn-ea"/>
                <a:cs typeface="+mn-cs"/>
              </a:rPr>
              <a:t> </a:t>
            </a:r>
            <a:r>
              <a:rPr lang="en-US" sz="1500" dirty="0" err="1">
                <a:solidFill>
                  <a:schemeClr val="tx1"/>
                </a:solidFill>
                <a:ea typeface="+mn-ea"/>
                <a:cs typeface="+mn-cs"/>
              </a:rPr>
              <a:t>olarak</a:t>
            </a:r>
            <a:r>
              <a:rPr lang="en-US" sz="1500" dirty="0">
                <a:solidFill>
                  <a:schemeClr val="tx1"/>
                </a:solidFill>
                <a:ea typeface="+mn-ea"/>
                <a:cs typeface="+mn-cs"/>
              </a:rPr>
              <a:t> </a:t>
            </a:r>
            <a:r>
              <a:rPr lang="en-US" sz="1500" dirty="0" err="1">
                <a:solidFill>
                  <a:schemeClr val="tx1"/>
                </a:solidFill>
                <a:ea typeface="+mn-ea"/>
                <a:cs typeface="+mn-cs"/>
              </a:rPr>
              <a:t>değerlendirilmektedir</a:t>
            </a:r>
            <a:r>
              <a:rPr lang="en-US" sz="1500" dirty="0">
                <a:solidFill>
                  <a:schemeClr val="tx1"/>
                </a:solidFill>
                <a:ea typeface="+mn-ea"/>
                <a:cs typeface="+mn-cs"/>
              </a:rPr>
              <a:t>. Buna </a:t>
            </a:r>
            <a:r>
              <a:rPr lang="en-US" sz="1500" dirty="0" err="1">
                <a:solidFill>
                  <a:schemeClr val="tx1"/>
                </a:solidFill>
                <a:ea typeface="+mn-ea"/>
                <a:cs typeface="+mn-cs"/>
              </a:rPr>
              <a:t>göre</a:t>
            </a:r>
            <a:r>
              <a:rPr lang="en-US" sz="1500" dirty="0">
                <a:solidFill>
                  <a:schemeClr val="tx1"/>
                </a:solidFill>
                <a:ea typeface="+mn-ea"/>
                <a:cs typeface="+mn-cs"/>
              </a:rPr>
              <a:t>, </a:t>
            </a:r>
            <a:r>
              <a:rPr lang="en-US" sz="1500" dirty="0" err="1">
                <a:solidFill>
                  <a:schemeClr val="tx1"/>
                </a:solidFill>
                <a:ea typeface="+mn-ea"/>
                <a:cs typeface="+mn-cs"/>
              </a:rPr>
              <a:t>bir</a:t>
            </a:r>
            <a:r>
              <a:rPr lang="en-US" sz="1500" dirty="0">
                <a:solidFill>
                  <a:schemeClr val="tx1"/>
                </a:solidFill>
                <a:ea typeface="+mn-ea"/>
                <a:cs typeface="+mn-cs"/>
              </a:rPr>
              <a:t> </a:t>
            </a:r>
            <a:r>
              <a:rPr lang="en-US" sz="1500" dirty="0" err="1">
                <a:solidFill>
                  <a:schemeClr val="tx1"/>
                </a:solidFill>
                <a:ea typeface="+mn-ea"/>
                <a:cs typeface="+mn-cs"/>
              </a:rPr>
              <a:t>taraftan</a:t>
            </a:r>
            <a:r>
              <a:rPr lang="en-US" sz="1500" dirty="0">
                <a:solidFill>
                  <a:schemeClr val="tx1"/>
                </a:solidFill>
                <a:ea typeface="+mn-ea"/>
                <a:cs typeface="+mn-cs"/>
              </a:rPr>
              <a:t> </a:t>
            </a:r>
            <a:r>
              <a:rPr lang="en-US" sz="1500" dirty="0" err="1">
                <a:solidFill>
                  <a:schemeClr val="tx1"/>
                </a:solidFill>
                <a:ea typeface="+mn-ea"/>
                <a:cs typeface="+mn-cs"/>
              </a:rPr>
              <a:t>bazı</a:t>
            </a:r>
            <a:r>
              <a:rPr lang="en-US" sz="1500" dirty="0">
                <a:solidFill>
                  <a:schemeClr val="tx1"/>
                </a:solidFill>
                <a:ea typeface="+mn-ea"/>
                <a:cs typeface="+mn-cs"/>
              </a:rPr>
              <a:t> </a:t>
            </a:r>
            <a:r>
              <a:rPr lang="en-US" sz="1500" dirty="0" err="1">
                <a:solidFill>
                  <a:schemeClr val="tx1"/>
                </a:solidFill>
                <a:ea typeface="+mn-ea"/>
                <a:cs typeface="+mn-cs"/>
              </a:rPr>
              <a:t>ülkeler</a:t>
            </a:r>
            <a:r>
              <a:rPr lang="en-US" sz="1500" dirty="0">
                <a:solidFill>
                  <a:schemeClr val="tx1"/>
                </a:solidFill>
                <a:ea typeface="+mn-ea"/>
                <a:cs typeface="+mn-cs"/>
              </a:rPr>
              <a:t> 2050 </a:t>
            </a:r>
            <a:r>
              <a:rPr lang="en-US" sz="1500" dirty="0" err="1">
                <a:solidFill>
                  <a:schemeClr val="tx1"/>
                </a:solidFill>
                <a:ea typeface="+mn-ea"/>
                <a:cs typeface="+mn-cs"/>
              </a:rPr>
              <a:t>yılında</a:t>
            </a:r>
            <a:r>
              <a:rPr lang="en-US" sz="1500" dirty="0">
                <a:solidFill>
                  <a:schemeClr val="tx1"/>
                </a:solidFill>
                <a:ea typeface="+mn-ea"/>
                <a:cs typeface="+mn-cs"/>
              </a:rPr>
              <a:t> </a:t>
            </a:r>
            <a:r>
              <a:rPr lang="en-US" sz="1500" dirty="0" err="1">
                <a:solidFill>
                  <a:schemeClr val="tx1"/>
                </a:solidFill>
                <a:ea typeface="+mn-ea"/>
                <a:cs typeface="+mn-cs"/>
              </a:rPr>
              <a:t>kişi</a:t>
            </a:r>
            <a:r>
              <a:rPr lang="en-US" sz="1500" dirty="0">
                <a:solidFill>
                  <a:schemeClr val="tx1"/>
                </a:solidFill>
                <a:ea typeface="+mn-ea"/>
                <a:cs typeface="+mn-cs"/>
              </a:rPr>
              <a:t> </a:t>
            </a:r>
            <a:r>
              <a:rPr lang="en-US" sz="1500" dirty="0" err="1">
                <a:solidFill>
                  <a:schemeClr val="tx1"/>
                </a:solidFill>
                <a:ea typeface="+mn-ea"/>
                <a:cs typeface="+mn-cs"/>
              </a:rPr>
              <a:t>başına</a:t>
            </a:r>
            <a:r>
              <a:rPr lang="en-US" sz="1500" dirty="0">
                <a:solidFill>
                  <a:schemeClr val="tx1"/>
                </a:solidFill>
                <a:ea typeface="+mn-ea"/>
                <a:cs typeface="+mn-cs"/>
              </a:rPr>
              <a:t> </a:t>
            </a:r>
            <a:r>
              <a:rPr lang="en-US" sz="1500" dirty="0" err="1">
                <a:solidFill>
                  <a:schemeClr val="tx1"/>
                </a:solidFill>
                <a:ea typeface="+mn-ea"/>
                <a:cs typeface="+mn-cs"/>
              </a:rPr>
              <a:t>düşen</a:t>
            </a:r>
            <a:r>
              <a:rPr lang="en-US" sz="1500" dirty="0">
                <a:solidFill>
                  <a:schemeClr val="tx1"/>
                </a:solidFill>
                <a:ea typeface="+mn-ea"/>
                <a:cs typeface="+mn-cs"/>
              </a:rPr>
              <a:t> </a:t>
            </a:r>
            <a:r>
              <a:rPr lang="en-US" sz="1500" dirty="0" err="1">
                <a:solidFill>
                  <a:schemeClr val="tx1"/>
                </a:solidFill>
                <a:ea typeface="+mn-ea"/>
                <a:cs typeface="+mn-cs"/>
              </a:rPr>
              <a:t>günlük</a:t>
            </a:r>
            <a:r>
              <a:rPr lang="en-US" sz="1500" dirty="0">
                <a:solidFill>
                  <a:schemeClr val="tx1"/>
                </a:solidFill>
                <a:ea typeface="+mn-ea"/>
                <a:cs typeface="+mn-cs"/>
              </a:rPr>
              <a:t> </a:t>
            </a:r>
            <a:r>
              <a:rPr lang="en-US" sz="1500" dirty="0" err="1">
                <a:solidFill>
                  <a:schemeClr val="tx1"/>
                </a:solidFill>
                <a:ea typeface="+mn-ea"/>
                <a:cs typeface="+mn-cs"/>
              </a:rPr>
              <a:t>enerji</a:t>
            </a:r>
            <a:r>
              <a:rPr lang="en-US" sz="1500" dirty="0">
                <a:solidFill>
                  <a:schemeClr val="tx1"/>
                </a:solidFill>
                <a:ea typeface="+mn-ea"/>
                <a:cs typeface="+mn-cs"/>
              </a:rPr>
              <a:t> </a:t>
            </a:r>
            <a:r>
              <a:rPr lang="en-US" sz="1500" dirty="0" err="1">
                <a:solidFill>
                  <a:schemeClr val="tx1"/>
                </a:solidFill>
                <a:ea typeface="+mn-ea"/>
                <a:cs typeface="+mn-cs"/>
              </a:rPr>
              <a:t>miktarını</a:t>
            </a:r>
            <a:r>
              <a:rPr lang="en-US" sz="1500" dirty="0">
                <a:solidFill>
                  <a:schemeClr val="tx1"/>
                </a:solidFill>
                <a:ea typeface="+mn-ea"/>
                <a:cs typeface="+mn-cs"/>
              </a:rPr>
              <a:t> </a:t>
            </a:r>
            <a:r>
              <a:rPr lang="en-US" sz="1500" dirty="0" err="1">
                <a:solidFill>
                  <a:schemeClr val="tx1"/>
                </a:solidFill>
                <a:ea typeface="+mn-ea"/>
                <a:cs typeface="+mn-cs"/>
              </a:rPr>
              <a:t>karşılamak</a:t>
            </a:r>
            <a:r>
              <a:rPr lang="en-US" sz="1500" dirty="0">
                <a:solidFill>
                  <a:schemeClr val="tx1"/>
                </a:solidFill>
                <a:ea typeface="+mn-ea"/>
                <a:cs typeface="+mn-cs"/>
              </a:rPr>
              <a:t> </a:t>
            </a:r>
            <a:r>
              <a:rPr lang="en-US" sz="1500" dirty="0" err="1">
                <a:solidFill>
                  <a:schemeClr val="tx1"/>
                </a:solidFill>
                <a:ea typeface="+mn-ea"/>
                <a:cs typeface="+mn-cs"/>
              </a:rPr>
              <a:t>için</a:t>
            </a:r>
            <a:r>
              <a:rPr lang="en-US" sz="1500" dirty="0">
                <a:solidFill>
                  <a:schemeClr val="tx1"/>
                </a:solidFill>
                <a:ea typeface="+mn-ea"/>
                <a:cs typeface="+mn-cs"/>
              </a:rPr>
              <a:t> </a:t>
            </a:r>
            <a:r>
              <a:rPr lang="en-US" sz="1500" dirty="0" err="1">
                <a:solidFill>
                  <a:schemeClr val="tx1"/>
                </a:solidFill>
                <a:ea typeface="+mn-ea"/>
                <a:cs typeface="+mn-cs"/>
              </a:rPr>
              <a:t>dış</a:t>
            </a:r>
            <a:r>
              <a:rPr lang="en-US" sz="1500" dirty="0">
                <a:solidFill>
                  <a:schemeClr val="tx1"/>
                </a:solidFill>
                <a:ea typeface="+mn-ea"/>
                <a:cs typeface="+mn-cs"/>
              </a:rPr>
              <a:t> </a:t>
            </a:r>
            <a:r>
              <a:rPr lang="en-US" sz="1500" dirty="0" err="1">
                <a:solidFill>
                  <a:schemeClr val="tx1"/>
                </a:solidFill>
                <a:ea typeface="+mn-ea"/>
                <a:cs typeface="+mn-cs"/>
              </a:rPr>
              <a:t>alıma</a:t>
            </a:r>
            <a:r>
              <a:rPr lang="en-US" sz="1500" dirty="0">
                <a:solidFill>
                  <a:schemeClr val="tx1"/>
                </a:solidFill>
                <a:ea typeface="+mn-ea"/>
                <a:cs typeface="+mn-cs"/>
              </a:rPr>
              <a:t> </a:t>
            </a:r>
            <a:r>
              <a:rPr lang="en-US" sz="1500" dirty="0" err="1">
                <a:solidFill>
                  <a:schemeClr val="tx1"/>
                </a:solidFill>
                <a:ea typeface="+mn-ea"/>
                <a:cs typeface="+mn-cs"/>
              </a:rPr>
              <a:t>ihtiyaç</a:t>
            </a:r>
            <a:r>
              <a:rPr lang="en-US" sz="1500" dirty="0">
                <a:solidFill>
                  <a:schemeClr val="tx1"/>
                </a:solidFill>
                <a:ea typeface="+mn-ea"/>
                <a:cs typeface="+mn-cs"/>
              </a:rPr>
              <a:t> </a:t>
            </a:r>
            <a:r>
              <a:rPr lang="en-US" sz="1500" dirty="0" err="1">
                <a:solidFill>
                  <a:schemeClr val="tx1"/>
                </a:solidFill>
                <a:ea typeface="+mn-ea"/>
                <a:cs typeface="+mn-cs"/>
              </a:rPr>
              <a:t>duymayacağını</a:t>
            </a:r>
            <a:r>
              <a:rPr lang="en-US" sz="1500" dirty="0">
                <a:solidFill>
                  <a:schemeClr val="tx1"/>
                </a:solidFill>
                <a:ea typeface="+mn-ea"/>
                <a:cs typeface="+mn-cs"/>
              </a:rPr>
              <a:t> </a:t>
            </a:r>
            <a:r>
              <a:rPr lang="en-US" sz="1500" dirty="0" err="1">
                <a:solidFill>
                  <a:schemeClr val="tx1"/>
                </a:solidFill>
                <a:ea typeface="+mn-ea"/>
                <a:cs typeface="+mn-cs"/>
              </a:rPr>
              <a:t>ve</a:t>
            </a:r>
            <a:r>
              <a:rPr lang="en-US" sz="1500" dirty="0">
                <a:solidFill>
                  <a:schemeClr val="tx1"/>
                </a:solidFill>
                <a:ea typeface="+mn-ea"/>
                <a:cs typeface="+mn-cs"/>
              </a:rPr>
              <a:t> </a:t>
            </a:r>
            <a:r>
              <a:rPr lang="en-US" sz="1500" dirty="0" err="1">
                <a:solidFill>
                  <a:schemeClr val="tx1"/>
                </a:solidFill>
                <a:ea typeface="+mn-ea"/>
                <a:cs typeface="+mn-cs"/>
              </a:rPr>
              <a:t>gıda</a:t>
            </a:r>
            <a:r>
              <a:rPr lang="en-US" sz="1500" dirty="0">
                <a:solidFill>
                  <a:schemeClr val="tx1"/>
                </a:solidFill>
                <a:ea typeface="+mn-ea"/>
                <a:cs typeface="+mn-cs"/>
              </a:rPr>
              <a:t> </a:t>
            </a:r>
            <a:r>
              <a:rPr lang="en-US" sz="1500" dirty="0" err="1">
                <a:solidFill>
                  <a:schemeClr val="tx1"/>
                </a:solidFill>
                <a:ea typeface="+mn-ea"/>
                <a:cs typeface="+mn-cs"/>
              </a:rPr>
              <a:t>artırımı</a:t>
            </a:r>
            <a:r>
              <a:rPr lang="en-US" sz="1500" dirty="0">
                <a:solidFill>
                  <a:schemeClr val="tx1"/>
                </a:solidFill>
                <a:ea typeface="+mn-ea"/>
                <a:cs typeface="+mn-cs"/>
              </a:rPr>
              <a:t> </a:t>
            </a:r>
            <a:r>
              <a:rPr lang="en-US" sz="1500" dirty="0" err="1">
                <a:solidFill>
                  <a:schemeClr val="tx1"/>
                </a:solidFill>
                <a:ea typeface="+mn-ea"/>
                <a:cs typeface="+mn-cs"/>
              </a:rPr>
              <a:t>yapacağını</a:t>
            </a:r>
            <a:r>
              <a:rPr lang="en-US" sz="1500" dirty="0">
                <a:solidFill>
                  <a:schemeClr val="tx1"/>
                </a:solidFill>
                <a:ea typeface="+mn-ea"/>
                <a:cs typeface="+mn-cs"/>
              </a:rPr>
              <a:t> </a:t>
            </a:r>
            <a:r>
              <a:rPr lang="en-US" sz="1500" dirty="0" err="1">
                <a:solidFill>
                  <a:schemeClr val="tx1"/>
                </a:solidFill>
                <a:ea typeface="+mn-ea"/>
                <a:cs typeface="+mn-cs"/>
              </a:rPr>
              <a:t>planlamaktadır</a:t>
            </a:r>
            <a:r>
              <a:rPr lang="en-US" sz="1500" dirty="0">
                <a:solidFill>
                  <a:schemeClr val="tx1"/>
                </a:solidFill>
                <a:ea typeface="+mn-ea"/>
                <a:cs typeface="+mn-cs"/>
              </a:rPr>
              <a:t>. </a:t>
            </a:r>
            <a:r>
              <a:rPr lang="en-US" sz="1500" dirty="0" err="1">
                <a:solidFill>
                  <a:schemeClr val="tx1"/>
                </a:solidFill>
                <a:ea typeface="+mn-ea"/>
                <a:cs typeface="+mn-cs"/>
              </a:rPr>
              <a:t>Ancak</a:t>
            </a:r>
            <a:r>
              <a:rPr lang="en-US" sz="1500" dirty="0">
                <a:solidFill>
                  <a:schemeClr val="tx1"/>
                </a:solidFill>
                <a:ea typeface="+mn-ea"/>
                <a:cs typeface="+mn-cs"/>
              </a:rPr>
              <a:t> </a:t>
            </a:r>
            <a:r>
              <a:rPr lang="en-US" sz="1500" dirty="0" err="1">
                <a:solidFill>
                  <a:schemeClr val="tx1"/>
                </a:solidFill>
                <a:ea typeface="+mn-ea"/>
                <a:cs typeface="+mn-cs"/>
              </a:rPr>
              <a:t>diğer</a:t>
            </a:r>
            <a:r>
              <a:rPr lang="en-US" sz="1500" dirty="0">
                <a:solidFill>
                  <a:schemeClr val="tx1"/>
                </a:solidFill>
                <a:ea typeface="+mn-ea"/>
                <a:cs typeface="+mn-cs"/>
              </a:rPr>
              <a:t> </a:t>
            </a:r>
            <a:r>
              <a:rPr lang="en-US" sz="1500" dirty="0" err="1">
                <a:solidFill>
                  <a:schemeClr val="tx1"/>
                </a:solidFill>
                <a:ea typeface="+mn-ea"/>
                <a:cs typeface="+mn-cs"/>
              </a:rPr>
              <a:t>taraftan</a:t>
            </a:r>
            <a:r>
              <a:rPr lang="en-US" sz="1500" dirty="0">
                <a:solidFill>
                  <a:schemeClr val="tx1"/>
                </a:solidFill>
                <a:ea typeface="+mn-ea"/>
                <a:cs typeface="+mn-cs"/>
              </a:rPr>
              <a:t> </a:t>
            </a:r>
            <a:r>
              <a:rPr lang="en-US" sz="1500" dirty="0" err="1">
                <a:solidFill>
                  <a:schemeClr val="tx1"/>
                </a:solidFill>
                <a:ea typeface="+mn-ea"/>
                <a:cs typeface="+mn-cs"/>
              </a:rPr>
              <a:t>daha</a:t>
            </a:r>
            <a:r>
              <a:rPr lang="en-US" sz="1500" dirty="0">
                <a:solidFill>
                  <a:schemeClr val="tx1"/>
                </a:solidFill>
                <a:ea typeface="+mn-ea"/>
                <a:cs typeface="+mn-cs"/>
              </a:rPr>
              <a:t> </a:t>
            </a:r>
            <a:r>
              <a:rPr lang="en-US" sz="1500" dirty="0" err="1">
                <a:solidFill>
                  <a:schemeClr val="tx1"/>
                </a:solidFill>
                <a:ea typeface="+mn-ea"/>
                <a:cs typeface="+mn-cs"/>
              </a:rPr>
              <a:t>yoksul</a:t>
            </a:r>
            <a:r>
              <a:rPr lang="en-US" sz="1500" dirty="0">
                <a:solidFill>
                  <a:schemeClr val="tx1"/>
                </a:solidFill>
                <a:ea typeface="+mn-ea"/>
                <a:cs typeface="+mn-cs"/>
              </a:rPr>
              <a:t> </a:t>
            </a:r>
            <a:r>
              <a:rPr lang="en-US" sz="1500" dirty="0" err="1">
                <a:solidFill>
                  <a:schemeClr val="tx1"/>
                </a:solidFill>
                <a:ea typeface="+mn-ea"/>
                <a:cs typeface="+mn-cs"/>
              </a:rPr>
              <a:t>ülkeler</a:t>
            </a:r>
            <a:r>
              <a:rPr lang="en-US" sz="1500" dirty="0">
                <a:solidFill>
                  <a:schemeClr val="tx1"/>
                </a:solidFill>
                <a:ea typeface="+mn-ea"/>
                <a:cs typeface="+mn-cs"/>
              </a:rPr>
              <a:t> </a:t>
            </a:r>
            <a:r>
              <a:rPr lang="en-US" sz="1500" dirty="0" err="1">
                <a:solidFill>
                  <a:schemeClr val="tx1"/>
                </a:solidFill>
                <a:ea typeface="+mn-ea"/>
                <a:cs typeface="+mn-cs"/>
              </a:rPr>
              <a:t>ise</a:t>
            </a:r>
            <a:r>
              <a:rPr lang="en-US" sz="1500" dirty="0">
                <a:solidFill>
                  <a:schemeClr val="tx1"/>
                </a:solidFill>
                <a:ea typeface="+mn-ea"/>
                <a:cs typeface="+mn-cs"/>
              </a:rPr>
              <a:t> 2050 </a:t>
            </a:r>
            <a:r>
              <a:rPr lang="en-US" sz="1500" dirty="0" err="1">
                <a:solidFill>
                  <a:schemeClr val="tx1"/>
                </a:solidFill>
                <a:ea typeface="+mn-ea"/>
                <a:cs typeface="+mn-cs"/>
              </a:rPr>
              <a:t>yılında</a:t>
            </a:r>
            <a:r>
              <a:rPr lang="en-US" sz="1500" dirty="0">
                <a:solidFill>
                  <a:schemeClr val="tx1"/>
                </a:solidFill>
                <a:ea typeface="+mn-ea"/>
                <a:cs typeface="+mn-cs"/>
              </a:rPr>
              <a:t> </a:t>
            </a:r>
            <a:r>
              <a:rPr lang="en-US" sz="1500" dirty="0" err="1">
                <a:solidFill>
                  <a:schemeClr val="tx1"/>
                </a:solidFill>
                <a:ea typeface="+mn-ea"/>
                <a:cs typeface="+mn-cs"/>
              </a:rPr>
              <a:t>ciddi</a:t>
            </a:r>
            <a:r>
              <a:rPr lang="en-US" sz="1500" dirty="0">
                <a:solidFill>
                  <a:schemeClr val="tx1"/>
                </a:solidFill>
                <a:ea typeface="+mn-ea"/>
                <a:cs typeface="+mn-cs"/>
              </a:rPr>
              <a:t> </a:t>
            </a:r>
            <a:r>
              <a:rPr lang="en-US" sz="1500" dirty="0" err="1">
                <a:solidFill>
                  <a:schemeClr val="tx1"/>
                </a:solidFill>
                <a:ea typeface="+mn-ea"/>
                <a:cs typeface="+mn-cs"/>
              </a:rPr>
              <a:t>bir</a:t>
            </a:r>
            <a:r>
              <a:rPr lang="en-US" sz="1500" dirty="0">
                <a:solidFill>
                  <a:schemeClr val="tx1"/>
                </a:solidFill>
                <a:ea typeface="+mn-ea"/>
                <a:cs typeface="+mn-cs"/>
              </a:rPr>
              <a:t> </a:t>
            </a:r>
            <a:r>
              <a:rPr lang="en-US" sz="1500" dirty="0" err="1">
                <a:solidFill>
                  <a:schemeClr val="tx1"/>
                </a:solidFill>
                <a:ea typeface="+mn-ea"/>
                <a:cs typeface="+mn-cs"/>
              </a:rPr>
              <a:t>gıda</a:t>
            </a:r>
            <a:r>
              <a:rPr lang="en-US" sz="1500" dirty="0">
                <a:solidFill>
                  <a:schemeClr val="tx1"/>
                </a:solidFill>
                <a:ea typeface="+mn-ea"/>
                <a:cs typeface="+mn-cs"/>
              </a:rPr>
              <a:t> </a:t>
            </a:r>
            <a:r>
              <a:rPr lang="en-US" sz="1500" dirty="0" err="1">
                <a:solidFill>
                  <a:schemeClr val="tx1"/>
                </a:solidFill>
                <a:ea typeface="+mn-ea"/>
                <a:cs typeface="+mn-cs"/>
              </a:rPr>
              <a:t>kıtlığı</a:t>
            </a:r>
            <a:r>
              <a:rPr lang="en-US" sz="1500" dirty="0">
                <a:solidFill>
                  <a:schemeClr val="tx1"/>
                </a:solidFill>
                <a:ea typeface="+mn-ea"/>
                <a:cs typeface="+mn-cs"/>
              </a:rPr>
              <a:t> </a:t>
            </a:r>
            <a:r>
              <a:rPr lang="en-US" sz="1500" dirty="0" err="1">
                <a:solidFill>
                  <a:schemeClr val="tx1"/>
                </a:solidFill>
                <a:ea typeface="+mn-ea"/>
                <a:cs typeface="+mn-cs"/>
              </a:rPr>
              <a:t>yaşamayı</a:t>
            </a:r>
            <a:r>
              <a:rPr lang="en-US" sz="1500" dirty="0">
                <a:solidFill>
                  <a:schemeClr val="tx1"/>
                </a:solidFill>
                <a:ea typeface="+mn-ea"/>
                <a:cs typeface="+mn-cs"/>
              </a:rPr>
              <a:t> </a:t>
            </a:r>
            <a:r>
              <a:rPr lang="en-US" sz="1500" dirty="0" err="1">
                <a:solidFill>
                  <a:schemeClr val="tx1"/>
                </a:solidFill>
                <a:ea typeface="+mn-ea"/>
                <a:cs typeface="+mn-cs"/>
              </a:rPr>
              <a:t>beklemektedir</a:t>
            </a:r>
            <a:r>
              <a:rPr lang="en-US" sz="1500" dirty="0">
                <a:solidFill>
                  <a:schemeClr val="tx1"/>
                </a:solidFill>
                <a:ea typeface="+mn-ea"/>
                <a:cs typeface="+mn-cs"/>
              </a:rPr>
              <a:t>. </a:t>
            </a:r>
            <a:r>
              <a:rPr lang="en-US" sz="1500" dirty="0" err="1">
                <a:solidFill>
                  <a:schemeClr val="tx1"/>
                </a:solidFill>
                <a:ea typeface="+mn-ea"/>
                <a:cs typeface="+mn-cs"/>
              </a:rPr>
              <a:t>Zengin</a:t>
            </a:r>
            <a:r>
              <a:rPr lang="en-US" sz="1500" dirty="0">
                <a:solidFill>
                  <a:schemeClr val="tx1"/>
                </a:solidFill>
                <a:ea typeface="+mn-ea"/>
                <a:cs typeface="+mn-cs"/>
              </a:rPr>
              <a:t> </a:t>
            </a:r>
            <a:r>
              <a:rPr lang="en-US" sz="1500" dirty="0" err="1">
                <a:solidFill>
                  <a:schemeClr val="tx1"/>
                </a:solidFill>
                <a:ea typeface="+mn-ea"/>
                <a:cs typeface="+mn-cs"/>
              </a:rPr>
              <a:t>ülkelerden</a:t>
            </a:r>
            <a:r>
              <a:rPr lang="en-US" sz="1500" dirty="0">
                <a:solidFill>
                  <a:schemeClr val="tx1"/>
                </a:solidFill>
                <a:ea typeface="+mn-ea"/>
                <a:cs typeface="+mn-cs"/>
              </a:rPr>
              <a:t> </a:t>
            </a:r>
            <a:r>
              <a:rPr lang="en-US" sz="1500" dirty="0" err="1">
                <a:solidFill>
                  <a:schemeClr val="tx1"/>
                </a:solidFill>
                <a:ea typeface="+mn-ea"/>
                <a:cs typeface="+mn-cs"/>
              </a:rPr>
              <a:t>yoksul</a:t>
            </a:r>
            <a:r>
              <a:rPr lang="en-US" sz="1500" dirty="0">
                <a:solidFill>
                  <a:schemeClr val="tx1"/>
                </a:solidFill>
                <a:ea typeface="+mn-ea"/>
                <a:cs typeface="+mn-cs"/>
              </a:rPr>
              <a:t> </a:t>
            </a:r>
            <a:r>
              <a:rPr lang="en-US" sz="1500" dirty="0" err="1">
                <a:solidFill>
                  <a:schemeClr val="tx1"/>
                </a:solidFill>
                <a:ea typeface="+mn-ea"/>
                <a:cs typeface="+mn-cs"/>
              </a:rPr>
              <a:t>ülkelere</a:t>
            </a:r>
            <a:r>
              <a:rPr lang="en-US" sz="1500" dirty="0">
                <a:solidFill>
                  <a:schemeClr val="tx1"/>
                </a:solidFill>
                <a:ea typeface="+mn-ea"/>
                <a:cs typeface="+mn-cs"/>
              </a:rPr>
              <a:t> </a:t>
            </a:r>
            <a:r>
              <a:rPr lang="en-US" sz="1500" dirty="0" err="1">
                <a:solidFill>
                  <a:schemeClr val="tx1"/>
                </a:solidFill>
                <a:ea typeface="+mn-ea"/>
                <a:cs typeface="+mn-cs"/>
              </a:rPr>
              <a:t>ihraç</a:t>
            </a:r>
            <a:r>
              <a:rPr lang="en-US" sz="1500" dirty="0">
                <a:solidFill>
                  <a:schemeClr val="tx1"/>
                </a:solidFill>
                <a:ea typeface="+mn-ea"/>
                <a:cs typeface="+mn-cs"/>
              </a:rPr>
              <a:t> </a:t>
            </a:r>
            <a:r>
              <a:rPr lang="en-US" sz="1500" dirty="0" err="1">
                <a:solidFill>
                  <a:schemeClr val="tx1"/>
                </a:solidFill>
                <a:ea typeface="+mn-ea"/>
                <a:cs typeface="+mn-cs"/>
              </a:rPr>
              <a:t>belki</a:t>
            </a:r>
            <a:r>
              <a:rPr lang="en-US" sz="1500" dirty="0">
                <a:solidFill>
                  <a:schemeClr val="tx1"/>
                </a:solidFill>
                <a:ea typeface="+mn-ea"/>
                <a:cs typeface="+mn-cs"/>
              </a:rPr>
              <a:t> </a:t>
            </a:r>
            <a:r>
              <a:rPr lang="en-US" sz="1500" dirty="0" err="1">
                <a:solidFill>
                  <a:schemeClr val="tx1"/>
                </a:solidFill>
                <a:ea typeface="+mn-ea"/>
                <a:cs typeface="+mn-cs"/>
              </a:rPr>
              <a:t>bu</a:t>
            </a:r>
            <a:r>
              <a:rPr lang="en-US" sz="1500" dirty="0">
                <a:solidFill>
                  <a:schemeClr val="tx1"/>
                </a:solidFill>
                <a:ea typeface="+mn-ea"/>
                <a:cs typeface="+mn-cs"/>
              </a:rPr>
              <a:t> </a:t>
            </a:r>
            <a:r>
              <a:rPr lang="en-US" sz="1500" dirty="0" err="1">
                <a:solidFill>
                  <a:schemeClr val="tx1"/>
                </a:solidFill>
                <a:ea typeface="+mn-ea"/>
                <a:cs typeface="+mn-cs"/>
              </a:rPr>
              <a:t>sorunu</a:t>
            </a:r>
            <a:r>
              <a:rPr lang="en-US" sz="1500" dirty="0">
                <a:solidFill>
                  <a:schemeClr val="tx1"/>
                </a:solidFill>
                <a:ea typeface="+mn-ea"/>
                <a:cs typeface="+mn-cs"/>
              </a:rPr>
              <a:t> </a:t>
            </a:r>
            <a:r>
              <a:rPr lang="en-US" sz="1500" dirty="0" err="1">
                <a:solidFill>
                  <a:schemeClr val="tx1"/>
                </a:solidFill>
                <a:ea typeface="+mn-ea"/>
                <a:cs typeface="+mn-cs"/>
              </a:rPr>
              <a:t>çözebilir</a:t>
            </a:r>
            <a:r>
              <a:rPr lang="en-US" sz="1500" dirty="0">
                <a:solidFill>
                  <a:schemeClr val="tx1"/>
                </a:solidFill>
                <a:ea typeface="+mn-ea"/>
                <a:cs typeface="+mn-cs"/>
              </a:rPr>
              <a:t>. </a:t>
            </a:r>
          </a:p>
          <a:p>
            <a:pPr>
              <a:lnSpc>
                <a:spcPct val="150000"/>
              </a:lnSpc>
              <a:buFont typeface="Arial" panose="020B0604020202020204" pitchFamily="34" charset="0"/>
              <a:buChar char="•"/>
            </a:pPr>
            <a:endParaRPr lang="en-US" sz="1500" dirty="0">
              <a:solidFill>
                <a:schemeClr val="tx1"/>
              </a:solidFill>
              <a:ea typeface="+mn-ea"/>
              <a:cs typeface="+mn-cs"/>
            </a:endParaRPr>
          </a:p>
          <a:p>
            <a:pPr>
              <a:lnSpc>
                <a:spcPct val="150000"/>
              </a:lnSpc>
              <a:buFont typeface="Arial" panose="020B0604020202020204" pitchFamily="34" charset="0"/>
              <a:buChar char="•"/>
            </a:pPr>
            <a:r>
              <a:rPr lang="en-US" sz="1500" dirty="0" err="1">
                <a:solidFill>
                  <a:schemeClr val="tx1"/>
                </a:solidFill>
                <a:ea typeface="+mn-ea"/>
                <a:cs typeface="+mn-cs"/>
              </a:rPr>
              <a:t>Sürdürülebilir</a:t>
            </a:r>
            <a:r>
              <a:rPr lang="en-US" sz="1500" dirty="0">
                <a:solidFill>
                  <a:schemeClr val="tx1"/>
                </a:solidFill>
                <a:ea typeface="+mn-ea"/>
                <a:cs typeface="+mn-cs"/>
              </a:rPr>
              <a:t> </a:t>
            </a:r>
            <a:r>
              <a:rPr lang="en-US" sz="1500" dirty="0" err="1">
                <a:solidFill>
                  <a:schemeClr val="tx1"/>
                </a:solidFill>
                <a:ea typeface="+mn-ea"/>
                <a:cs typeface="+mn-cs"/>
              </a:rPr>
              <a:t>kalkınma</a:t>
            </a:r>
            <a:r>
              <a:rPr lang="en-US" sz="1500" dirty="0">
                <a:solidFill>
                  <a:schemeClr val="tx1"/>
                </a:solidFill>
                <a:ea typeface="+mn-ea"/>
                <a:cs typeface="+mn-cs"/>
              </a:rPr>
              <a:t> </a:t>
            </a:r>
            <a:r>
              <a:rPr lang="en-US" sz="1500" dirty="0" err="1">
                <a:solidFill>
                  <a:schemeClr val="tx1"/>
                </a:solidFill>
                <a:ea typeface="+mn-ea"/>
                <a:cs typeface="+mn-cs"/>
              </a:rPr>
              <a:t>hedeflerinin</a:t>
            </a:r>
            <a:r>
              <a:rPr lang="en-US" sz="1500" dirty="0">
                <a:solidFill>
                  <a:schemeClr val="tx1"/>
                </a:solidFill>
                <a:ea typeface="+mn-ea"/>
                <a:cs typeface="+mn-cs"/>
              </a:rPr>
              <a:t> </a:t>
            </a:r>
            <a:r>
              <a:rPr lang="en-US" sz="1500" dirty="0" err="1">
                <a:solidFill>
                  <a:schemeClr val="tx1"/>
                </a:solidFill>
                <a:ea typeface="+mn-ea"/>
                <a:cs typeface="+mn-cs"/>
              </a:rPr>
              <a:t>gıda</a:t>
            </a:r>
            <a:r>
              <a:rPr lang="en-US" sz="1500" dirty="0">
                <a:solidFill>
                  <a:schemeClr val="tx1"/>
                </a:solidFill>
                <a:ea typeface="+mn-ea"/>
                <a:cs typeface="+mn-cs"/>
              </a:rPr>
              <a:t> </a:t>
            </a:r>
            <a:r>
              <a:rPr lang="en-US" sz="1500" dirty="0" err="1">
                <a:solidFill>
                  <a:schemeClr val="tx1"/>
                </a:solidFill>
                <a:ea typeface="+mn-ea"/>
                <a:cs typeface="+mn-cs"/>
              </a:rPr>
              <a:t>temelinde</a:t>
            </a:r>
            <a:r>
              <a:rPr lang="en-US" sz="1500" dirty="0">
                <a:solidFill>
                  <a:schemeClr val="tx1"/>
                </a:solidFill>
                <a:ea typeface="+mn-ea"/>
                <a:cs typeface="+mn-cs"/>
              </a:rPr>
              <a:t> </a:t>
            </a:r>
            <a:r>
              <a:rPr lang="en-US" sz="1500" dirty="0" err="1">
                <a:solidFill>
                  <a:schemeClr val="tx1"/>
                </a:solidFill>
                <a:ea typeface="+mn-ea"/>
                <a:cs typeface="+mn-cs"/>
              </a:rPr>
              <a:t>öncelikli</a:t>
            </a:r>
            <a:r>
              <a:rPr lang="en-US" sz="1500" dirty="0">
                <a:solidFill>
                  <a:schemeClr val="tx1"/>
                </a:solidFill>
                <a:ea typeface="+mn-ea"/>
                <a:cs typeface="+mn-cs"/>
              </a:rPr>
              <a:t> </a:t>
            </a:r>
            <a:r>
              <a:rPr lang="en-US" sz="1500" dirty="0" err="1">
                <a:solidFill>
                  <a:schemeClr val="tx1"/>
                </a:solidFill>
                <a:ea typeface="+mn-ea"/>
                <a:cs typeface="+mn-cs"/>
              </a:rPr>
              <a:t>hedefi</a:t>
            </a:r>
            <a:r>
              <a:rPr lang="en-US" sz="1500" dirty="0">
                <a:solidFill>
                  <a:schemeClr val="tx1"/>
                </a:solidFill>
                <a:ea typeface="+mn-ea"/>
                <a:cs typeface="+mn-cs"/>
              </a:rPr>
              <a:t> </a:t>
            </a:r>
            <a:r>
              <a:rPr lang="en-US" sz="1500" dirty="0" err="1">
                <a:solidFill>
                  <a:schemeClr val="tx1"/>
                </a:solidFill>
                <a:ea typeface="+mn-ea"/>
                <a:cs typeface="+mn-cs"/>
              </a:rPr>
              <a:t>gıda</a:t>
            </a:r>
            <a:r>
              <a:rPr lang="en-US" sz="1500" dirty="0">
                <a:solidFill>
                  <a:schemeClr val="tx1"/>
                </a:solidFill>
                <a:ea typeface="+mn-ea"/>
                <a:cs typeface="+mn-cs"/>
              </a:rPr>
              <a:t> </a:t>
            </a:r>
            <a:r>
              <a:rPr lang="en-US" sz="1500" dirty="0" err="1">
                <a:solidFill>
                  <a:schemeClr val="tx1"/>
                </a:solidFill>
                <a:ea typeface="+mn-ea"/>
                <a:cs typeface="+mn-cs"/>
              </a:rPr>
              <a:t>güvenliğini</a:t>
            </a:r>
            <a:r>
              <a:rPr lang="en-US" sz="1500" dirty="0">
                <a:solidFill>
                  <a:schemeClr val="tx1"/>
                </a:solidFill>
                <a:ea typeface="+mn-ea"/>
                <a:cs typeface="+mn-cs"/>
              </a:rPr>
              <a:t> </a:t>
            </a:r>
            <a:r>
              <a:rPr lang="en-US" sz="1500" dirty="0" err="1">
                <a:solidFill>
                  <a:schemeClr val="tx1"/>
                </a:solidFill>
                <a:ea typeface="+mn-ea"/>
                <a:cs typeface="+mn-cs"/>
              </a:rPr>
              <a:t>sağlamak</a:t>
            </a:r>
            <a:r>
              <a:rPr lang="en-US" sz="1500" dirty="0">
                <a:solidFill>
                  <a:schemeClr val="tx1"/>
                </a:solidFill>
                <a:ea typeface="+mn-ea"/>
                <a:cs typeface="+mn-cs"/>
              </a:rPr>
              <a:t> </a:t>
            </a:r>
            <a:r>
              <a:rPr lang="en-US" sz="1500" dirty="0" err="1">
                <a:solidFill>
                  <a:schemeClr val="tx1"/>
                </a:solidFill>
                <a:ea typeface="+mn-ea"/>
                <a:cs typeface="+mn-cs"/>
              </a:rPr>
              <a:t>adına</a:t>
            </a:r>
            <a:r>
              <a:rPr lang="en-US" sz="1500" dirty="0">
                <a:solidFill>
                  <a:schemeClr val="tx1"/>
                </a:solidFill>
                <a:ea typeface="+mn-ea"/>
                <a:cs typeface="+mn-cs"/>
              </a:rPr>
              <a:t> </a:t>
            </a:r>
            <a:r>
              <a:rPr lang="en-US" sz="1500" dirty="0" err="1">
                <a:solidFill>
                  <a:schemeClr val="tx1"/>
                </a:solidFill>
                <a:ea typeface="+mn-ea"/>
                <a:cs typeface="+mn-cs"/>
              </a:rPr>
              <a:t>açlığı</a:t>
            </a:r>
            <a:r>
              <a:rPr lang="en-US" sz="1500" dirty="0">
                <a:solidFill>
                  <a:schemeClr val="tx1"/>
                </a:solidFill>
                <a:ea typeface="+mn-ea"/>
                <a:cs typeface="+mn-cs"/>
              </a:rPr>
              <a:t> </a:t>
            </a:r>
            <a:r>
              <a:rPr lang="en-US" sz="1500" dirty="0" err="1">
                <a:solidFill>
                  <a:schemeClr val="tx1"/>
                </a:solidFill>
                <a:ea typeface="+mn-ea"/>
                <a:cs typeface="+mn-cs"/>
              </a:rPr>
              <a:t>ortadan</a:t>
            </a:r>
            <a:r>
              <a:rPr lang="en-US" sz="1500" dirty="0">
                <a:solidFill>
                  <a:schemeClr val="tx1"/>
                </a:solidFill>
                <a:ea typeface="+mn-ea"/>
                <a:cs typeface="+mn-cs"/>
              </a:rPr>
              <a:t> </a:t>
            </a:r>
            <a:r>
              <a:rPr lang="en-US" sz="1500" dirty="0" err="1">
                <a:solidFill>
                  <a:schemeClr val="tx1"/>
                </a:solidFill>
                <a:ea typeface="+mn-ea"/>
                <a:cs typeface="+mn-cs"/>
              </a:rPr>
              <a:t>kaldırmaktır</a:t>
            </a:r>
            <a:r>
              <a:rPr lang="en-US" sz="1500" dirty="0">
                <a:solidFill>
                  <a:schemeClr val="tx1"/>
                </a:solidFill>
                <a:ea typeface="+mn-ea"/>
                <a:cs typeface="+mn-cs"/>
              </a:rPr>
              <a:t>. Bu </a:t>
            </a:r>
            <a:r>
              <a:rPr lang="en-US" sz="1500" dirty="0" err="1">
                <a:solidFill>
                  <a:schemeClr val="tx1"/>
                </a:solidFill>
                <a:ea typeface="+mn-ea"/>
                <a:cs typeface="+mn-cs"/>
              </a:rPr>
              <a:t>amaçla</a:t>
            </a:r>
            <a:r>
              <a:rPr lang="en-US" sz="1500" dirty="0">
                <a:solidFill>
                  <a:schemeClr val="tx1"/>
                </a:solidFill>
                <a:ea typeface="+mn-ea"/>
                <a:cs typeface="+mn-cs"/>
              </a:rPr>
              <a:t> ilk </a:t>
            </a:r>
            <a:r>
              <a:rPr lang="en-US" sz="1500" dirty="0" err="1">
                <a:solidFill>
                  <a:schemeClr val="tx1"/>
                </a:solidFill>
                <a:ea typeface="+mn-ea"/>
                <a:cs typeface="+mn-cs"/>
              </a:rPr>
              <a:t>hedef</a:t>
            </a:r>
            <a:r>
              <a:rPr lang="en-US" sz="1500" dirty="0">
                <a:solidFill>
                  <a:schemeClr val="tx1"/>
                </a:solidFill>
                <a:ea typeface="+mn-ea"/>
                <a:cs typeface="+mn-cs"/>
              </a:rPr>
              <a:t> 2030 </a:t>
            </a:r>
            <a:r>
              <a:rPr lang="en-US" sz="1500" dirty="0" err="1">
                <a:solidFill>
                  <a:schemeClr val="tx1"/>
                </a:solidFill>
                <a:ea typeface="+mn-ea"/>
                <a:cs typeface="+mn-cs"/>
              </a:rPr>
              <a:t>yılına</a:t>
            </a:r>
            <a:r>
              <a:rPr lang="en-US" sz="1500" dirty="0">
                <a:solidFill>
                  <a:schemeClr val="tx1"/>
                </a:solidFill>
                <a:ea typeface="+mn-ea"/>
                <a:cs typeface="+mn-cs"/>
              </a:rPr>
              <a:t> </a:t>
            </a:r>
            <a:r>
              <a:rPr lang="en-US" sz="1500" dirty="0" err="1">
                <a:solidFill>
                  <a:schemeClr val="tx1"/>
                </a:solidFill>
                <a:ea typeface="+mn-ea"/>
                <a:cs typeface="+mn-cs"/>
              </a:rPr>
              <a:t>kadar</a:t>
            </a:r>
            <a:r>
              <a:rPr lang="en-US" sz="1500" dirty="0">
                <a:solidFill>
                  <a:schemeClr val="tx1"/>
                </a:solidFill>
                <a:ea typeface="+mn-ea"/>
                <a:cs typeface="+mn-cs"/>
              </a:rPr>
              <a:t> ‘</a:t>
            </a:r>
            <a:r>
              <a:rPr lang="en-US" sz="1500" dirty="0" err="1">
                <a:solidFill>
                  <a:schemeClr val="tx1"/>
                </a:solidFill>
                <a:ea typeface="+mn-ea"/>
                <a:cs typeface="+mn-cs"/>
              </a:rPr>
              <a:t>Sıfır</a:t>
            </a:r>
            <a:r>
              <a:rPr lang="en-US" sz="1500" dirty="0">
                <a:solidFill>
                  <a:schemeClr val="tx1"/>
                </a:solidFill>
                <a:ea typeface="+mn-ea"/>
                <a:cs typeface="+mn-cs"/>
              </a:rPr>
              <a:t> </a:t>
            </a:r>
            <a:r>
              <a:rPr lang="en-US" sz="1500" dirty="0" err="1">
                <a:solidFill>
                  <a:schemeClr val="tx1"/>
                </a:solidFill>
                <a:ea typeface="+mn-ea"/>
                <a:cs typeface="+mn-cs"/>
              </a:rPr>
              <a:t>Açlık</a:t>
            </a:r>
            <a:r>
              <a:rPr lang="en-US" sz="1500" dirty="0">
                <a:solidFill>
                  <a:schemeClr val="tx1"/>
                </a:solidFill>
                <a:ea typeface="+mn-ea"/>
                <a:cs typeface="+mn-cs"/>
              </a:rPr>
              <a:t>’ </a:t>
            </a:r>
            <a:r>
              <a:rPr lang="en-US" sz="1500" dirty="0" err="1">
                <a:solidFill>
                  <a:schemeClr val="tx1"/>
                </a:solidFill>
                <a:ea typeface="+mn-ea"/>
                <a:cs typeface="+mn-cs"/>
              </a:rPr>
              <a:t>politikasıdır</a:t>
            </a:r>
            <a:r>
              <a:rPr lang="en-US" sz="1500" dirty="0">
                <a:solidFill>
                  <a:schemeClr val="tx1"/>
                </a:solidFill>
                <a:ea typeface="+mn-ea"/>
                <a:cs typeface="+mn-cs"/>
              </a:rPr>
              <a:t>. </a:t>
            </a:r>
            <a:r>
              <a:rPr lang="en-US" sz="1500" dirty="0" err="1">
                <a:solidFill>
                  <a:schemeClr val="tx1"/>
                </a:solidFill>
                <a:ea typeface="+mn-ea"/>
                <a:cs typeface="+mn-cs"/>
              </a:rPr>
              <a:t>Böylelikle</a:t>
            </a:r>
            <a:r>
              <a:rPr lang="en-US" sz="1500" dirty="0">
                <a:solidFill>
                  <a:schemeClr val="tx1"/>
                </a:solidFill>
                <a:ea typeface="+mn-ea"/>
                <a:cs typeface="+mn-cs"/>
              </a:rPr>
              <a:t> </a:t>
            </a:r>
            <a:r>
              <a:rPr lang="en-US" sz="1500" dirty="0" err="1">
                <a:solidFill>
                  <a:schemeClr val="tx1"/>
                </a:solidFill>
                <a:ea typeface="+mn-ea"/>
                <a:cs typeface="+mn-cs"/>
              </a:rPr>
              <a:t>gıda</a:t>
            </a:r>
            <a:r>
              <a:rPr lang="en-US" sz="1500" dirty="0">
                <a:solidFill>
                  <a:schemeClr val="tx1"/>
                </a:solidFill>
                <a:ea typeface="+mn-ea"/>
                <a:cs typeface="+mn-cs"/>
              </a:rPr>
              <a:t> </a:t>
            </a:r>
            <a:r>
              <a:rPr lang="en-US" sz="1500" dirty="0" err="1">
                <a:solidFill>
                  <a:schemeClr val="tx1"/>
                </a:solidFill>
                <a:ea typeface="+mn-ea"/>
                <a:cs typeface="+mn-cs"/>
              </a:rPr>
              <a:t>güvenliği</a:t>
            </a:r>
            <a:r>
              <a:rPr lang="en-US" sz="1500" dirty="0">
                <a:solidFill>
                  <a:schemeClr val="tx1"/>
                </a:solidFill>
                <a:ea typeface="+mn-ea"/>
                <a:cs typeface="+mn-cs"/>
              </a:rPr>
              <a:t> </a:t>
            </a:r>
            <a:r>
              <a:rPr lang="en-US" sz="1500" dirty="0" err="1">
                <a:solidFill>
                  <a:schemeClr val="tx1"/>
                </a:solidFill>
                <a:ea typeface="+mn-ea"/>
                <a:cs typeface="+mn-cs"/>
              </a:rPr>
              <a:t>sağlanacaktır</a:t>
            </a:r>
            <a:r>
              <a:rPr lang="en-US" sz="1500" dirty="0">
                <a:solidFill>
                  <a:schemeClr val="tx1"/>
                </a:solidFill>
                <a:ea typeface="+mn-ea"/>
                <a:cs typeface="+mn-cs"/>
              </a:rPr>
              <a:t>. </a:t>
            </a:r>
            <a:r>
              <a:rPr lang="en-US" sz="1500" dirty="0" err="1">
                <a:solidFill>
                  <a:schemeClr val="tx1"/>
                </a:solidFill>
                <a:ea typeface="+mn-ea"/>
                <a:cs typeface="+mn-cs"/>
              </a:rPr>
              <a:t>Başarılı</a:t>
            </a:r>
            <a:r>
              <a:rPr lang="en-US" sz="1500" dirty="0">
                <a:solidFill>
                  <a:schemeClr val="tx1"/>
                </a:solidFill>
                <a:ea typeface="+mn-ea"/>
                <a:cs typeface="+mn-cs"/>
              </a:rPr>
              <a:t> </a:t>
            </a:r>
            <a:r>
              <a:rPr lang="en-US" sz="1500" dirty="0" err="1">
                <a:solidFill>
                  <a:schemeClr val="tx1"/>
                </a:solidFill>
                <a:ea typeface="+mn-ea"/>
                <a:cs typeface="+mn-cs"/>
              </a:rPr>
              <a:t>olmak</a:t>
            </a:r>
            <a:r>
              <a:rPr lang="en-US" sz="1500" dirty="0">
                <a:solidFill>
                  <a:schemeClr val="tx1"/>
                </a:solidFill>
                <a:ea typeface="+mn-ea"/>
                <a:cs typeface="+mn-cs"/>
              </a:rPr>
              <a:t> </a:t>
            </a:r>
            <a:r>
              <a:rPr lang="en-US" sz="1500" dirty="0" err="1">
                <a:solidFill>
                  <a:schemeClr val="tx1"/>
                </a:solidFill>
                <a:ea typeface="+mn-ea"/>
                <a:cs typeface="+mn-cs"/>
              </a:rPr>
              <a:t>için</a:t>
            </a:r>
            <a:r>
              <a:rPr lang="en-US" sz="1500" dirty="0">
                <a:solidFill>
                  <a:schemeClr val="tx1"/>
                </a:solidFill>
                <a:ea typeface="+mn-ea"/>
                <a:cs typeface="+mn-cs"/>
              </a:rPr>
              <a:t> </a:t>
            </a:r>
            <a:r>
              <a:rPr lang="en-US" sz="1500" dirty="0" err="1">
                <a:solidFill>
                  <a:schemeClr val="tx1"/>
                </a:solidFill>
                <a:ea typeface="+mn-ea"/>
                <a:cs typeface="+mn-cs"/>
              </a:rPr>
              <a:t>ise</a:t>
            </a:r>
            <a:r>
              <a:rPr lang="en-US" sz="1500" dirty="0">
                <a:solidFill>
                  <a:schemeClr val="tx1"/>
                </a:solidFill>
                <a:ea typeface="+mn-ea"/>
                <a:cs typeface="+mn-cs"/>
              </a:rPr>
              <a:t> </a:t>
            </a:r>
            <a:r>
              <a:rPr lang="en-US" sz="1500" dirty="0" err="1">
                <a:solidFill>
                  <a:schemeClr val="tx1"/>
                </a:solidFill>
                <a:ea typeface="+mn-ea"/>
                <a:cs typeface="+mn-cs"/>
              </a:rPr>
              <a:t>gıda</a:t>
            </a:r>
            <a:r>
              <a:rPr lang="en-US" sz="1500" dirty="0">
                <a:solidFill>
                  <a:schemeClr val="tx1"/>
                </a:solidFill>
                <a:ea typeface="+mn-ea"/>
                <a:cs typeface="+mn-cs"/>
              </a:rPr>
              <a:t> </a:t>
            </a:r>
            <a:r>
              <a:rPr lang="en-US" sz="1500" dirty="0" err="1">
                <a:solidFill>
                  <a:schemeClr val="tx1"/>
                </a:solidFill>
                <a:ea typeface="+mn-ea"/>
                <a:cs typeface="+mn-cs"/>
              </a:rPr>
              <a:t>güvenliğinin</a:t>
            </a:r>
            <a:r>
              <a:rPr lang="en-US" sz="1500" dirty="0">
                <a:solidFill>
                  <a:schemeClr val="tx1"/>
                </a:solidFill>
                <a:ea typeface="+mn-ea"/>
                <a:cs typeface="+mn-cs"/>
              </a:rPr>
              <a:t> </a:t>
            </a:r>
            <a:r>
              <a:rPr lang="en-US" sz="1500" dirty="0" err="1">
                <a:solidFill>
                  <a:schemeClr val="tx1"/>
                </a:solidFill>
                <a:ea typeface="+mn-ea"/>
                <a:cs typeface="+mn-cs"/>
              </a:rPr>
              <a:t>önündeki</a:t>
            </a:r>
            <a:r>
              <a:rPr lang="en-US" sz="1500" dirty="0">
                <a:solidFill>
                  <a:schemeClr val="tx1"/>
                </a:solidFill>
                <a:ea typeface="+mn-ea"/>
                <a:cs typeface="+mn-cs"/>
              </a:rPr>
              <a:t> </a:t>
            </a:r>
            <a:r>
              <a:rPr lang="en-US" sz="1500" dirty="0" err="1">
                <a:solidFill>
                  <a:schemeClr val="tx1"/>
                </a:solidFill>
                <a:ea typeface="+mn-ea"/>
                <a:cs typeface="+mn-cs"/>
              </a:rPr>
              <a:t>en</a:t>
            </a:r>
            <a:r>
              <a:rPr lang="en-US" sz="1500" dirty="0">
                <a:solidFill>
                  <a:schemeClr val="tx1"/>
                </a:solidFill>
                <a:ea typeface="+mn-ea"/>
                <a:cs typeface="+mn-cs"/>
              </a:rPr>
              <a:t> </a:t>
            </a:r>
            <a:r>
              <a:rPr lang="en-US" sz="1500" dirty="0" err="1">
                <a:solidFill>
                  <a:schemeClr val="tx1"/>
                </a:solidFill>
                <a:ea typeface="+mn-ea"/>
                <a:cs typeface="+mn-cs"/>
              </a:rPr>
              <a:t>önemli</a:t>
            </a:r>
            <a:r>
              <a:rPr lang="en-US" sz="1500" dirty="0">
                <a:solidFill>
                  <a:schemeClr val="tx1"/>
                </a:solidFill>
                <a:ea typeface="+mn-ea"/>
                <a:cs typeface="+mn-cs"/>
              </a:rPr>
              <a:t> </a:t>
            </a:r>
            <a:r>
              <a:rPr lang="en-US" sz="1500" dirty="0" err="1">
                <a:solidFill>
                  <a:schemeClr val="tx1"/>
                </a:solidFill>
                <a:ea typeface="+mn-ea"/>
                <a:cs typeface="+mn-cs"/>
              </a:rPr>
              <a:t>engeller</a:t>
            </a:r>
            <a:r>
              <a:rPr lang="en-US" sz="1500" dirty="0">
                <a:solidFill>
                  <a:schemeClr val="tx1"/>
                </a:solidFill>
                <a:ea typeface="+mn-ea"/>
                <a:cs typeface="+mn-cs"/>
              </a:rPr>
              <a:t> </a:t>
            </a:r>
            <a:r>
              <a:rPr lang="en-US" sz="1500" dirty="0" err="1">
                <a:solidFill>
                  <a:schemeClr val="tx1"/>
                </a:solidFill>
                <a:ea typeface="+mn-ea"/>
                <a:cs typeface="+mn-cs"/>
              </a:rPr>
              <a:t>olan</a:t>
            </a:r>
            <a:r>
              <a:rPr lang="en-US" sz="1500" dirty="0">
                <a:solidFill>
                  <a:schemeClr val="tx1"/>
                </a:solidFill>
                <a:ea typeface="+mn-ea"/>
                <a:cs typeface="+mn-cs"/>
              </a:rPr>
              <a:t> </a:t>
            </a:r>
            <a:r>
              <a:rPr lang="en-US" sz="1500" dirty="0" err="1">
                <a:solidFill>
                  <a:schemeClr val="tx1"/>
                </a:solidFill>
                <a:ea typeface="+mn-ea"/>
                <a:cs typeface="+mn-cs"/>
              </a:rPr>
              <a:t>nüfus</a:t>
            </a:r>
            <a:r>
              <a:rPr lang="en-US" sz="1500" dirty="0">
                <a:solidFill>
                  <a:schemeClr val="tx1"/>
                </a:solidFill>
                <a:ea typeface="+mn-ea"/>
                <a:cs typeface="+mn-cs"/>
              </a:rPr>
              <a:t> </a:t>
            </a:r>
            <a:r>
              <a:rPr lang="en-US" sz="1500" dirty="0" err="1">
                <a:solidFill>
                  <a:schemeClr val="tx1"/>
                </a:solidFill>
                <a:ea typeface="+mn-ea"/>
                <a:cs typeface="+mn-cs"/>
              </a:rPr>
              <a:t>artışına</a:t>
            </a:r>
            <a:r>
              <a:rPr lang="en-US" sz="1500" dirty="0">
                <a:solidFill>
                  <a:schemeClr val="tx1"/>
                </a:solidFill>
                <a:ea typeface="+mn-ea"/>
                <a:cs typeface="+mn-cs"/>
              </a:rPr>
              <a:t> </a:t>
            </a:r>
            <a:r>
              <a:rPr lang="en-US" sz="1500" dirty="0" err="1">
                <a:solidFill>
                  <a:schemeClr val="tx1"/>
                </a:solidFill>
                <a:ea typeface="+mn-ea"/>
                <a:cs typeface="+mn-cs"/>
              </a:rPr>
              <a:t>bağlı</a:t>
            </a:r>
            <a:r>
              <a:rPr lang="en-US" sz="1500" dirty="0">
                <a:solidFill>
                  <a:schemeClr val="tx1"/>
                </a:solidFill>
                <a:ea typeface="+mn-ea"/>
                <a:cs typeface="+mn-cs"/>
              </a:rPr>
              <a:t> </a:t>
            </a:r>
            <a:r>
              <a:rPr lang="en-US" sz="1500" dirty="0" err="1">
                <a:solidFill>
                  <a:schemeClr val="tx1"/>
                </a:solidFill>
                <a:ea typeface="+mn-ea"/>
                <a:cs typeface="+mn-cs"/>
              </a:rPr>
              <a:t>artan</a:t>
            </a:r>
            <a:r>
              <a:rPr lang="en-US" sz="1500" dirty="0">
                <a:solidFill>
                  <a:schemeClr val="tx1"/>
                </a:solidFill>
                <a:ea typeface="+mn-ea"/>
                <a:cs typeface="+mn-cs"/>
              </a:rPr>
              <a:t> </a:t>
            </a:r>
            <a:r>
              <a:rPr lang="en-US" sz="1500" dirty="0" err="1">
                <a:solidFill>
                  <a:schemeClr val="tx1"/>
                </a:solidFill>
                <a:ea typeface="+mn-ea"/>
                <a:cs typeface="+mn-cs"/>
              </a:rPr>
              <a:t>yoksulluk</a:t>
            </a:r>
            <a:r>
              <a:rPr lang="en-US" sz="1500" dirty="0">
                <a:solidFill>
                  <a:schemeClr val="tx1"/>
                </a:solidFill>
                <a:ea typeface="+mn-ea"/>
                <a:cs typeface="+mn-cs"/>
              </a:rPr>
              <a:t> </a:t>
            </a:r>
            <a:r>
              <a:rPr lang="en-US" sz="1500" dirty="0" err="1">
                <a:solidFill>
                  <a:schemeClr val="tx1"/>
                </a:solidFill>
                <a:ea typeface="+mn-ea"/>
                <a:cs typeface="+mn-cs"/>
              </a:rPr>
              <a:t>ve</a:t>
            </a:r>
            <a:r>
              <a:rPr lang="en-US" sz="1500" dirty="0">
                <a:solidFill>
                  <a:schemeClr val="tx1"/>
                </a:solidFill>
                <a:ea typeface="+mn-ea"/>
                <a:cs typeface="+mn-cs"/>
              </a:rPr>
              <a:t> </a:t>
            </a:r>
            <a:r>
              <a:rPr lang="en-US" sz="1500" dirty="0" err="1">
                <a:solidFill>
                  <a:schemeClr val="tx1"/>
                </a:solidFill>
                <a:ea typeface="+mn-ea"/>
                <a:cs typeface="+mn-cs"/>
              </a:rPr>
              <a:t>yoksullukla</a:t>
            </a:r>
            <a:r>
              <a:rPr lang="en-US" sz="1500" dirty="0">
                <a:solidFill>
                  <a:schemeClr val="tx1"/>
                </a:solidFill>
                <a:ea typeface="+mn-ea"/>
                <a:cs typeface="+mn-cs"/>
              </a:rPr>
              <a:t> </a:t>
            </a:r>
            <a:r>
              <a:rPr lang="en-US" sz="1500" dirty="0" err="1">
                <a:solidFill>
                  <a:schemeClr val="tx1"/>
                </a:solidFill>
                <a:ea typeface="+mn-ea"/>
                <a:cs typeface="+mn-cs"/>
              </a:rPr>
              <a:t>birlikte</a:t>
            </a:r>
            <a:r>
              <a:rPr lang="en-US" sz="1500" dirty="0">
                <a:solidFill>
                  <a:schemeClr val="tx1"/>
                </a:solidFill>
                <a:ea typeface="+mn-ea"/>
                <a:cs typeface="+mn-cs"/>
              </a:rPr>
              <a:t> </a:t>
            </a:r>
            <a:r>
              <a:rPr lang="en-US" sz="1500" dirty="0" err="1">
                <a:solidFill>
                  <a:schemeClr val="tx1"/>
                </a:solidFill>
                <a:ea typeface="+mn-ea"/>
                <a:cs typeface="+mn-cs"/>
              </a:rPr>
              <a:t>artan</a:t>
            </a:r>
            <a:r>
              <a:rPr lang="en-US" sz="1500" dirty="0">
                <a:solidFill>
                  <a:schemeClr val="tx1"/>
                </a:solidFill>
                <a:ea typeface="+mn-ea"/>
                <a:cs typeface="+mn-cs"/>
              </a:rPr>
              <a:t> </a:t>
            </a:r>
            <a:r>
              <a:rPr lang="en-US" sz="1500" dirty="0" err="1">
                <a:solidFill>
                  <a:schemeClr val="tx1"/>
                </a:solidFill>
                <a:ea typeface="+mn-ea"/>
                <a:cs typeface="+mn-cs"/>
              </a:rPr>
              <a:t>açlıkla</a:t>
            </a:r>
            <a:r>
              <a:rPr lang="en-US" sz="1500" dirty="0">
                <a:solidFill>
                  <a:schemeClr val="tx1"/>
                </a:solidFill>
                <a:ea typeface="+mn-ea"/>
                <a:cs typeface="+mn-cs"/>
              </a:rPr>
              <a:t> </a:t>
            </a:r>
            <a:r>
              <a:rPr lang="en-US" sz="1500" dirty="0" err="1">
                <a:solidFill>
                  <a:schemeClr val="tx1"/>
                </a:solidFill>
                <a:ea typeface="+mn-ea"/>
                <a:cs typeface="+mn-cs"/>
              </a:rPr>
              <a:t>mücadele</a:t>
            </a:r>
            <a:r>
              <a:rPr lang="en-US" sz="1500" dirty="0">
                <a:solidFill>
                  <a:schemeClr val="tx1"/>
                </a:solidFill>
                <a:ea typeface="+mn-ea"/>
                <a:cs typeface="+mn-cs"/>
              </a:rPr>
              <a:t> </a:t>
            </a:r>
            <a:r>
              <a:rPr lang="en-US" sz="1500" dirty="0" err="1">
                <a:solidFill>
                  <a:schemeClr val="tx1"/>
                </a:solidFill>
                <a:ea typeface="+mn-ea"/>
                <a:cs typeface="+mn-cs"/>
              </a:rPr>
              <a:t>edilmelidir</a:t>
            </a:r>
            <a:r>
              <a:rPr lang="en-US" sz="1500" dirty="0">
                <a:solidFill>
                  <a:schemeClr val="tx1"/>
                </a:solidFill>
                <a:ea typeface="+mn-ea"/>
                <a:cs typeface="+mn-cs"/>
              </a:rPr>
              <a:t>.</a:t>
            </a:r>
          </a:p>
        </p:txBody>
      </p:sp>
      <p:pic>
        <p:nvPicPr>
          <p:cNvPr id="2" name="Resim 1" descr="metin, yazı tipi, logo, grafik içeren bir resim&#10;&#10;Açıklama otomatik olarak oluşturuldu">
            <a:extLst>
              <a:ext uri="{FF2B5EF4-FFF2-40B4-BE49-F238E27FC236}">
                <a16:creationId xmlns:a16="http://schemas.microsoft.com/office/drawing/2014/main" id="{8F348334-9542-0D60-9D7E-8B444AC88E3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14599" y="6042179"/>
            <a:ext cx="3374353" cy="679354"/>
          </a:xfrm>
          <a:prstGeom prst="rect">
            <a:avLst/>
          </a:prstGeom>
          <a:ln>
            <a:noFill/>
          </a:ln>
          <a:effectLst>
            <a:softEdge rad="112500"/>
          </a:effectLst>
        </p:spPr>
      </p:pic>
    </p:spTree>
    <p:extLst>
      <p:ext uri="{BB962C8B-B14F-4D97-AF65-F5344CB8AC3E}">
        <p14:creationId xmlns:p14="http://schemas.microsoft.com/office/powerpoint/2010/main" val="250432161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4"/>
            </a:gs>
            <a:gs pos="100000">
              <a:schemeClr val="accent6"/>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5BCC17-B450-45A0-AAEB-A64162D9C080}"/>
              </a:ext>
            </a:extLst>
          </p:cNvPr>
          <p:cNvSpPr>
            <a:spLocks noGrp="1"/>
          </p:cNvSpPr>
          <p:nvPr>
            <p:ph type="title"/>
          </p:nvPr>
        </p:nvSpPr>
        <p:spPr>
          <a:xfrm>
            <a:off x="228427" y="218070"/>
            <a:ext cx="11274552" cy="1959429"/>
          </a:xfrm>
        </p:spPr>
        <p:txBody>
          <a:bodyPr anchor="t" anchorCtr="0">
            <a:noAutofit/>
          </a:bodyPr>
          <a:lstStyle/>
          <a:p>
            <a:r>
              <a:rPr lang="tr-TR" sz="7200" dirty="0">
                <a:solidFill>
                  <a:schemeClr val="bg1"/>
                </a:solidFill>
                <a:latin typeface="+mj-lt"/>
              </a:rPr>
              <a:t>Biz ne yapabiliriz?</a:t>
            </a:r>
            <a:endParaRPr lang="en-US" sz="7200" dirty="0">
              <a:solidFill>
                <a:schemeClr val="bg1"/>
              </a:solidFill>
              <a:latin typeface="+mj-lt"/>
            </a:endParaRPr>
          </a:p>
        </p:txBody>
      </p:sp>
      <p:sp>
        <p:nvSpPr>
          <p:cNvPr id="8" name="Rectangle 7">
            <a:extLst>
              <a:ext uri="{FF2B5EF4-FFF2-40B4-BE49-F238E27FC236}">
                <a16:creationId xmlns:a16="http://schemas.microsoft.com/office/drawing/2014/main" id="{A95C4306-C056-48FE-A4A9-28F7D0C69EFA}"/>
              </a:ext>
            </a:extLst>
          </p:cNvPr>
          <p:cNvSpPr/>
          <p:nvPr/>
        </p:nvSpPr>
        <p:spPr>
          <a:xfrm>
            <a:off x="0" y="1043845"/>
            <a:ext cx="11274552" cy="1408912"/>
          </a:xfrm>
          <a:prstGeom prst="rect">
            <a:avLst/>
          </a:prstGeom>
        </p:spPr>
        <p:txBody>
          <a:bodyPr lIns="0" tIns="0" rIns="0" bIns="0">
            <a:noAutofit/>
          </a:bodyPr>
          <a:lstStyle/>
          <a:p>
            <a:pPr marL="0" marR="0" lvl="0" indent="0" algn="ctr" defTabSz="914400" rtl="0" eaLnBrk="1" fontAlgn="auto" latinLnBrk="0" hangingPunct="1">
              <a:lnSpc>
                <a:spcPts val="3150"/>
              </a:lnSpc>
              <a:spcBef>
                <a:spcPts val="0"/>
              </a:spcBef>
              <a:spcAft>
                <a:spcPts val="0"/>
              </a:spcAft>
              <a:buClrTx/>
              <a:buSzTx/>
              <a:buFontTx/>
              <a:buNone/>
              <a:tabLst/>
              <a:defRPr/>
            </a:pPr>
            <a:r>
              <a:rPr kumimoji="0" lang="en-US" sz="2400" b="1" i="0" u="none" strike="noStrike" kern="1200" cap="all" spc="160" normalizeH="0" baseline="0" noProof="0" dirty="0" err="1">
                <a:ln>
                  <a:noFill/>
                </a:ln>
                <a:solidFill>
                  <a:srgbClr val="FFDC1E"/>
                </a:solidFill>
                <a:effectLst/>
                <a:uLnTx/>
                <a:uFillTx/>
                <a:latin typeface="Arial"/>
                <a:ea typeface="+mn-ea"/>
                <a:cs typeface="+mn-cs"/>
              </a:rPr>
              <a:t>gıda</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güvenliğini</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sağlamak</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için</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verilen</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sivil</a:t>
            </a:r>
            <a:endParaRPr kumimoji="0" lang="en-US" sz="2400" b="1" i="0" u="none" strike="noStrike" kern="1200" cap="all" spc="160" normalizeH="0" baseline="0" noProof="0" dirty="0">
              <a:ln>
                <a:noFill/>
              </a:ln>
              <a:solidFill>
                <a:srgbClr val="FFDC1E"/>
              </a:solidFill>
              <a:effectLst/>
              <a:uLnTx/>
              <a:uFillTx/>
              <a:latin typeface="Arial"/>
              <a:ea typeface="+mn-ea"/>
              <a:cs typeface="+mn-cs"/>
            </a:endParaRPr>
          </a:p>
          <a:p>
            <a:pPr marL="0" marR="0" lvl="0" indent="0" algn="ctr" defTabSz="914400" rtl="0" eaLnBrk="1" fontAlgn="auto" latinLnBrk="0" hangingPunct="1">
              <a:lnSpc>
                <a:spcPts val="3150"/>
              </a:lnSpc>
              <a:spcBef>
                <a:spcPts val="0"/>
              </a:spcBef>
              <a:spcAft>
                <a:spcPts val="0"/>
              </a:spcAft>
              <a:buClrTx/>
              <a:buSzTx/>
              <a:buFontTx/>
              <a:buNone/>
              <a:tabLst/>
              <a:defRPr/>
            </a:pPr>
            <a:r>
              <a:rPr kumimoji="0" lang="en-US" sz="2400" b="1" i="0" u="none" strike="noStrike" kern="1200" cap="all" spc="160" normalizeH="0" baseline="0" noProof="0" dirty="0" err="1">
                <a:ln>
                  <a:noFill/>
                </a:ln>
                <a:solidFill>
                  <a:srgbClr val="FFDC1E"/>
                </a:solidFill>
                <a:effectLst/>
                <a:uLnTx/>
                <a:uFillTx/>
                <a:latin typeface="Arial"/>
                <a:ea typeface="+mn-ea"/>
                <a:cs typeface="+mn-cs"/>
              </a:rPr>
              <a:t>toplum</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önerileri</a:t>
            </a:r>
            <a:endParaRPr kumimoji="0" lang="en-US" sz="2400" b="0" i="0" u="none" strike="noStrike" kern="1200" cap="none" spc="160" normalizeH="0" baseline="0" noProof="0" dirty="0">
              <a:ln>
                <a:noFill/>
              </a:ln>
              <a:solidFill>
                <a:srgbClr val="FFDC1E"/>
              </a:solidFill>
              <a:effectLst/>
              <a:uLnTx/>
              <a:uFillTx/>
              <a:latin typeface="Arial"/>
              <a:ea typeface="+mn-ea"/>
              <a:cs typeface="+mn-cs"/>
            </a:endParaRPr>
          </a:p>
        </p:txBody>
      </p:sp>
      <p:sp>
        <p:nvSpPr>
          <p:cNvPr id="3" name="Speech Bubble: Oval 2">
            <a:extLst>
              <a:ext uri="{FF2B5EF4-FFF2-40B4-BE49-F238E27FC236}">
                <a16:creationId xmlns:a16="http://schemas.microsoft.com/office/drawing/2014/main" id="{CEE12D62-8782-4B05-8614-38E70EDA3BE6}"/>
              </a:ext>
            </a:extLst>
          </p:cNvPr>
          <p:cNvSpPr>
            <a:spLocks/>
          </p:cNvSpPr>
          <p:nvPr/>
        </p:nvSpPr>
        <p:spPr>
          <a:xfrm>
            <a:off x="0" y="2177499"/>
            <a:ext cx="3364597" cy="2698981"/>
          </a:xfrm>
          <a:prstGeom prst="wedgeEllipseCallout">
            <a:avLst/>
          </a:prstGeom>
          <a:noFill/>
          <a:ln w="76200" cap="rnd">
            <a:solidFill>
              <a:srgbClr val="FFDC1E"/>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Arial"/>
                <a:ea typeface="+mn-ea"/>
                <a:cs typeface="+mn-cs"/>
              </a:rPr>
              <a:t>Bütün paydaşların gelir durumlarının belirlenmesi.</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sp>
        <p:nvSpPr>
          <p:cNvPr id="7" name="Speech Bubble: Oval 6">
            <a:extLst>
              <a:ext uri="{FF2B5EF4-FFF2-40B4-BE49-F238E27FC236}">
                <a16:creationId xmlns:a16="http://schemas.microsoft.com/office/drawing/2014/main" id="{5F7299CD-22CD-4A7F-8275-8EBE60CAC159}"/>
              </a:ext>
            </a:extLst>
          </p:cNvPr>
          <p:cNvSpPr>
            <a:spLocks/>
          </p:cNvSpPr>
          <p:nvPr/>
        </p:nvSpPr>
        <p:spPr>
          <a:xfrm>
            <a:off x="2845703" y="3966286"/>
            <a:ext cx="3364597" cy="2523801"/>
          </a:xfrm>
          <a:prstGeom prst="wedgeEllipseCallout">
            <a:avLst/>
          </a:prstGeom>
          <a:noFill/>
          <a:ln w="76200" cap="rnd">
            <a:solidFill>
              <a:srgbClr val="FFDC1E"/>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Arial"/>
                <a:ea typeface="+mn-ea"/>
                <a:cs typeface="+mn-cs"/>
              </a:rPr>
              <a:t>Eğitim ve sağlık </a:t>
            </a:r>
          </a:p>
          <a:p>
            <a:pPr marL="0" marR="0" lvl="0" indent="0" algn="ctr" defTabSz="914400" rtl="0" eaLnBrk="1" fontAlgn="auto" latinLnBrk="0" hangingPunct="1">
              <a:lnSpc>
                <a:spcPts val="27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Arial"/>
                <a:ea typeface="+mn-ea"/>
                <a:cs typeface="+mn-cs"/>
              </a:rPr>
              <a:t>hizmetlerinin</a:t>
            </a:r>
          </a:p>
          <a:p>
            <a:pPr marL="0" marR="0" lvl="0" indent="0" algn="ctr" defTabSz="914400" rtl="0" eaLnBrk="1" fontAlgn="auto" latinLnBrk="0" hangingPunct="1">
              <a:lnSpc>
                <a:spcPts val="27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Arial"/>
                <a:ea typeface="+mn-ea"/>
                <a:cs typeface="+mn-cs"/>
              </a:rPr>
              <a:t> </a:t>
            </a:r>
            <a:r>
              <a:rPr lang="tr-TR" sz="2400" b="1" i="1" dirty="0">
                <a:solidFill>
                  <a:prstClr val="white"/>
                </a:solidFill>
                <a:latin typeface="Arial"/>
              </a:rPr>
              <a:t>desteklenmesi</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sp>
        <p:nvSpPr>
          <p:cNvPr id="9" name="Speech Bubble: Oval 8">
            <a:extLst>
              <a:ext uri="{FF2B5EF4-FFF2-40B4-BE49-F238E27FC236}">
                <a16:creationId xmlns:a16="http://schemas.microsoft.com/office/drawing/2014/main" id="{F2797A51-A3FB-42B5-9BDF-38AE90041ED7}"/>
              </a:ext>
            </a:extLst>
          </p:cNvPr>
          <p:cNvSpPr>
            <a:spLocks/>
          </p:cNvSpPr>
          <p:nvPr/>
        </p:nvSpPr>
        <p:spPr>
          <a:xfrm>
            <a:off x="5382854" y="1946356"/>
            <a:ext cx="3160295" cy="2379320"/>
          </a:xfrm>
          <a:prstGeom prst="wedgeEllipseCallout">
            <a:avLst/>
          </a:prstGeom>
          <a:noFill/>
          <a:ln w="76200" cap="rnd">
            <a:solidFill>
              <a:srgbClr val="FFDC1E"/>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lang="tr-TR" sz="2400" b="1" i="1" dirty="0">
                <a:solidFill>
                  <a:prstClr val="white"/>
                </a:solidFill>
                <a:latin typeface="Arial"/>
              </a:rPr>
              <a:t>Ekonomi için yeni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b="1" i="1" dirty="0">
                <a:solidFill>
                  <a:prstClr val="white"/>
                </a:solidFill>
                <a:latin typeface="Arial"/>
              </a:rPr>
              <a:t>fırsatlar yaratmak</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sp>
        <p:nvSpPr>
          <p:cNvPr id="5" name="Speech Bubble: Oval 4">
            <a:extLst>
              <a:ext uri="{FF2B5EF4-FFF2-40B4-BE49-F238E27FC236}">
                <a16:creationId xmlns:a16="http://schemas.microsoft.com/office/drawing/2014/main" id="{762B0082-F8DB-D689-5F15-FC89CFA948C2}"/>
              </a:ext>
            </a:extLst>
          </p:cNvPr>
          <p:cNvSpPr>
            <a:spLocks/>
          </p:cNvSpPr>
          <p:nvPr/>
        </p:nvSpPr>
        <p:spPr>
          <a:xfrm>
            <a:off x="6963001" y="4110767"/>
            <a:ext cx="3625986" cy="2379320"/>
          </a:xfrm>
          <a:prstGeom prst="wedgeEllipseCallout">
            <a:avLst/>
          </a:prstGeom>
          <a:noFill/>
          <a:ln w="76200" cap="rnd">
            <a:solidFill>
              <a:srgbClr val="FFDC1E"/>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lang="tr-TR" sz="2400" b="1" i="1" dirty="0">
                <a:solidFill>
                  <a:prstClr val="white"/>
                </a:solidFill>
                <a:latin typeface="Arial"/>
              </a:rPr>
              <a:t>Alt yapı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b="1" i="1" dirty="0">
                <a:solidFill>
                  <a:prstClr val="white"/>
                </a:solidFill>
                <a:latin typeface="Arial"/>
              </a:rPr>
              <a:t>destekleri sağlamak</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sp>
        <p:nvSpPr>
          <p:cNvPr id="2" name="Speech Bubble: Oval 1">
            <a:extLst>
              <a:ext uri="{FF2B5EF4-FFF2-40B4-BE49-F238E27FC236}">
                <a16:creationId xmlns:a16="http://schemas.microsoft.com/office/drawing/2014/main" id="{85AFC841-5FAC-6D38-3304-53D6DAC6DCCA}"/>
              </a:ext>
            </a:extLst>
          </p:cNvPr>
          <p:cNvSpPr>
            <a:spLocks/>
          </p:cNvSpPr>
          <p:nvPr/>
        </p:nvSpPr>
        <p:spPr>
          <a:xfrm>
            <a:off x="8543149" y="1649185"/>
            <a:ext cx="3625986" cy="2206373"/>
          </a:xfrm>
          <a:prstGeom prst="wedgeEllipseCallout">
            <a:avLst/>
          </a:prstGeom>
          <a:noFill/>
          <a:ln w="76200" cap="rnd">
            <a:solidFill>
              <a:srgbClr val="FFDC1E"/>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Arial"/>
                <a:ea typeface="+mn-ea"/>
                <a:cs typeface="+mn-cs"/>
              </a:rPr>
              <a:t>Tarımsal üretimin </a:t>
            </a:r>
          </a:p>
          <a:p>
            <a:pPr marL="0" marR="0" lvl="0" indent="0" algn="ctr" defTabSz="914400" rtl="0" eaLnBrk="1" fontAlgn="auto" latinLnBrk="0" hangingPunct="1">
              <a:lnSpc>
                <a:spcPts val="27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Arial"/>
                <a:ea typeface="+mn-ea"/>
                <a:cs typeface="+mn-cs"/>
              </a:rPr>
              <a:t>özendirilmesi </a:t>
            </a:r>
          </a:p>
          <a:p>
            <a:pPr marL="0" marR="0" lvl="0" indent="0" algn="ctr" defTabSz="914400" rtl="0" eaLnBrk="1" fontAlgn="auto" latinLnBrk="0" hangingPunct="1">
              <a:lnSpc>
                <a:spcPts val="27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Arial"/>
                <a:ea typeface="+mn-ea"/>
                <a:cs typeface="+mn-cs"/>
              </a:rPr>
              <a:t>ve teşvik edilmesi</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4409089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0FEAC5-26A9-DAB3-C524-BD9444B9B27A}"/>
              </a:ext>
            </a:extLst>
          </p:cNvPr>
          <p:cNvSpPr txBox="1"/>
          <p:nvPr/>
        </p:nvSpPr>
        <p:spPr>
          <a:xfrm>
            <a:off x="4363453" y="329184"/>
            <a:ext cx="7379368"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b="1" dirty="0">
                <a:latin typeface="+mj-lt"/>
                <a:ea typeface="+mj-ea"/>
                <a:cs typeface="+mj-cs"/>
              </a:rPr>
              <a:t>GIDA GÜVENLİĞİ KAVRAMININ PARAMETRELERİ</a:t>
            </a:r>
          </a:p>
          <a:p>
            <a:pPr>
              <a:lnSpc>
                <a:spcPct val="90000"/>
              </a:lnSpc>
              <a:spcBef>
                <a:spcPct val="0"/>
              </a:spcBef>
              <a:spcAft>
                <a:spcPts val="600"/>
              </a:spcAft>
            </a:pPr>
            <a:r>
              <a:rPr lang="en-US" sz="2600" b="1" dirty="0" err="1">
                <a:latin typeface="+mj-lt"/>
                <a:ea typeface="+mj-ea"/>
                <a:cs typeface="+mj-cs"/>
              </a:rPr>
              <a:t>Tarımsal</a:t>
            </a:r>
            <a:r>
              <a:rPr lang="en-US" sz="2600" b="1" dirty="0">
                <a:latin typeface="+mj-lt"/>
                <a:ea typeface="+mj-ea"/>
                <a:cs typeface="+mj-cs"/>
              </a:rPr>
              <a:t> </a:t>
            </a:r>
            <a:r>
              <a:rPr lang="en-US" sz="2600" b="1" dirty="0" err="1">
                <a:latin typeface="+mj-lt"/>
                <a:ea typeface="+mj-ea"/>
                <a:cs typeface="+mj-cs"/>
              </a:rPr>
              <a:t>Üretim</a:t>
            </a:r>
            <a:r>
              <a:rPr lang="en-US" sz="2600" b="1" dirty="0">
                <a:latin typeface="+mj-lt"/>
                <a:ea typeface="+mj-ea"/>
                <a:cs typeface="+mj-cs"/>
              </a:rPr>
              <a:t> </a:t>
            </a:r>
            <a:r>
              <a:rPr lang="en-US" sz="2600" b="1" dirty="0" err="1">
                <a:latin typeface="+mj-lt"/>
                <a:ea typeface="+mj-ea"/>
                <a:cs typeface="+mj-cs"/>
              </a:rPr>
              <a:t>ve</a:t>
            </a:r>
            <a:r>
              <a:rPr lang="en-US" sz="2600" b="1" dirty="0">
                <a:latin typeface="+mj-lt"/>
                <a:ea typeface="+mj-ea"/>
                <a:cs typeface="+mj-cs"/>
              </a:rPr>
              <a:t> </a:t>
            </a:r>
            <a:r>
              <a:rPr lang="en-US" sz="2600" b="1" dirty="0" err="1">
                <a:latin typeface="+mj-lt"/>
                <a:ea typeface="+mj-ea"/>
                <a:cs typeface="+mj-cs"/>
              </a:rPr>
              <a:t>Sağlıklı</a:t>
            </a:r>
            <a:r>
              <a:rPr lang="en-US" sz="2600" b="1" dirty="0">
                <a:latin typeface="+mj-lt"/>
                <a:ea typeface="+mj-ea"/>
                <a:cs typeface="+mj-cs"/>
              </a:rPr>
              <a:t> </a:t>
            </a:r>
            <a:r>
              <a:rPr lang="en-US" sz="2600" b="1" dirty="0" err="1">
                <a:latin typeface="+mj-lt"/>
                <a:ea typeface="+mj-ea"/>
                <a:cs typeface="+mj-cs"/>
              </a:rPr>
              <a:t>Gıdanın</a:t>
            </a:r>
            <a:r>
              <a:rPr lang="en-US" sz="2600" b="1" dirty="0">
                <a:latin typeface="+mj-lt"/>
                <a:ea typeface="+mj-ea"/>
                <a:cs typeface="+mj-cs"/>
              </a:rPr>
              <a:t> </a:t>
            </a:r>
            <a:r>
              <a:rPr lang="en-US" sz="2600" b="1" dirty="0" err="1">
                <a:latin typeface="+mj-lt"/>
                <a:ea typeface="+mj-ea"/>
                <a:cs typeface="+mj-cs"/>
              </a:rPr>
              <a:t>Temini</a:t>
            </a:r>
            <a:endParaRPr lang="en-US" sz="2600" b="1" dirty="0">
              <a:latin typeface="+mj-lt"/>
              <a:ea typeface="+mj-ea"/>
              <a:cs typeface="+mj-cs"/>
            </a:endParaRPr>
          </a:p>
        </p:txBody>
      </p:sp>
      <p:pic>
        <p:nvPicPr>
          <p:cNvPr id="7" name="Picture 6" descr="Açık torbalarda çeşitli tahıl tohumları">
            <a:extLst>
              <a:ext uri="{FF2B5EF4-FFF2-40B4-BE49-F238E27FC236}">
                <a16:creationId xmlns:a16="http://schemas.microsoft.com/office/drawing/2014/main" id="{054F2D2D-F5F0-374C-D881-41B6CBCC904F}"/>
              </a:ext>
            </a:extLst>
          </p:cNvPr>
          <p:cNvPicPr>
            <a:picLocks noChangeAspect="1"/>
          </p:cNvPicPr>
          <p:nvPr/>
        </p:nvPicPr>
        <p:blipFill rotWithShape="1">
          <a:blip r:embed="rId2"/>
          <a:srcRect l="23992" r="3067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E0B97E-1DD8-82E4-45F9-93C59727BB38}"/>
              </a:ext>
            </a:extLst>
          </p:cNvPr>
          <p:cNvSpPr>
            <a:spLocks noGrp="1"/>
          </p:cNvSpPr>
          <p:nvPr>
            <p:ph idx="1"/>
          </p:nvPr>
        </p:nvSpPr>
        <p:spPr>
          <a:xfrm>
            <a:off x="4657345" y="2706624"/>
            <a:ext cx="7085476" cy="3483864"/>
          </a:xfrm>
        </p:spPr>
        <p:txBody>
          <a:bodyPr vert="horz" lIns="91440" tIns="45720" rIns="91440" bIns="45720" rtlCol="0">
            <a:normAutofit/>
          </a:bodyPr>
          <a:lstStyle/>
          <a:p>
            <a:pPr algn="just">
              <a:lnSpc>
                <a:spcPct val="90000"/>
              </a:lnSpc>
              <a:buFont typeface="Arial" panose="020B0604020202020204" pitchFamily="34" charset="0"/>
              <a:buChar char="•"/>
            </a:pPr>
            <a:r>
              <a:rPr lang="en-US" sz="2200" dirty="0" err="1">
                <a:solidFill>
                  <a:schemeClr val="tx1"/>
                </a:solidFill>
                <a:ea typeface="+mn-ea"/>
                <a:cs typeface="+mn-cs"/>
              </a:rPr>
              <a:t>Dünya</a:t>
            </a:r>
            <a:r>
              <a:rPr lang="en-US" sz="2200" dirty="0">
                <a:solidFill>
                  <a:schemeClr val="tx1"/>
                </a:solidFill>
                <a:ea typeface="+mn-ea"/>
                <a:cs typeface="+mn-cs"/>
              </a:rPr>
              <a:t> </a:t>
            </a:r>
            <a:r>
              <a:rPr lang="en-US" sz="2200" dirty="0" err="1">
                <a:solidFill>
                  <a:schemeClr val="tx1"/>
                </a:solidFill>
                <a:ea typeface="+mn-ea"/>
                <a:cs typeface="+mn-cs"/>
              </a:rPr>
              <a:t>üzerinde</a:t>
            </a:r>
            <a:r>
              <a:rPr lang="en-US" sz="2200" dirty="0">
                <a:solidFill>
                  <a:schemeClr val="tx1"/>
                </a:solidFill>
                <a:ea typeface="+mn-ea"/>
                <a:cs typeface="+mn-cs"/>
              </a:rPr>
              <a:t> her </a:t>
            </a:r>
            <a:r>
              <a:rPr lang="en-US" sz="2200" dirty="0" err="1">
                <a:solidFill>
                  <a:schemeClr val="tx1"/>
                </a:solidFill>
                <a:ea typeface="+mn-ea"/>
                <a:cs typeface="+mn-cs"/>
              </a:rPr>
              <a:t>insanın</a:t>
            </a:r>
            <a:r>
              <a:rPr lang="en-US" sz="2200" dirty="0">
                <a:solidFill>
                  <a:schemeClr val="tx1"/>
                </a:solidFill>
                <a:ea typeface="+mn-ea"/>
                <a:cs typeface="+mn-cs"/>
              </a:rPr>
              <a:t> </a:t>
            </a:r>
            <a:r>
              <a:rPr lang="en-US" sz="2200" dirty="0" err="1">
                <a:solidFill>
                  <a:schemeClr val="tx1"/>
                </a:solidFill>
                <a:ea typeface="+mn-ea"/>
                <a:cs typeface="+mn-cs"/>
              </a:rPr>
              <a:t>güvenilir</a:t>
            </a:r>
            <a:r>
              <a:rPr lang="en-US" sz="2200" dirty="0">
                <a:solidFill>
                  <a:schemeClr val="tx1"/>
                </a:solidFill>
                <a:ea typeface="+mn-ea"/>
                <a:cs typeface="+mn-cs"/>
              </a:rPr>
              <a:t>, </a:t>
            </a:r>
            <a:r>
              <a:rPr lang="en-US" sz="2200" dirty="0" err="1">
                <a:solidFill>
                  <a:schemeClr val="tx1"/>
                </a:solidFill>
                <a:ea typeface="+mn-ea"/>
                <a:cs typeface="+mn-cs"/>
              </a:rPr>
              <a:t>besleyici</a:t>
            </a:r>
            <a:r>
              <a:rPr lang="en-US" sz="2200" dirty="0">
                <a:solidFill>
                  <a:schemeClr val="tx1"/>
                </a:solidFill>
                <a:ea typeface="+mn-ea"/>
                <a:cs typeface="+mn-cs"/>
              </a:rPr>
              <a:t> </a:t>
            </a:r>
            <a:r>
              <a:rPr lang="en-US" sz="2200" dirty="0" err="1">
                <a:solidFill>
                  <a:schemeClr val="tx1"/>
                </a:solidFill>
                <a:ea typeface="+mn-ea"/>
                <a:cs typeface="+mn-cs"/>
              </a:rPr>
              <a:t>ve</a:t>
            </a:r>
            <a:r>
              <a:rPr lang="en-US" sz="2200" dirty="0">
                <a:solidFill>
                  <a:schemeClr val="tx1"/>
                </a:solidFill>
                <a:ea typeface="+mn-ea"/>
                <a:cs typeface="+mn-cs"/>
              </a:rPr>
              <a:t> </a:t>
            </a:r>
            <a:r>
              <a:rPr lang="en-US" sz="2200" dirty="0" err="1">
                <a:solidFill>
                  <a:schemeClr val="tx1"/>
                </a:solidFill>
                <a:ea typeface="+mn-ea"/>
                <a:cs typeface="+mn-cs"/>
              </a:rPr>
              <a:t>güvenli</a:t>
            </a:r>
            <a:r>
              <a:rPr lang="en-US" sz="2200" dirty="0">
                <a:solidFill>
                  <a:schemeClr val="tx1"/>
                </a:solidFill>
                <a:ea typeface="+mn-ea"/>
                <a:cs typeface="+mn-cs"/>
              </a:rPr>
              <a:t> </a:t>
            </a:r>
            <a:r>
              <a:rPr lang="en-US" sz="2200" dirty="0" err="1">
                <a:solidFill>
                  <a:schemeClr val="tx1"/>
                </a:solidFill>
                <a:ea typeface="+mn-ea"/>
                <a:cs typeface="+mn-cs"/>
              </a:rPr>
              <a:t>gıda</a:t>
            </a:r>
            <a:r>
              <a:rPr lang="en-US" sz="2200" dirty="0">
                <a:solidFill>
                  <a:schemeClr val="tx1"/>
                </a:solidFill>
                <a:ea typeface="+mn-ea"/>
                <a:cs typeface="+mn-cs"/>
              </a:rPr>
              <a:t> </a:t>
            </a:r>
            <a:r>
              <a:rPr lang="en-US" sz="2200" dirty="0" err="1">
                <a:solidFill>
                  <a:schemeClr val="tx1"/>
                </a:solidFill>
                <a:ea typeface="+mn-ea"/>
                <a:cs typeface="+mn-cs"/>
              </a:rPr>
              <a:t>arzına</a:t>
            </a:r>
            <a:r>
              <a:rPr lang="en-US" sz="2200" dirty="0">
                <a:solidFill>
                  <a:schemeClr val="tx1"/>
                </a:solidFill>
                <a:ea typeface="+mn-ea"/>
                <a:cs typeface="+mn-cs"/>
              </a:rPr>
              <a:t> </a:t>
            </a:r>
            <a:r>
              <a:rPr lang="en-US" sz="2200" dirty="0" err="1">
                <a:solidFill>
                  <a:schemeClr val="tx1"/>
                </a:solidFill>
                <a:ea typeface="+mn-ea"/>
                <a:cs typeface="+mn-cs"/>
              </a:rPr>
              <a:t>ihtiyacı</a:t>
            </a:r>
            <a:r>
              <a:rPr lang="en-US" sz="2200" dirty="0">
                <a:solidFill>
                  <a:schemeClr val="tx1"/>
                </a:solidFill>
                <a:ea typeface="+mn-ea"/>
                <a:cs typeface="+mn-cs"/>
              </a:rPr>
              <a:t> </a:t>
            </a:r>
            <a:r>
              <a:rPr lang="en-US" sz="2200" dirty="0" err="1">
                <a:solidFill>
                  <a:schemeClr val="tx1"/>
                </a:solidFill>
                <a:ea typeface="+mn-ea"/>
                <a:cs typeface="+mn-cs"/>
              </a:rPr>
              <a:t>vardır</a:t>
            </a:r>
            <a:r>
              <a:rPr lang="en-US" sz="2200" dirty="0">
                <a:solidFill>
                  <a:schemeClr val="tx1"/>
                </a:solidFill>
                <a:ea typeface="+mn-ea"/>
                <a:cs typeface="+mn-cs"/>
              </a:rPr>
              <a:t>. </a:t>
            </a:r>
            <a:r>
              <a:rPr lang="en-US" sz="2200" dirty="0" err="1">
                <a:solidFill>
                  <a:schemeClr val="tx1"/>
                </a:solidFill>
                <a:ea typeface="+mn-ea"/>
                <a:cs typeface="+mn-cs"/>
              </a:rPr>
              <a:t>Tarım</a:t>
            </a:r>
            <a:r>
              <a:rPr lang="en-US" sz="2200" dirty="0">
                <a:solidFill>
                  <a:schemeClr val="tx1"/>
                </a:solidFill>
                <a:ea typeface="+mn-ea"/>
                <a:cs typeface="+mn-cs"/>
              </a:rPr>
              <a:t> </a:t>
            </a:r>
            <a:r>
              <a:rPr lang="en-US" sz="2200" dirty="0" err="1">
                <a:solidFill>
                  <a:schemeClr val="tx1"/>
                </a:solidFill>
                <a:ea typeface="+mn-ea"/>
                <a:cs typeface="+mn-cs"/>
              </a:rPr>
              <a:t>ise</a:t>
            </a:r>
            <a:r>
              <a:rPr lang="en-US" sz="2200" dirty="0">
                <a:solidFill>
                  <a:schemeClr val="tx1"/>
                </a:solidFill>
                <a:ea typeface="+mn-ea"/>
                <a:cs typeface="+mn-cs"/>
              </a:rPr>
              <a:t> </a:t>
            </a:r>
            <a:r>
              <a:rPr lang="en-US" sz="2200" dirty="0" err="1">
                <a:solidFill>
                  <a:schemeClr val="tx1"/>
                </a:solidFill>
                <a:ea typeface="+mn-ea"/>
                <a:cs typeface="+mn-cs"/>
              </a:rPr>
              <a:t>gelişmekte</a:t>
            </a:r>
            <a:r>
              <a:rPr lang="en-US" sz="2200" dirty="0">
                <a:solidFill>
                  <a:schemeClr val="tx1"/>
                </a:solidFill>
                <a:ea typeface="+mn-ea"/>
                <a:cs typeface="+mn-cs"/>
              </a:rPr>
              <a:t> </a:t>
            </a:r>
            <a:r>
              <a:rPr lang="en-US" sz="2200" dirty="0" err="1">
                <a:solidFill>
                  <a:schemeClr val="tx1"/>
                </a:solidFill>
                <a:ea typeface="+mn-ea"/>
                <a:cs typeface="+mn-cs"/>
              </a:rPr>
              <a:t>olan</a:t>
            </a:r>
            <a:r>
              <a:rPr lang="en-US" sz="2200" dirty="0">
                <a:solidFill>
                  <a:schemeClr val="tx1"/>
                </a:solidFill>
                <a:ea typeface="+mn-ea"/>
                <a:cs typeface="+mn-cs"/>
              </a:rPr>
              <a:t> </a:t>
            </a:r>
            <a:r>
              <a:rPr lang="en-US" sz="2200" dirty="0" err="1">
                <a:solidFill>
                  <a:schemeClr val="tx1"/>
                </a:solidFill>
                <a:ea typeface="+mn-ea"/>
                <a:cs typeface="+mn-cs"/>
              </a:rPr>
              <a:t>ülkeler</a:t>
            </a:r>
            <a:r>
              <a:rPr lang="en-US" sz="2200" dirty="0">
                <a:solidFill>
                  <a:schemeClr val="tx1"/>
                </a:solidFill>
                <a:ea typeface="+mn-ea"/>
                <a:cs typeface="+mn-cs"/>
              </a:rPr>
              <a:t> </a:t>
            </a:r>
            <a:r>
              <a:rPr lang="en-US" sz="2200" dirty="0" err="1">
                <a:solidFill>
                  <a:schemeClr val="tx1"/>
                </a:solidFill>
                <a:ea typeface="+mn-ea"/>
                <a:cs typeface="+mn-cs"/>
              </a:rPr>
              <a:t>için</a:t>
            </a:r>
            <a:r>
              <a:rPr lang="en-US" sz="2200" dirty="0">
                <a:solidFill>
                  <a:schemeClr val="tx1"/>
                </a:solidFill>
                <a:ea typeface="+mn-ea"/>
                <a:cs typeface="+mn-cs"/>
              </a:rPr>
              <a:t> </a:t>
            </a:r>
            <a:r>
              <a:rPr lang="en-US" sz="2200" dirty="0" err="1">
                <a:solidFill>
                  <a:schemeClr val="tx1"/>
                </a:solidFill>
                <a:ea typeface="+mn-ea"/>
                <a:cs typeface="+mn-cs"/>
              </a:rPr>
              <a:t>en</a:t>
            </a:r>
            <a:r>
              <a:rPr lang="en-US" sz="2200" dirty="0">
                <a:solidFill>
                  <a:schemeClr val="tx1"/>
                </a:solidFill>
                <a:ea typeface="+mn-ea"/>
                <a:cs typeface="+mn-cs"/>
              </a:rPr>
              <a:t> </a:t>
            </a:r>
            <a:r>
              <a:rPr lang="en-US" sz="2200" dirty="0" err="1">
                <a:solidFill>
                  <a:schemeClr val="tx1"/>
                </a:solidFill>
                <a:ea typeface="+mn-ea"/>
                <a:cs typeface="+mn-cs"/>
              </a:rPr>
              <a:t>önemli</a:t>
            </a:r>
            <a:r>
              <a:rPr lang="en-US" sz="2200" dirty="0">
                <a:solidFill>
                  <a:schemeClr val="tx1"/>
                </a:solidFill>
                <a:ea typeface="+mn-ea"/>
                <a:cs typeface="+mn-cs"/>
              </a:rPr>
              <a:t> </a:t>
            </a:r>
            <a:r>
              <a:rPr lang="en-US" sz="2200" dirty="0" err="1">
                <a:solidFill>
                  <a:schemeClr val="tx1"/>
                </a:solidFill>
                <a:ea typeface="+mn-ea"/>
                <a:cs typeface="+mn-cs"/>
              </a:rPr>
              <a:t>sektördür</a:t>
            </a:r>
            <a:r>
              <a:rPr lang="en-US" sz="2200" dirty="0">
                <a:solidFill>
                  <a:schemeClr val="tx1"/>
                </a:solidFill>
                <a:ea typeface="+mn-ea"/>
                <a:cs typeface="+mn-cs"/>
              </a:rPr>
              <a:t>. </a:t>
            </a:r>
            <a:r>
              <a:rPr lang="en-US" sz="2200" dirty="0" err="1">
                <a:solidFill>
                  <a:schemeClr val="tx1"/>
                </a:solidFill>
                <a:ea typeface="+mn-ea"/>
                <a:cs typeface="+mn-cs"/>
              </a:rPr>
              <a:t>Çünkü</a:t>
            </a:r>
            <a:r>
              <a:rPr lang="en-US" sz="2200" dirty="0">
                <a:solidFill>
                  <a:schemeClr val="tx1"/>
                </a:solidFill>
                <a:ea typeface="+mn-ea"/>
                <a:cs typeface="+mn-cs"/>
              </a:rPr>
              <a:t> </a:t>
            </a:r>
            <a:r>
              <a:rPr lang="en-US" sz="2200" dirty="0" err="1">
                <a:solidFill>
                  <a:schemeClr val="tx1"/>
                </a:solidFill>
                <a:ea typeface="+mn-ea"/>
                <a:cs typeface="+mn-cs"/>
              </a:rPr>
              <a:t>gıda</a:t>
            </a:r>
            <a:r>
              <a:rPr lang="en-US" sz="2200" dirty="0">
                <a:solidFill>
                  <a:schemeClr val="tx1"/>
                </a:solidFill>
                <a:ea typeface="+mn-ea"/>
                <a:cs typeface="+mn-cs"/>
              </a:rPr>
              <a:t> </a:t>
            </a:r>
            <a:r>
              <a:rPr lang="en-US" sz="2200" dirty="0" err="1">
                <a:solidFill>
                  <a:schemeClr val="tx1"/>
                </a:solidFill>
                <a:ea typeface="+mn-ea"/>
                <a:cs typeface="+mn-cs"/>
              </a:rPr>
              <a:t>güvenliğini</a:t>
            </a:r>
            <a:r>
              <a:rPr lang="en-US" sz="2200" dirty="0">
                <a:solidFill>
                  <a:schemeClr val="tx1"/>
                </a:solidFill>
                <a:ea typeface="+mn-ea"/>
                <a:cs typeface="+mn-cs"/>
              </a:rPr>
              <a:t> </a:t>
            </a:r>
            <a:r>
              <a:rPr lang="en-US" sz="2200" dirty="0" err="1">
                <a:solidFill>
                  <a:schemeClr val="tx1"/>
                </a:solidFill>
                <a:ea typeface="+mn-ea"/>
                <a:cs typeface="+mn-cs"/>
              </a:rPr>
              <a:t>temin</a:t>
            </a:r>
            <a:r>
              <a:rPr lang="en-US" sz="2200" dirty="0">
                <a:solidFill>
                  <a:schemeClr val="tx1"/>
                </a:solidFill>
                <a:ea typeface="+mn-ea"/>
                <a:cs typeface="+mn-cs"/>
              </a:rPr>
              <a:t> </a:t>
            </a:r>
            <a:r>
              <a:rPr lang="en-US" sz="2200" dirty="0" err="1">
                <a:solidFill>
                  <a:schemeClr val="tx1"/>
                </a:solidFill>
                <a:ea typeface="+mn-ea"/>
                <a:cs typeface="+mn-cs"/>
              </a:rPr>
              <a:t>etmesinin</a:t>
            </a:r>
            <a:r>
              <a:rPr lang="en-US" sz="2200" dirty="0">
                <a:solidFill>
                  <a:schemeClr val="tx1"/>
                </a:solidFill>
                <a:ea typeface="+mn-ea"/>
                <a:cs typeface="+mn-cs"/>
              </a:rPr>
              <a:t> </a:t>
            </a:r>
            <a:r>
              <a:rPr lang="en-US" sz="2200" dirty="0" err="1">
                <a:solidFill>
                  <a:schemeClr val="tx1"/>
                </a:solidFill>
                <a:ea typeface="+mn-ea"/>
                <a:cs typeface="+mn-cs"/>
              </a:rPr>
              <a:t>yanı</a:t>
            </a:r>
            <a:r>
              <a:rPr lang="en-US" sz="2200" dirty="0">
                <a:solidFill>
                  <a:schemeClr val="tx1"/>
                </a:solidFill>
                <a:ea typeface="+mn-ea"/>
                <a:cs typeface="+mn-cs"/>
              </a:rPr>
              <a:t> </a:t>
            </a:r>
            <a:r>
              <a:rPr lang="en-US" sz="2200" dirty="0" err="1">
                <a:solidFill>
                  <a:schemeClr val="tx1"/>
                </a:solidFill>
                <a:ea typeface="+mn-ea"/>
                <a:cs typeface="+mn-cs"/>
              </a:rPr>
              <a:t>sıra</a:t>
            </a:r>
            <a:r>
              <a:rPr lang="en-US" sz="2200" dirty="0">
                <a:solidFill>
                  <a:schemeClr val="tx1"/>
                </a:solidFill>
                <a:ea typeface="+mn-ea"/>
                <a:cs typeface="+mn-cs"/>
              </a:rPr>
              <a:t> </a:t>
            </a:r>
            <a:r>
              <a:rPr lang="en-US" sz="2200" dirty="0" err="1">
                <a:solidFill>
                  <a:schemeClr val="tx1"/>
                </a:solidFill>
                <a:ea typeface="+mn-ea"/>
                <a:cs typeface="+mn-cs"/>
              </a:rPr>
              <a:t>en</a:t>
            </a:r>
            <a:r>
              <a:rPr lang="en-US" sz="2200" dirty="0">
                <a:solidFill>
                  <a:schemeClr val="tx1"/>
                </a:solidFill>
                <a:ea typeface="+mn-ea"/>
                <a:cs typeface="+mn-cs"/>
              </a:rPr>
              <a:t> </a:t>
            </a:r>
            <a:r>
              <a:rPr lang="en-US" sz="2200" dirty="0" err="1">
                <a:solidFill>
                  <a:schemeClr val="tx1"/>
                </a:solidFill>
                <a:ea typeface="+mn-ea"/>
                <a:cs typeface="+mn-cs"/>
              </a:rPr>
              <a:t>önemli</a:t>
            </a:r>
            <a:r>
              <a:rPr lang="en-US" sz="2200" dirty="0">
                <a:solidFill>
                  <a:schemeClr val="tx1"/>
                </a:solidFill>
                <a:ea typeface="+mn-ea"/>
                <a:cs typeface="+mn-cs"/>
              </a:rPr>
              <a:t> milli </a:t>
            </a:r>
            <a:r>
              <a:rPr lang="en-US" sz="2200" dirty="0" err="1">
                <a:solidFill>
                  <a:schemeClr val="tx1"/>
                </a:solidFill>
                <a:ea typeface="+mn-ea"/>
                <a:cs typeface="+mn-cs"/>
              </a:rPr>
              <a:t>gelir</a:t>
            </a:r>
            <a:r>
              <a:rPr lang="en-US" sz="2200" dirty="0">
                <a:solidFill>
                  <a:schemeClr val="tx1"/>
                </a:solidFill>
                <a:ea typeface="+mn-ea"/>
                <a:cs typeface="+mn-cs"/>
              </a:rPr>
              <a:t> </a:t>
            </a:r>
            <a:r>
              <a:rPr lang="en-US" sz="2200" dirty="0" err="1">
                <a:solidFill>
                  <a:schemeClr val="tx1"/>
                </a:solidFill>
                <a:ea typeface="+mn-ea"/>
                <a:cs typeface="+mn-cs"/>
              </a:rPr>
              <a:t>kaynağıdır</a:t>
            </a:r>
            <a:r>
              <a:rPr lang="en-US" sz="2200" dirty="0">
                <a:solidFill>
                  <a:schemeClr val="tx1"/>
                </a:solidFill>
                <a:ea typeface="+mn-ea"/>
                <a:cs typeface="+mn-cs"/>
              </a:rPr>
              <a:t>. </a:t>
            </a:r>
            <a:r>
              <a:rPr lang="en-US" sz="2200" dirty="0" err="1">
                <a:solidFill>
                  <a:schemeClr val="tx1"/>
                </a:solidFill>
                <a:ea typeface="+mn-ea"/>
                <a:cs typeface="+mn-cs"/>
              </a:rPr>
              <a:t>Düşük</a:t>
            </a:r>
            <a:r>
              <a:rPr lang="en-US" sz="2200" dirty="0">
                <a:solidFill>
                  <a:schemeClr val="tx1"/>
                </a:solidFill>
                <a:ea typeface="+mn-ea"/>
                <a:cs typeface="+mn-cs"/>
              </a:rPr>
              <a:t> </a:t>
            </a:r>
            <a:r>
              <a:rPr lang="en-US" sz="2200" dirty="0" err="1">
                <a:solidFill>
                  <a:schemeClr val="tx1"/>
                </a:solidFill>
                <a:ea typeface="+mn-ea"/>
                <a:cs typeface="+mn-cs"/>
              </a:rPr>
              <a:t>mahsul</a:t>
            </a:r>
            <a:r>
              <a:rPr lang="en-US" sz="2200" dirty="0">
                <a:solidFill>
                  <a:schemeClr val="tx1"/>
                </a:solidFill>
                <a:ea typeface="+mn-ea"/>
                <a:cs typeface="+mn-cs"/>
              </a:rPr>
              <a:t>, </a:t>
            </a:r>
            <a:r>
              <a:rPr lang="en-US" sz="2200" dirty="0" err="1">
                <a:solidFill>
                  <a:schemeClr val="tx1"/>
                </a:solidFill>
                <a:ea typeface="+mn-ea"/>
                <a:cs typeface="+mn-cs"/>
              </a:rPr>
              <a:t>verimli</a:t>
            </a:r>
            <a:r>
              <a:rPr lang="en-US" sz="2200" dirty="0">
                <a:solidFill>
                  <a:schemeClr val="tx1"/>
                </a:solidFill>
                <a:ea typeface="+mn-ea"/>
                <a:cs typeface="+mn-cs"/>
              </a:rPr>
              <a:t> </a:t>
            </a:r>
            <a:r>
              <a:rPr lang="en-US" sz="2200" dirty="0" err="1">
                <a:solidFill>
                  <a:schemeClr val="tx1"/>
                </a:solidFill>
                <a:ea typeface="+mn-ea"/>
                <a:cs typeface="+mn-cs"/>
              </a:rPr>
              <a:t>tohumların</a:t>
            </a:r>
            <a:r>
              <a:rPr lang="en-US" sz="2200" dirty="0">
                <a:solidFill>
                  <a:schemeClr val="tx1"/>
                </a:solidFill>
                <a:ea typeface="+mn-ea"/>
                <a:cs typeface="+mn-cs"/>
              </a:rPr>
              <a:t> </a:t>
            </a:r>
            <a:r>
              <a:rPr lang="en-US" sz="2200" dirty="0" err="1">
                <a:solidFill>
                  <a:schemeClr val="tx1"/>
                </a:solidFill>
                <a:ea typeface="+mn-ea"/>
                <a:cs typeface="+mn-cs"/>
              </a:rPr>
              <a:t>maliyetinin</a:t>
            </a:r>
            <a:r>
              <a:rPr lang="en-US" sz="2200" dirty="0">
                <a:solidFill>
                  <a:schemeClr val="tx1"/>
                </a:solidFill>
                <a:ea typeface="+mn-ea"/>
                <a:cs typeface="+mn-cs"/>
              </a:rPr>
              <a:t> </a:t>
            </a:r>
            <a:r>
              <a:rPr lang="en-US" sz="2200" dirty="0" err="1">
                <a:solidFill>
                  <a:schemeClr val="tx1"/>
                </a:solidFill>
                <a:ea typeface="+mn-ea"/>
                <a:cs typeface="+mn-cs"/>
              </a:rPr>
              <a:t>yüksek</a:t>
            </a:r>
            <a:r>
              <a:rPr lang="en-US" sz="2200" dirty="0">
                <a:solidFill>
                  <a:schemeClr val="tx1"/>
                </a:solidFill>
                <a:ea typeface="+mn-ea"/>
                <a:cs typeface="+mn-cs"/>
              </a:rPr>
              <a:t> </a:t>
            </a:r>
            <a:r>
              <a:rPr lang="en-US" sz="2200" dirty="0" err="1">
                <a:solidFill>
                  <a:schemeClr val="tx1"/>
                </a:solidFill>
                <a:ea typeface="+mn-ea"/>
                <a:cs typeface="+mn-cs"/>
              </a:rPr>
              <a:t>olması</a:t>
            </a:r>
            <a:r>
              <a:rPr lang="en-US" sz="2200" dirty="0">
                <a:solidFill>
                  <a:schemeClr val="tx1"/>
                </a:solidFill>
                <a:ea typeface="+mn-ea"/>
                <a:cs typeface="+mn-cs"/>
              </a:rPr>
              <a:t> </a:t>
            </a:r>
            <a:r>
              <a:rPr lang="en-US" sz="2200" dirty="0" err="1">
                <a:solidFill>
                  <a:schemeClr val="tx1"/>
                </a:solidFill>
                <a:ea typeface="+mn-ea"/>
                <a:cs typeface="+mn-cs"/>
              </a:rPr>
              <a:t>ve</a:t>
            </a:r>
            <a:r>
              <a:rPr lang="en-US" sz="2200" dirty="0">
                <a:solidFill>
                  <a:schemeClr val="tx1"/>
                </a:solidFill>
                <a:ea typeface="+mn-ea"/>
                <a:cs typeface="+mn-cs"/>
              </a:rPr>
              <a:t> </a:t>
            </a:r>
            <a:r>
              <a:rPr lang="en-US" sz="2200" dirty="0" err="1">
                <a:solidFill>
                  <a:schemeClr val="tx1"/>
                </a:solidFill>
                <a:ea typeface="+mn-ea"/>
                <a:cs typeface="+mn-cs"/>
              </a:rPr>
              <a:t>çoraklaşma</a:t>
            </a:r>
            <a:r>
              <a:rPr lang="en-US" sz="2200" dirty="0">
                <a:solidFill>
                  <a:schemeClr val="tx1"/>
                </a:solidFill>
                <a:ea typeface="+mn-ea"/>
                <a:cs typeface="+mn-cs"/>
              </a:rPr>
              <a:t>, </a:t>
            </a:r>
            <a:r>
              <a:rPr lang="en-US" sz="2200" dirty="0" err="1">
                <a:solidFill>
                  <a:schemeClr val="tx1"/>
                </a:solidFill>
                <a:ea typeface="+mn-ea"/>
                <a:cs typeface="+mn-cs"/>
              </a:rPr>
              <a:t>iklim</a:t>
            </a:r>
            <a:r>
              <a:rPr lang="en-US" sz="2200" dirty="0">
                <a:solidFill>
                  <a:schemeClr val="tx1"/>
                </a:solidFill>
                <a:ea typeface="+mn-ea"/>
                <a:cs typeface="+mn-cs"/>
              </a:rPr>
              <a:t> </a:t>
            </a:r>
            <a:r>
              <a:rPr lang="en-US" sz="2200" dirty="0" err="1">
                <a:solidFill>
                  <a:schemeClr val="tx1"/>
                </a:solidFill>
                <a:ea typeface="+mn-ea"/>
                <a:cs typeface="+mn-cs"/>
              </a:rPr>
              <a:t>değişikliği</a:t>
            </a:r>
            <a:r>
              <a:rPr lang="en-US" sz="2200" dirty="0">
                <a:solidFill>
                  <a:schemeClr val="tx1"/>
                </a:solidFill>
                <a:ea typeface="+mn-ea"/>
                <a:cs typeface="+mn-cs"/>
              </a:rPr>
              <a:t> </a:t>
            </a:r>
            <a:r>
              <a:rPr lang="en-US" sz="2200" dirty="0" err="1">
                <a:solidFill>
                  <a:schemeClr val="tx1"/>
                </a:solidFill>
                <a:ea typeface="+mn-ea"/>
                <a:cs typeface="+mn-cs"/>
              </a:rPr>
              <a:t>gibi</a:t>
            </a:r>
            <a:r>
              <a:rPr lang="en-US" sz="2200" dirty="0">
                <a:solidFill>
                  <a:schemeClr val="tx1"/>
                </a:solidFill>
                <a:ea typeface="+mn-ea"/>
                <a:cs typeface="+mn-cs"/>
              </a:rPr>
              <a:t> </a:t>
            </a:r>
            <a:r>
              <a:rPr lang="en-US" sz="2200" dirty="0" err="1">
                <a:solidFill>
                  <a:schemeClr val="tx1"/>
                </a:solidFill>
                <a:ea typeface="+mn-ea"/>
                <a:cs typeface="+mn-cs"/>
              </a:rPr>
              <a:t>nedenlerle</a:t>
            </a:r>
            <a:r>
              <a:rPr lang="en-US" sz="2200" dirty="0">
                <a:solidFill>
                  <a:schemeClr val="tx1"/>
                </a:solidFill>
                <a:ea typeface="+mn-ea"/>
                <a:cs typeface="+mn-cs"/>
              </a:rPr>
              <a:t> </a:t>
            </a:r>
            <a:r>
              <a:rPr lang="en-US" sz="2200" dirty="0" err="1">
                <a:solidFill>
                  <a:schemeClr val="tx1"/>
                </a:solidFill>
                <a:ea typeface="+mn-ea"/>
                <a:cs typeface="+mn-cs"/>
              </a:rPr>
              <a:t>toprağın</a:t>
            </a:r>
            <a:r>
              <a:rPr lang="en-US" sz="2200" dirty="0">
                <a:solidFill>
                  <a:schemeClr val="tx1"/>
                </a:solidFill>
                <a:ea typeface="+mn-ea"/>
                <a:cs typeface="+mn-cs"/>
              </a:rPr>
              <a:t> </a:t>
            </a:r>
            <a:r>
              <a:rPr lang="en-US" sz="2200" dirty="0" err="1">
                <a:solidFill>
                  <a:schemeClr val="tx1"/>
                </a:solidFill>
                <a:ea typeface="+mn-ea"/>
                <a:cs typeface="+mn-cs"/>
              </a:rPr>
              <a:t>kullanımındaki</a:t>
            </a:r>
            <a:r>
              <a:rPr lang="en-US" sz="2200" dirty="0">
                <a:solidFill>
                  <a:schemeClr val="tx1"/>
                </a:solidFill>
                <a:ea typeface="+mn-ea"/>
                <a:cs typeface="+mn-cs"/>
              </a:rPr>
              <a:t> </a:t>
            </a:r>
            <a:r>
              <a:rPr lang="en-US" sz="2200" dirty="0" err="1">
                <a:solidFill>
                  <a:schemeClr val="tx1"/>
                </a:solidFill>
                <a:ea typeface="+mn-ea"/>
                <a:cs typeface="+mn-cs"/>
              </a:rPr>
              <a:t>değişiklikler</a:t>
            </a:r>
            <a:r>
              <a:rPr lang="en-US" sz="2200" dirty="0">
                <a:solidFill>
                  <a:schemeClr val="tx1"/>
                </a:solidFill>
                <a:ea typeface="+mn-ea"/>
                <a:cs typeface="+mn-cs"/>
              </a:rPr>
              <a:t> </a:t>
            </a:r>
            <a:r>
              <a:rPr lang="en-US" sz="2200" dirty="0" err="1">
                <a:solidFill>
                  <a:schemeClr val="tx1"/>
                </a:solidFill>
                <a:ea typeface="+mn-ea"/>
                <a:cs typeface="+mn-cs"/>
              </a:rPr>
              <a:t>gıdanın</a:t>
            </a:r>
            <a:r>
              <a:rPr lang="en-US" sz="2200" dirty="0">
                <a:solidFill>
                  <a:schemeClr val="tx1"/>
                </a:solidFill>
                <a:ea typeface="+mn-ea"/>
                <a:cs typeface="+mn-cs"/>
              </a:rPr>
              <a:t> </a:t>
            </a:r>
            <a:r>
              <a:rPr lang="en-US" sz="2200" dirty="0" err="1">
                <a:solidFill>
                  <a:schemeClr val="tx1"/>
                </a:solidFill>
                <a:ea typeface="+mn-ea"/>
                <a:cs typeface="+mn-cs"/>
              </a:rPr>
              <a:t>varlığını</a:t>
            </a:r>
            <a:r>
              <a:rPr lang="en-US" sz="2200" dirty="0">
                <a:solidFill>
                  <a:schemeClr val="tx1"/>
                </a:solidFill>
                <a:ea typeface="+mn-ea"/>
                <a:cs typeface="+mn-cs"/>
              </a:rPr>
              <a:t> </a:t>
            </a:r>
            <a:r>
              <a:rPr lang="en-US" sz="2200" dirty="0" err="1">
                <a:solidFill>
                  <a:schemeClr val="tx1"/>
                </a:solidFill>
                <a:ea typeface="+mn-ea"/>
                <a:cs typeface="+mn-cs"/>
              </a:rPr>
              <a:t>etkilerken</a:t>
            </a:r>
            <a:r>
              <a:rPr lang="en-US" sz="2200" dirty="0">
                <a:solidFill>
                  <a:schemeClr val="tx1"/>
                </a:solidFill>
                <a:ea typeface="+mn-ea"/>
                <a:cs typeface="+mn-cs"/>
              </a:rPr>
              <a:t>, </a:t>
            </a:r>
            <a:r>
              <a:rPr lang="en-US" sz="2200" dirty="0" err="1">
                <a:solidFill>
                  <a:schemeClr val="tx1"/>
                </a:solidFill>
                <a:ea typeface="+mn-ea"/>
                <a:cs typeface="+mn-cs"/>
              </a:rPr>
              <a:t>milyonlarca</a:t>
            </a:r>
            <a:r>
              <a:rPr lang="en-US" sz="2200" dirty="0">
                <a:solidFill>
                  <a:schemeClr val="tx1"/>
                </a:solidFill>
                <a:ea typeface="+mn-ea"/>
                <a:cs typeface="+mn-cs"/>
              </a:rPr>
              <a:t> </a:t>
            </a:r>
            <a:r>
              <a:rPr lang="en-US" sz="2200" dirty="0" err="1">
                <a:solidFill>
                  <a:schemeClr val="tx1"/>
                </a:solidFill>
                <a:ea typeface="+mn-ea"/>
                <a:cs typeface="+mn-cs"/>
              </a:rPr>
              <a:t>insanı</a:t>
            </a:r>
            <a:r>
              <a:rPr lang="en-US" sz="2200" dirty="0">
                <a:solidFill>
                  <a:schemeClr val="tx1"/>
                </a:solidFill>
                <a:ea typeface="+mn-ea"/>
                <a:cs typeface="+mn-cs"/>
              </a:rPr>
              <a:t> </a:t>
            </a:r>
            <a:r>
              <a:rPr lang="en-US" sz="2200" dirty="0" err="1">
                <a:solidFill>
                  <a:schemeClr val="tx1"/>
                </a:solidFill>
                <a:ea typeface="+mn-ea"/>
                <a:cs typeface="+mn-cs"/>
              </a:rPr>
              <a:t>yoksulluğa</a:t>
            </a:r>
            <a:r>
              <a:rPr lang="en-US" sz="2200" dirty="0">
                <a:solidFill>
                  <a:schemeClr val="tx1"/>
                </a:solidFill>
                <a:ea typeface="+mn-ea"/>
                <a:cs typeface="+mn-cs"/>
              </a:rPr>
              <a:t> </a:t>
            </a:r>
            <a:r>
              <a:rPr lang="en-US" sz="2200" dirty="0" err="1">
                <a:solidFill>
                  <a:schemeClr val="tx1"/>
                </a:solidFill>
                <a:ea typeface="+mn-ea"/>
                <a:cs typeface="+mn-cs"/>
              </a:rPr>
              <a:t>iten</a:t>
            </a:r>
            <a:r>
              <a:rPr lang="en-US" sz="2200" dirty="0">
                <a:solidFill>
                  <a:schemeClr val="tx1"/>
                </a:solidFill>
                <a:ea typeface="+mn-ea"/>
                <a:cs typeface="+mn-cs"/>
              </a:rPr>
              <a:t> </a:t>
            </a:r>
            <a:r>
              <a:rPr lang="en-US" sz="2200" dirty="0" err="1">
                <a:solidFill>
                  <a:schemeClr val="tx1"/>
                </a:solidFill>
                <a:ea typeface="+mn-ea"/>
                <a:cs typeface="+mn-cs"/>
              </a:rPr>
              <a:t>gıda</a:t>
            </a:r>
            <a:r>
              <a:rPr lang="en-US" sz="2200" dirty="0">
                <a:solidFill>
                  <a:schemeClr val="tx1"/>
                </a:solidFill>
                <a:ea typeface="+mn-ea"/>
                <a:cs typeface="+mn-cs"/>
              </a:rPr>
              <a:t> </a:t>
            </a:r>
            <a:r>
              <a:rPr lang="en-US" sz="2200" dirty="0" err="1">
                <a:solidFill>
                  <a:schemeClr val="tx1"/>
                </a:solidFill>
                <a:ea typeface="+mn-ea"/>
                <a:cs typeface="+mn-cs"/>
              </a:rPr>
              <a:t>fiyatlarında</a:t>
            </a:r>
            <a:r>
              <a:rPr lang="en-US" sz="2200" dirty="0">
                <a:solidFill>
                  <a:schemeClr val="tx1"/>
                </a:solidFill>
                <a:ea typeface="+mn-ea"/>
                <a:cs typeface="+mn-cs"/>
              </a:rPr>
              <a:t> da </a:t>
            </a:r>
            <a:r>
              <a:rPr lang="en-US" sz="2200" dirty="0" err="1">
                <a:solidFill>
                  <a:schemeClr val="tx1"/>
                </a:solidFill>
                <a:ea typeface="+mn-ea"/>
                <a:cs typeface="+mn-cs"/>
              </a:rPr>
              <a:t>artışa</a:t>
            </a:r>
            <a:r>
              <a:rPr lang="en-US" sz="2200" dirty="0">
                <a:solidFill>
                  <a:schemeClr val="tx1"/>
                </a:solidFill>
                <a:ea typeface="+mn-ea"/>
                <a:cs typeface="+mn-cs"/>
              </a:rPr>
              <a:t> </a:t>
            </a:r>
            <a:r>
              <a:rPr lang="en-US" sz="2200" dirty="0" err="1">
                <a:solidFill>
                  <a:schemeClr val="tx1"/>
                </a:solidFill>
                <a:ea typeface="+mn-ea"/>
                <a:cs typeface="+mn-cs"/>
              </a:rPr>
              <a:t>neden</a:t>
            </a:r>
            <a:r>
              <a:rPr lang="en-US" sz="2200" dirty="0">
                <a:solidFill>
                  <a:schemeClr val="tx1"/>
                </a:solidFill>
                <a:ea typeface="+mn-ea"/>
                <a:cs typeface="+mn-cs"/>
              </a:rPr>
              <a:t> </a:t>
            </a:r>
            <a:r>
              <a:rPr lang="en-US" sz="2200" dirty="0" err="1">
                <a:solidFill>
                  <a:schemeClr val="tx1"/>
                </a:solidFill>
                <a:ea typeface="+mn-ea"/>
                <a:cs typeface="+mn-cs"/>
              </a:rPr>
              <a:t>olmaktadır</a:t>
            </a:r>
            <a:r>
              <a:rPr lang="en-US" sz="2200" dirty="0">
                <a:solidFill>
                  <a:schemeClr val="tx1"/>
                </a:solidFill>
                <a:ea typeface="+mn-ea"/>
                <a:cs typeface="+mn-cs"/>
              </a:rPr>
              <a:t>.</a:t>
            </a:r>
          </a:p>
        </p:txBody>
      </p:sp>
    </p:spTree>
    <p:extLst>
      <p:ext uri="{BB962C8B-B14F-4D97-AF65-F5344CB8AC3E}">
        <p14:creationId xmlns:p14="http://schemas.microsoft.com/office/powerpoint/2010/main" val="189890853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833B3-96A4-9EA4-7781-0383C6AF5093}"/>
              </a:ext>
            </a:extLst>
          </p:cNvPr>
          <p:cNvSpPr>
            <a:spLocks noGrp="1"/>
          </p:cNvSpPr>
          <p:nvPr>
            <p:ph type="title"/>
          </p:nvPr>
        </p:nvSpPr>
        <p:spPr>
          <a:xfrm>
            <a:off x="3947239" y="-124690"/>
            <a:ext cx="8005011" cy="1783080"/>
          </a:xfrm>
        </p:spPr>
        <p:txBody>
          <a:bodyPr vert="horz" lIns="91440" tIns="45720" rIns="91440" bIns="45720" rtlCol="0" anchor="b">
            <a:normAutofit/>
          </a:bodyPr>
          <a:lstStyle/>
          <a:p>
            <a:pPr algn="ctr">
              <a:lnSpc>
                <a:spcPct val="90000"/>
              </a:lnSpc>
            </a:pPr>
            <a:r>
              <a:rPr lang="en-US" sz="3000" dirty="0">
                <a:ea typeface="+mj-ea"/>
                <a:cs typeface="+mj-cs"/>
              </a:rPr>
              <a:t>GIDA GÜVENLİĞİ KAVRAMININ PARAMETRELERİ</a:t>
            </a:r>
            <a:br>
              <a:rPr lang="en-US" sz="3000" dirty="0">
                <a:ea typeface="+mj-ea"/>
                <a:cs typeface="+mj-cs"/>
              </a:rPr>
            </a:br>
            <a:r>
              <a:rPr lang="en-US" sz="3000" dirty="0" err="1">
                <a:ea typeface="+mj-ea"/>
                <a:cs typeface="+mj-cs"/>
              </a:rPr>
              <a:t>Tarımsal</a:t>
            </a:r>
            <a:r>
              <a:rPr lang="en-US" sz="3000" dirty="0">
                <a:ea typeface="+mj-ea"/>
                <a:cs typeface="+mj-cs"/>
              </a:rPr>
              <a:t> </a:t>
            </a:r>
            <a:r>
              <a:rPr lang="en-US" sz="3000" dirty="0" err="1">
                <a:ea typeface="+mj-ea"/>
                <a:cs typeface="+mj-cs"/>
              </a:rPr>
              <a:t>Üretim</a:t>
            </a:r>
            <a:r>
              <a:rPr lang="en-US" sz="3000" dirty="0">
                <a:ea typeface="+mj-ea"/>
                <a:cs typeface="+mj-cs"/>
              </a:rPr>
              <a:t> </a:t>
            </a:r>
            <a:r>
              <a:rPr lang="en-US" sz="3000" dirty="0" err="1">
                <a:ea typeface="+mj-ea"/>
                <a:cs typeface="+mj-cs"/>
              </a:rPr>
              <a:t>ve</a:t>
            </a:r>
            <a:r>
              <a:rPr lang="en-US" sz="3000" dirty="0">
                <a:ea typeface="+mj-ea"/>
                <a:cs typeface="+mj-cs"/>
              </a:rPr>
              <a:t> </a:t>
            </a:r>
            <a:r>
              <a:rPr lang="en-US" sz="3000" dirty="0" err="1">
                <a:ea typeface="+mj-ea"/>
                <a:cs typeface="+mj-cs"/>
              </a:rPr>
              <a:t>Sağlıklı</a:t>
            </a:r>
            <a:r>
              <a:rPr lang="en-US" sz="3000" dirty="0">
                <a:ea typeface="+mj-ea"/>
                <a:cs typeface="+mj-cs"/>
              </a:rPr>
              <a:t> </a:t>
            </a:r>
            <a:r>
              <a:rPr lang="en-US" sz="3000" dirty="0" err="1">
                <a:ea typeface="+mj-ea"/>
                <a:cs typeface="+mj-cs"/>
              </a:rPr>
              <a:t>Gıdanın</a:t>
            </a:r>
            <a:r>
              <a:rPr lang="en-US" sz="3000" dirty="0">
                <a:ea typeface="+mj-ea"/>
                <a:cs typeface="+mj-cs"/>
              </a:rPr>
              <a:t> </a:t>
            </a:r>
            <a:r>
              <a:rPr lang="en-US" sz="3000" dirty="0" err="1">
                <a:ea typeface="+mj-ea"/>
                <a:cs typeface="+mj-cs"/>
              </a:rPr>
              <a:t>Temini</a:t>
            </a:r>
            <a:endParaRPr lang="en-US" sz="3000" dirty="0">
              <a:ea typeface="+mj-ea"/>
              <a:cs typeface="+mj-cs"/>
            </a:endParaRPr>
          </a:p>
        </p:txBody>
      </p:sp>
      <p:pic>
        <p:nvPicPr>
          <p:cNvPr id="14" name="Picture 13" descr="Yemlikten yiyen inekler">
            <a:extLst>
              <a:ext uri="{FF2B5EF4-FFF2-40B4-BE49-F238E27FC236}">
                <a16:creationId xmlns:a16="http://schemas.microsoft.com/office/drawing/2014/main" id="{E0E01E7D-DB56-A3C4-98E8-562997D659B5}"/>
              </a:ext>
            </a:extLst>
          </p:cNvPr>
          <p:cNvPicPr>
            <a:picLocks noChangeAspect="1"/>
          </p:cNvPicPr>
          <p:nvPr/>
        </p:nvPicPr>
        <p:blipFill rotWithShape="1">
          <a:blip r:embed="rId2"/>
          <a:srcRect l="26747" r="279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D871A8-A965-7349-57AA-FB3E6737CEB6}"/>
              </a:ext>
            </a:extLst>
          </p:cNvPr>
          <p:cNvSpPr txBox="1"/>
          <p:nvPr/>
        </p:nvSpPr>
        <p:spPr>
          <a:xfrm>
            <a:off x="4940968" y="2517925"/>
            <a:ext cx="7011282" cy="3672563"/>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1900" dirty="0" err="1"/>
              <a:t>Dünya</a:t>
            </a:r>
            <a:r>
              <a:rPr lang="en-US" sz="1900" dirty="0"/>
              <a:t> </a:t>
            </a:r>
            <a:r>
              <a:rPr lang="en-US" sz="1900" dirty="0" err="1"/>
              <a:t>nüfus</a:t>
            </a:r>
            <a:r>
              <a:rPr lang="en-US" sz="1900" dirty="0"/>
              <a:t> </a:t>
            </a:r>
            <a:r>
              <a:rPr lang="en-US" sz="1900" dirty="0" err="1"/>
              <a:t>artışı</a:t>
            </a:r>
            <a:r>
              <a:rPr lang="en-US" sz="1900" dirty="0"/>
              <a:t> </a:t>
            </a:r>
            <a:r>
              <a:rPr lang="en-US" sz="1900" dirty="0" err="1"/>
              <a:t>beklentilerine</a:t>
            </a:r>
            <a:r>
              <a:rPr lang="en-US" sz="1900" dirty="0"/>
              <a:t> </a:t>
            </a:r>
            <a:r>
              <a:rPr lang="en-US" sz="1900" dirty="0" err="1"/>
              <a:t>göre</a:t>
            </a:r>
            <a:r>
              <a:rPr lang="en-US" sz="1900" dirty="0"/>
              <a:t> 2050 </a:t>
            </a:r>
            <a:r>
              <a:rPr lang="en-US" sz="1900" dirty="0" err="1"/>
              <a:t>yılına</a:t>
            </a:r>
            <a:r>
              <a:rPr lang="en-US" sz="1900" dirty="0"/>
              <a:t> </a:t>
            </a:r>
            <a:r>
              <a:rPr lang="en-US" sz="1900" dirty="0" err="1"/>
              <a:t>kadar</a:t>
            </a:r>
            <a:r>
              <a:rPr lang="en-US" sz="1900" dirty="0"/>
              <a:t> </a:t>
            </a:r>
            <a:r>
              <a:rPr lang="en-US" sz="1900" dirty="0" err="1"/>
              <a:t>yaklaşık</a:t>
            </a:r>
            <a:r>
              <a:rPr lang="en-US" sz="1900" dirty="0"/>
              <a:t> 9 </a:t>
            </a:r>
            <a:r>
              <a:rPr lang="en-US" sz="1900" dirty="0" err="1"/>
              <a:t>milyarı</a:t>
            </a:r>
            <a:r>
              <a:rPr lang="en-US" sz="1900" dirty="0"/>
              <a:t> </a:t>
            </a:r>
            <a:r>
              <a:rPr lang="en-US" sz="1900" dirty="0" err="1"/>
              <a:t>bulacak</a:t>
            </a:r>
            <a:r>
              <a:rPr lang="en-US" sz="1900" dirty="0"/>
              <a:t> </a:t>
            </a:r>
            <a:r>
              <a:rPr lang="en-US" sz="1900" dirty="0" err="1"/>
              <a:t>olan</a:t>
            </a:r>
            <a:r>
              <a:rPr lang="en-US" sz="1900" dirty="0"/>
              <a:t> </a:t>
            </a:r>
            <a:r>
              <a:rPr lang="en-US" sz="1900" dirty="0" err="1"/>
              <a:t>insan</a:t>
            </a:r>
            <a:r>
              <a:rPr lang="en-US" sz="1900" dirty="0"/>
              <a:t> </a:t>
            </a:r>
            <a:r>
              <a:rPr lang="en-US" sz="1900" dirty="0" err="1"/>
              <a:t>sayısının</a:t>
            </a:r>
            <a:r>
              <a:rPr lang="en-US" sz="1900" dirty="0"/>
              <a:t> </a:t>
            </a:r>
            <a:r>
              <a:rPr lang="en-US" sz="1900" dirty="0" err="1"/>
              <a:t>yeterli</a:t>
            </a:r>
            <a:r>
              <a:rPr lang="en-US" sz="1900" dirty="0"/>
              <a:t> </a:t>
            </a:r>
            <a:r>
              <a:rPr lang="en-US" sz="1900" dirty="0" err="1"/>
              <a:t>gıdaya</a:t>
            </a:r>
            <a:r>
              <a:rPr lang="en-US" sz="1900" dirty="0"/>
              <a:t> </a:t>
            </a:r>
            <a:r>
              <a:rPr lang="en-US" sz="1900" dirty="0" err="1"/>
              <a:t>ulaşabilmesi</a:t>
            </a:r>
            <a:r>
              <a:rPr lang="en-US" sz="1900" dirty="0"/>
              <a:t> </a:t>
            </a:r>
            <a:r>
              <a:rPr lang="en-US" sz="1900" dirty="0" err="1"/>
              <a:t>için</a:t>
            </a:r>
            <a:r>
              <a:rPr lang="en-US" sz="1900" dirty="0"/>
              <a:t> </a:t>
            </a:r>
            <a:r>
              <a:rPr lang="en-US" sz="1900" dirty="0" err="1"/>
              <a:t>tarımsal</a:t>
            </a:r>
            <a:r>
              <a:rPr lang="en-US" sz="1900" dirty="0"/>
              <a:t> </a:t>
            </a:r>
            <a:r>
              <a:rPr lang="en-US" sz="1900" dirty="0" err="1"/>
              <a:t>üretkenliğin</a:t>
            </a:r>
            <a:r>
              <a:rPr lang="en-US" sz="1900" dirty="0"/>
              <a:t> de </a:t>
            </a:r>
            <a:r>
              <a:rPr lang="en-US" sz="1900" dirty="0" err="1"/>
              <a:t>aynı</a:t>
            </a:r>
            <a:r>
              <a:rPr lang="en-US" sz="1900" dirty="0"/>
              <a:t> </a:t>
            </a:r>
            <a:r>
              <a:rPr lang="en-US" sz="1900" dirty="0" err="1"/>
              <a:t>oranda</a:t>
            </a:r>
            <a:r>
              <a:rPr lang="en-US" sz="1900" dirty="0"/>
              <a:t> </a:t>
            </a:r>
            <a:r>
              <a:rPr lang="en-US" sz="1900" dirty="0" err="1"/>
              <a:t>artması</a:t>
            </a:r>
            <a:r>
              <a:rPr lang="en-US" sz="1900" dirty="0"/>
              <a:t> </a:t>
            </a:r>
            <a:r>
              <a:rPr lang="en-US" sz="1900" dirty="0" err="1"/>
              <a:t>gerekmektedir</a:t>
            </a:r>
            <a:r>
              <a:rPr lang="en-US" sz="1900" dirty="0"/>
              <a:t>. </a:t>
            </a:r>
            <a:r>
              <a:rPr lang="en-US" sz="1900" dirty="0" err="1"/>
              <a:t>Ancak</a:t>
            </a:r>
            <a:r>
              <a:rPr lang="en-US" sz="1900" dirty="0"/>
              <a:t> </a:t>
            </a:r>
            <a:r>
              <a:rPr lang="en-US" sz="1900" dirty="0" err="1"/>
              <a:t>önümüzdeki</a:t>
            </a:r>
            <a:r>
              <a:rPr lang="en-US" sz="1900" dirty="0"/>
              <a:t> on </a:t>
            </a:r>
            <a:r>
              <a:rPr lang="en-US" sz="1900" dirty="0" err="1"/>
              <a:t>yıl</a:t>
            </a:r>
            <a:r>
              <a:rPr lang="en-US" sz="1900" dirty="0"/>
              <a:t> </a:t>
            </a:r>
            <a:r>
              <a:rPr lang="en-US" sz="1900" dirty="0" err="1"/>
              <a:t>içinde</a:t>
            </a:r>
            <a:r>
              <a:rPr lang="en-US" sz="1900" dirty="0"/>
              <a:t> bile </a:t>
            </a:r>
            <a:r>
              <a:rPr lang="en-US" sz="1900" dirty="0" err="1"/>
              <a:t>su</a:t>
            </a:r>
            <a:r>
              <a:rPr lang="en-US" sz="1900" dirty="0"/>
              <a:t> </a:t>
            </a:r>
            <a:r>
              <a:rPr lang="en-US" sz="1900" dirty="0" err="1"/>
              <a:t>kaynaklarının</a:t>
            </a:r>
            <a:r>
              <a:rPr lang="en-US" sz="1900" dirty="0"/>
              <a:t> </a:t>
            </a:r>
            <a:r>
              <a:rPr lang="en-US" sz="1900" dirty="0" err="1"/>
              <a:t>azalması</a:t>
            </a:r>
            <a:r>
              <a:rPr lang="en-US" sz="1900" dirty="0"/>
              <a:t> </a:t>
            </a:r>
            <a:r>
              <a:rPr lang="en-US" sz="1900" dirty="0" err="1"/>
              <a:t>dolayısıyla</a:t>
            </a:r>
            <a:r>
              <a:rPr lang="en-US" sz="1900" dirty="0"/>
              <a:t> </a:t>
            </a:r>
            <a:r>
              <a:rPr lang="en-US" sz="1900" dirty="0" err="1"/>
              <a:t>bazı</a:t>
            </a:r>
            <a:r>
              <a:rPr lang="en-US" sz="1900" dirty="0"/>
              <a:t> Afrika </a:t>
            </a:r>
            <a:r>
              <a:rPr lang="en-US" sz="1900" dirty="0" err="1"/>
              <a:t>ülkelerinde</a:t>
            </a:r>
            <a:r>
              <a:rPr lang="en-US" sz="1900" dirty="0"/>
              <a:t> </a:t>
            </a:r>
            <a:r>
              <a:rPr lang="en-US" sz="1900" dirty="0" err="1"/>
              <a:t>tarımsal</a:t>
            </a:r>
            <a:r>
              <a:rPr lang="en-US" sz="1900" dirty="0"/>
              <a:t> </a:t>
            </a:r>
            <a:r>
              <a:rPr lang="en-US" sz="1900" dirty="0" err="1"/>
              <a:t>ürünlerin</a:t>
            </a:r>
            <a:r>
              <a:rPr lang="en-US" sz="1900" dirty="0"/>
              <a:t> </a:t>
            </a:r>
            <a:r>
              <a:rPr lang="en-US" sz="1900" dirty="0" err="1"/>
              <a:t>yarı</a:t>
            </a:r>
            <a:r>
              <a:rPr lang="en-US" sz="1900" dirty="0"/>
              <a:t> </a:t>
            </a:r>
            <a:r>
              <a:rPr lang="en-US" sz="1900" dirty="0" err="1"/>
              <a:t>yarıya</a:t>
            </a:r>
            <a:r>
              <a:rPr lang="en-US" sz="1900" dirty="0"/>
              <a:t> </a:t>
            </a:r>
            <a:r>
              <a:rPr lang="en-US" sz="1900" dirty="0" err="1"/>
              <a:t>azalacağı</a:t>
            </a:r>
            <a:r>
              <a:rPr lang="en-US" sz="1900" dirty="0"/>
              <a:t> </a:t>
            </a:r>
            <a:r>
              <a:rPr lang="en-US" sz="1900" dirty="0" err="1"/>
              <a:t>öngörülmektedir</a:t>
            </a:r>
            <a:r>
              <a:rPr lang="en-US" sz="1900" dirty="0"/>
              <a:t>. </a:t>
            </a:r>
            <a:r>
              <a:rPr lang="en-US" sz="1900" dirty="0" err="1"/>
              <a:t>Tarımsal</a:t>
            </a:r>
            <a:r>
              <a:rPr lang="en-US" sz="1900" dirty="0"/>
              <a:t> </a:t>
            </a:r>
            <a:r>
              <a:rPr lang="en-US" sz="1900" dirty="0" err="1"/>
              <a:t>üretim</a:t>
            </a:r>
            <a:r>
              <a:rPr lang="en-US" sz="1900" dirty="0"/>
              <a:t> </a:t>
            </a:r>
            <a:r>
              <a:rPr lang="en-US" sz="1900" dirty="0" err="1"/>
              <a:t>alanlarının</a:t>
            </a:r>
            <a:r>
              <a:rPr lang="en-US" sz="1900" dirty="0"/>
              <a:t> </a:t>
            </a:r>
            <a:r>
              <a:rPr lang="en-US" sz="1900" dirty="0" err="1"/>
              <a:t>giderek</a:t>
            </a:r>
            <a:r>
              <a:rPr lang="en-US" sz="1900" dirty="0"/>
              <a:t> </a:t>
            </a:r>
            <a:r>
              <a:rPr lang="en-US" sz="1900" dirty="0" err="1"/>
              <a:t>çoraklaşması</a:t>
            </a:r>
            <a:r>
              <a:rPr lang="en-US" sz="1900" dirty="0"/>
              <a:t> </a:t>
            </a:r>
            <a:r>
              <a:rPr lang="en-US" sz="1900" dirty="0" err="1"/>
              <a:t>yaklaşık</a:t>
            </a:r>
            <a:r>
              <a:rPr lang="en-US" sz="1900" dirty="0"/>
              <a:t> </a:t>
            </a:r>
            <a:r>
              <a:rPr lang="en-US" sz="1900" dirty="0" err="1"/>
              <a:t>ülkede</a:t>
            </a:r>
            <a:r>
              <a:rPr lang="en-US" sz="1900" dirty="0"/>
              <a:t> </a:t>
            </a:r>
            <a:r>
              <a:rPr lang="en-US" sz="1900" dirty="0" err="1"/>
              <a:t>neredeyse</a:t>
            </a:r>
            <a:r>
              <a:rPr lang="en-US" sz="1900" dirty="0"/>
              <a:t> </a:t>
            </a:r>
            <a:r>
              <a:rPr lang="en-US" sz="1900" dirty="0" err="1"/>
              <a:t>bir</a:t>
            </a:r>
            <a:r>
              <a:rPr lang="en-US" sz="1900" dirty="0"/>
              <a:t> </a:t>
            </a:r>
            <a:r>
              <a:rPr lang="en-US" sz="1900" dirty="0" err="1"/>
              <a:t>milyar</a:t>
            </a:r>
            <a:r>
              <a:rPr lang="en-US" sz="1900" dirty="0"/>
              <a:t> </a:t>
            </a:r>
            <a:r>
              <a:rPr lang="en-US" sz="1900" dirty="0" err="1"/>
              <a:t>kişiyi</a:t>
            </a:r>
            <a:r>
              <a:rPr lang="en-US" sz="1900" dirty="0"/>
              <a:t> </a:t>
            </a:r>
            <a:r>
              <a:rPr lang="en-US" sz="1900" dirty="0" err="1"/>
              <a:t>tehdit</a:t>
            </a:r>
            <a:r>
              <a:rPr lang="en-US" sz="1900" dirty="0"/>
              <a:t> </a:t>
            </a:r>
            <a:r>
              <a:rPr lang="en-US" sz="1900" dirty="0" err="1"/>
              <a:t>etmektedir</a:t>
            </a:r>
            <a:r>
              <a:rPr lang="en-US" sz="1900" dirty="0"/>
              <a:t>.</a:t>
            </a:r>
            <a:endParaRPr lang="tr-TR" sz="1900" dirty="0"/>
          </a:p>
          <a:p>
            <a:pPr indent="-228600">
              <a:lnSpc>
                <a:spcPct val="90000"/>
              </a:lnSpc>
              <a:spcAft>
                <a:spcPts val="600"/>
              </a:spcAft>
              <a:buFont typeface="Arial" panose="020B0604020202020204" pitchFamily="34" charset="0"/>
              <a:buChar char="•"/>
            </a:pPr>
            <a:endParaRPr lang="tr-TR" sz="1900" dirty="0"/>
          </a:p>
          <a:p>
            <a:pPr indent="-228600" algn="just">
              <a:lnSpc>
                <a:spcPct val="90000"/>
              </a:lnSpc>
              <a:spcAft>
                <a:spcPts val="600"/>
              </a:spcAft>
              <a:buFont typeface="Arial" panose="020B0604020202020204" pitchFamily="34" charset="0"/>
              <a:buChar char="•"/>
            </a:pPr>
            <a:r>
              <a:rPr lang="en-US" sz="1900" dirty="0" err="1"/>
              <a:t>Bununla</a:t>
            </a:r>
            <a:r>
              <a:rPr lang="en-US" sz="1900" dirty="0"/>
              <a:t> </a:t>
            </a:r>
            <a:r>
              <a:rPr lang="en-US" sz="1900" dirty="0" err="1"/>
              <a:t>birlikte</a:t>
            </a:r>
            <a:r>
              <a:rPr lang="en-US" sz="1900" dirty="0"/>
              <a:t>, </a:t>
            </a:r>
            <a:r>
              <a:rPr lang="en-US" sz="1900" dirty="0" err="1"/>
              <a:t>bazı</a:t>
            </a:r>
            <a:r>
              <a:rPr lang="en-US" sz="1900" dirty="0"/>
              <a:t> Afrika </a:t>
            </a:r>
            <a:r>
              <a:rPr lang="en-US" sz="1900" dirty="0" err="1"/>
              <a:t>ülkelerinde</a:t>
            </a:r>
            <a:r>
              <a:rPr lang="en-US" sz="1900" dirty="0"/>
              <a:t> </a:t>
            </a:r>
            <a:r>
              <a:rPr lang="en-US" sz="1900" dirty="0" err="1"/>
              <a:t>çoraklık</a:t>
            </a:r>
            <a:r>
              <a:rPr lang="en-US" sz="1900" dirty="0"/>
              <a:t> </a:t>
            </a:r>
            <a:r>
              <a:rPr lang="en-US" sz="1900" dirty="0" err="1"/>
              <a:t>sonrası</a:t>
            </a:r>
            <a:r>
              <a:rPr lang="en-US" sz="1900" dirty="0"/>
              <a:t>, </a:t>
            </a:r>
            <a:r>
              <a:rPr lang="en-US" sz="1900" dirty="0" err="1"/>
              <a:t>çöl</a:t>
            </a:r>
            <a:r>
              <a:rPr lang="en-US" sz="1900" dirty="0"/>
              <a:t> </a:t>
            </a:r>
            <a:r>
              <a:rPr lang="en-US" sz="1900" dirty="0" err="1"/>
              <a:t>sineğinin</a:t>
            </a:r>
            <a:r>
              <a:rPr lang="en-US" sz="1900" dirty="0"/>
              <a:t> </a:t>
            </a:r>
            <a:r>
              <a:rPr lang="en-US" sz="1900" dirty="0" err="1"/>
              <a:t>taşıdığı</a:t>
            </a:r>
            <a:r>
              <a:rPr lang="en-US" sz="1900" dirty="0"/>
              <a:t> </a:t>
            </a:r>
            <a:r>
              <a:rPr lang="en-US" sz="1900" dirty="0" err="1"/>
              <a:t>tripanozomiyaz</a:t>
            </a:r>
            <a:r>
              <a:rPr lang="en-US" sz="1900" dirty="0"/>
              <a:t> </a:t>
            </a:r>
            <a:r>
              <a:rPr lang="en-US" sz="1900" dirty="0" err="1"/>
              <a:t>hastalığı</a:t>
            </a:r>
            <a:r>
              <a:rPr lang="en-US" sz="1900" dirty="0"/>
              <a:t> </a:t>
            </a:r>
            <a:r>
              <a:rPr lang="en-US" sz="1900" dirty="0" err="1"/>
              <a:t>yüzünden</a:t>
            </a:r>
            <a:r>
              <a:rPr lang="en-US" sz="1900" dirty="0"/>
              <a:t> her </a:t>
            </a:r>
            <a:r>
              <a:rPr lang="en-US" sz="1900" dirty="0" err="1"/>
              <a:t>yıl</a:t>
            </a:r>
            <a:r>
              <a:rPr lang="en-US" sz="1900" dirty="0"/>
              <a:t> </a:t>
            </a:r>
            <a:r>
              <a:rPr lang="en-US" sz="1900" dirty="0" err="1"/>
              <a:t>yaklaşık</a:t>
            </a:r>
            <a:r>
              <a:rPr lang="en-US" sz="1900" dirty="0"/>
              <a:t> 60 </a:t>
            </a:r>
            <a:r>
              <a:rPr lang="en-US" sz="1900" dirty="0" err="1"/>
              <a:t>milyon</a:t>
            </a:r>
            <a:r>
              <a:rPr lang="en-US" sz="1900" dirty="0"/>
              <a:t> </a:t>
            </a:r>
            <a:r>
              <a:rPr lang="en-US" sz="1900" dirty="0" err="1"/>
              <a:t>kişiden</a:t>
            </a:r>
            <a:r>
              <a:rPr lang="en-US" sz="1900" dirty="0"/>
              <a:t> 3 </a:t>
            </a:r>
            <a:r>
              <a:rPr lang="en-US" sz="1900" dirty="0" err="1"/>
              <a:t>milyonu</a:t>
            </a:r>
            <a:r>
              <a:rPr lang="en-US" sz="1900" dirty="0"/>
              <a:t> </a:t>
            </a:r>
            <a:r>
              <a:rPr lang="en-US" sz="1900" dirty="0" err="1"/>
              <a:t>ölmektedir</a:t>
            </a:r>
            <a:r>
              <a:rPr lang="en-US" sz="1900" dirty="0"/>
              <a:t>. </a:t>
            </a:r>
          </a:p>
        </p:txBody>
      </p:sp>
    </p:spTree>
    <p:extLst>
      <p:ext uri="{BB962C8B-B14F-4D97-AF65-F5344CB8AC3E}">
        <p14:creationId xmlns:p14="http://schemas.microsoft.com/office/powerpoint/2010/main" val="227760656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F79848F-0693-75E6-091B-3075EA6BBF65}"/>
              </a:ext>
            </a:extLst>
          </p:cNvPr>
          <p:cNvSpPr txBox="1"/>
          <p:nvPr/>
        </p:nvSpPr>
        <p:spPr>
          <a:xfrm>
            <a:off x="4298117" y="0"/>
            <a:ext cx="6891527"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b="1" dirty="0">
                <a:latin typeface="+mj-lt"/>
                <a:ea typeface="+mj-ea"/>
                <a:cs typeface="+mj-cs"/>
              </a:rPr>
              <a:t>GIDA GÜVENLİĞİ KAVRAMININ PARAMETRELERİ</a:t>
            </a:r>
          </a:p>
          <a:p>
            <a:pPr>
              <a:lnSpc>
                <a:spcPct val="90000"/>
              </a:lnSpc>
              <a:spcBef>
                <a:spcPct val="0"/>
              </a:spcBef>
              <a:spcAft>
                <a:spcPts val="600"/>
              </a:spcAft>
            </a:pPr>
            <a:r>
              <a:rPr lang="en-US" sz="2600" b="1" dirty="0" err="1">
                <a:latin typeface="+mj-lt"/>
                <a:ea typeface="+mj-ea"/>
                <a:cs typeface="+mj-cs"/>
              </a:rPr>
              <a:t>Tarımsal</a:t>
            </a:r>
            <a:r>
              <a:rPr lang="en-US" sz="2600" b="1" dirty="0">
                <a:latin typeface="+mj-lt"/>
                <a:ea typeface="+mj-ea"/>
                <a:cs typeface="+mj-cs"/>
              </a:rPr>
              <a:t> </a:t>
            </a:r>
            <a:r>
              <a:rPr lang="en-US" sz="2600" b="1" dirty="0" err="1">
                <a:latin typeface="+mj-lt"/>
                <a:ea typeface="+mj-ea"/>
                <a:cs typeface="+mj-cs"/>
              </a:rPr>
              <a:t>Üretim</a:t>
            </a:r>
            <a:r>
              <a:rPr lang="en-US" sz="2600" b="1" dirty="0">
                <a:latin typeface="+mj-lt"/>
                <a:ea typeface="+mj-ea"/>
                <a:cs typeface="+mj-cs"/>
              </a:rPr>
              <a:t> </a:t>
            </a:r>
            <a:r>
              <a:rPr lang="en-US" sz="2600" b="1" dirty="0" err="1">
                <a:latin typeface="+mj-lt"/>
                <a:ea typeface="+mj-ea"/>
                <a:cs typeface="+mj-cs"/>
              </a:rPr>
              <a:t>ve</a:t>
            </a:r>
            <a:r>
              <a:rPr lang="en-US" sz="2600" b="1" dirty="0">
                <a:latin typeface="+mj-lt"/>
                <a:ea typeface="+mj-ea"/>
                <a:cs typeface="+mj-cs"/>
              </a:rPr>
              <a:t> </a:t>
            </a:r>
            <a:r>
              <a:rPr lang="en-US" sz="2600" b="1" dirty="0" err="1">
                <a:latin typeface="+mj-lt"/>
                <a:ea typeface="+mj-ea"/>
                <a:cs typeface="+mj-cs"/>
              </a:rPr>
              <a:t>Sağlıklı</a:t>
            </a:r>
            <a:r>
              <a:rPr lang="en-US" sz="2600" b="1" dirty="0">
                <a:latin typeface="+mj-lt"/>
                <a:ea typeface="+mj-ea"/>
                <a:cs typeface="+mj-cs"/>
              </a:rPr>
              <a:t> </a:t>
            </a:r>
            <a:r>
              <a:rPr lang="en-US" sz="2600" b="1" dirty="0" err="1">
                <a:latin typeface="+mj-lt"/>
                <a:ea typeface="+mj-ea"/>
                <a:cs typeface="+mj-cs"/>
              </a:rPr>
              <a:t>Gıdanın</a:t>
            </a:r>
            <a:r>
              <a:rPr lang="en-US" sz="2600" b="1" dirty="0">
                <a:latin typeface="+mj-lt"/>
                <a:ea typeface="+mj-ea"/>
                <a:cs typeface="+mj-cs"/>
              </a:rPr>
              <a:t> </a:t>
            </a:r>
            <a:r>
              <a:rPr lang="en-US" sz="2600" b="1" dirty="0" err="1">
                <a:latin typeface="+mj-lt"/>
                <a:ea typeface="+mj-ea"/>
                <a:cs typeface="+mj-cs"/>
              </a:rPr>
              <a:t>Temini</a:t>
            </a:r>
            <a:endParaRPr lang="en-US" sz="2600" b="1" dirty="0">
              <a:latin typeface="+mj-lt"/>
              <a:ea typeface="+mj-ea"/>
              <a:cs typeface="+mj-cs"/>
            </a:endParaRPr>
          </a:p>
        </p:txBody>
      </p:sp>
      <p:pic>
        <p:nvPicPr>
          <p:cNvPr id="6" name="Picture 5" descr="Yamaçlarda bağ hatları">
            <a:extLst>
              <a:ext uri="{FF2B5EF4-FFF2-40B4-BE49-F238E27FC236}">
                <a16:creationId xmlns:a16="http://schemas.microsoft.com/office/drawing/2014/main" id="{357D62A6-C84F-B53A-1388-2C9449C5B409}"/>
              </a:ext>
            </a:extLst>
          </p:cNvPr>
          <p:cNvPicPr>
            <a:picLocks noChangeAspect="1"/>
          </p:cNvPicPr>
          <p:nvPr/>
        </p:nvPicPr>
        <p:blipFill rotWithShape="1">
          <a:blip r:embed="rId2"/>
          <a:srcRect l="21463" r="3320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24AFED-60F8-6CEF-1671-56DE5B7784B0}"/>
              </a:ext>
            </a:extLst>
          </p:cNvPr>
          <p:cNvSpPr>
            <a:spLocks noGrp="1"/>
          </p:cNvSpPr>
          <p:nvPr>
            <p:ph idx="1"/>
          </p:nvPr>
        </p:nvSpPr>
        <p:spPr>
          <a:xfrm>
            <a:off x="4510388" y="1928138"/>
            <a:ext cx="7531607" cy="3483864"/>
          </a:xfrm>
        </p:spPr>
        <p:txBody>
          <a:bodyPr vert="horz" lIns="91440" tIns="45720" rIns="91440" bIns="45720" rtlCol="0">
            <a:noAutofit/>
          </a:bodyPr>
          <a:lstStyle/>
          <a:p>
            <a:pPr>
              <a:lnSpc>
                <a:spcPct val="150000"/>
              </a:lnSpc>
              <a:buFont typeface="Arial" panose="020B0604020202020204" pitchFamily="34" charset="0"/>
              <a:buChar char="•"/>
            </a:pPr>
            <a:r>
              <a:rPr lang="en-US" sz="1900" dirty="0" err="1">
                <a:solidFill>
                  <a:schemeClr val="tx1"/>
                </a:solidFill>
                <a:ea typeface="+mn-ea"/>
                <a:cs typeface="+mn-cs"/>
              </a:rPr>
              <a:t>Tarımsal</a:t>
            </a:r>
            <a:r>
              <a:rPr lang="en-US" sz="1900" dirty="0">
                <a:solidFill>
                  <a:schemeClr val="tx1"/>
                </a:solidFill>
                <a:ea typeface="+mn-ea"/>
                <a:cs typeface="+mn-cs"/>
              </a:rPr>
              <a:t> </a:t>
            </a:r>
            <a:r>
              <a:rPr lang="en-US" sz="1900" dirty="0" err="1">
                <a:solidFill>
                  <a:schemeClr val="tx1"/>
                </a:solidFill>
                <a:ea typeface="+mn-ea"/>
                <a:cs typeface="+mn-cs"/>
              </a:rPr>
              <a:t>üretim</a:t>
            </a:r>
            <a:r>
              <a:rPr lang="en-US" sz="1900" dirty="0">
                <a:solidFill>
                  <a:schemeClr val="tx1"/>
                </a:solidFill>
                <a:ea typeface="+mn-ea"/>
                <a:cs typeface="+mn-cs"/>
              </a:rPr>
              <a:t> </a:t>
            </a:r>
            <a:r>
              <a:rPr lang="en-US" sz="1900" dirty="0" err="1">
                <a:solidFill>
                  <a:schemeClr val="tx1"/>
                </a:solidFill>
                <a:ea typeface="+mn-ea"/>
                <a:cs typeface="+mn-cs"/>
              </a:rPr>
              <a:t>yapılan</a:t>
            </a:r>
            <a:r>
              <a:rPr lang="en-US" sz="1900" dirty="0">
                <a:solidFill>
                  <a:schemeClr val="tx1"/>
                </a:solidFill>
                <a:ea typeface="+mn-ea"/>
                <a:cs typeface="+mn-cs"/>
              </a:rPr>
              <a:t> </a:t>
            </a:r>
            <a:r>
              <a:rPr lang="en-US" sz="1900" dirty="0" err="1">
                <a:solidFill>
                  <a:schemeClr val="tx1"/>
                </a:solidFill>
                <a:ea typeface="+mn-ea"/>
                <a:cs typeface="+mn-cs"/>
              </a:rPr>
              <a:t>alanlar</a:t>
            </a:r>
            <a:r>
              <a:rPr lang="en-US" sz="1900" dirty="0">
                <a:solidFill>
                  <a:schemeClr val="tx1"/>
                </a:solidFill>
                <a:ea typeface="+mn-ea"/>
                <a:cs typeface="+mn-cs"/>
              </a:rPr>
              <a:t>, </a:t>
            </a:r>
            <a:r>
              <a:rPr lang="en-US" sz="1900" dirty="0" err="1">
                <a:solidFill>
                  <a:schemeClr val="tx1"/>
                </a:solidFill>
                <a:ea typeface="+mn-ea"/>
                <a:cs typeface="+mn-cs"/>
              </a:rPr>
              <a:t>Grönland</a:t>
            </a:r>
            <a:r>
              <a:rPr lang="en-US" sz="1900" dirty="0">
                <a:solidFill>
                  <a:schemeClr val="tx1"/>
                </a:solidFill>
                <a:ea typeface="+mn-ea"/>
                <a:cs typeface="+mn-cs"/>
              </a:rPr>
              <a:t> </a:t>
            </a:r>
            <a:r>
              <a:rPr lang="en-US" sz="1900" dirty="0" err="1">
                <a:solidFill>
                  <a:schemeClr val="tx1"/>
                </a:solidFill>
                <a:ea typeface="+mn-ea"/>
                <a:cs typeface="+mn-cs"/>
              </a:rPr>
              <a:t>ve</a:t>
            </a:r>
            <a:r>
              <a:rPr lang="en-US" sz="1900" dirty="0">
                <a:solidFill>
                  <a:schemeClr val="tx1"/>
                </a:solidFill>
                <a:ea typeface="+mn-ea"/>
                <a:cs typeface="+mn-cs"/>
              </a:rPr>
              <a:t> </a:t>
            </a:r>
            <a:r>
              <a:rPr lang="en-US" sz="1900" dirty="0" err="1">
                <a:solidFill>
                  <a:schemeClr val="tx1"/>
                </a:solidFill>
                <a:ea typeface="+mn-ea"/>
                <a:cs typeface="+mn-cs"/>
              </a:rPr>
              <a:t>Antartika</a:t>
            </a:r>
            <a:r>
              <a:rPr lang="en-US" sz="1900" dirty="0">
                <a:solidFill>
                  <a:schemeClr val="tx1"/>
                </a:solidFill>
                <a:ea typeface="+mn-ea"/>
                <a:cs typeface="+mn-cs"/>
              </a:rPr>
              <a:t> </a:t>
            </a:r>
            <a:r>
              <a:rPr lang="en-US" sz="1900" dirty="0" err="1">
                <a:solidFill>
                  <a:schemeClr val="tx1"/>
                </a:solidFill>
                <a:ea typeface="+mn-ea"/>
                <a:cs typeface="+mn-cs"/>
              </a:rPr>
              <a:t>dışında</a:t>
            </a:r>
            <a:r>
              <a:rPr lang="en-US" sz="1900" dirty="0">
                <a:solidFill>
                  <a:schemeClr val="tx1"/>
                </a:solidFill>
                <a:ea typeface="+mn-ea"/>
                <a:cs typeface="+mn-cs"/>
              </a:rPr>
              <a:t> </a:t>
            </a:r>
            <a:r>
              <a:rPr lang="en-US" sz="1900" dirty="0" err="1">
                <a:solidFill>
                  <a:schemeClr val="tx1"/>
                </a:solidFill>
                <a:ea typeface="+mn-ea"/>
                <a:cs typeface="+mn-cs"/>
              </a:rPr>
              <a:t>kalan</a:t>
            </a:r>
            <a:r>
              <a:rPr lang="en-US" sz="1900" dirty="0">
                <a:solidFill>
                  <a:schemeClr val="tx1"/>
                </a:solidFill>
                <a:ea typeface="+mn-ea"/>
                <a:cs typeface="+mn-cs"/>
              </a:rPr>
              <a:t> </a:t>
            </a:r>
            <a:r>
              <a:rPr lang="en-US" sz="1900" dirty="0" err="1">
                <a:solidFill>
                  <a:schemeClr val="tx1"/>
                </a:solidFill>
                <a:ea typeface="+mn-ea"/>
                <a:cs typeface="+mn-cs"/>
              </a:rPr>
              <a:t>yer</a:t>
            </a:r>
            <a:r>
              <a:rPr lang="en-US" sz="1900" dirty="0">
                <a:solidFill>
                  <a:schemeClr val="tx1"/>
                </a:solidFill>
                <a:ea typeface="+mn-ea"/>
                <a:cs typeface="+mn-cs"/>
              </a:rPr>
              <a:t> </a:t>
            </a:r>
            <a:r>
              <a:rPr lang="en-US" sz="1900" dirty="0" err="1">
                <a:solidFill>
                  <a:schemeClr val="tx1"/>
                </a:solidFill>
                <a:ea typeface="+mn-ea"/>
                <a:cs typeface="+mn-cs"/>
              </a:rPr>
              <a:t>yüzünün</a:t>
            </a:r>
            <a:r>
              <a:rPr lang="en-US" sz="1900" dirty="0">
                <a:solidFill>
                  <a:schemeClr val="tx1"/>
                </a:solidFill>
                <a:ea typeface="+mn-ea"/>
                <a:cs typeface="+mn-cs"/>
              </a:rPr>
              <a:t> </a:t>
            </a:r>
            <a:r>
              <a:rPr lang="en-US" sz="1900" dirty="0" err="1">
                <a:solidFill>
                  <a:schemeClr val="tx1"/>
                </a:solidFill>
                <a:ea typeface="+mn-ea"/>
                <a:cs typeface="+mn-cs"/>
              </a:rPr>
              <a:t>üçte</a:t>
            </a:r>
            <a:r>
              <a:rPr lang="en-US" sz="1900" dirty="0">
                <a:solidFill>
                  <a:schemeClr val="tx1"/>
                </a:solidFill>
                <a:ea typeface="+mn-ea"/>
                <a:cs typeface="+mn-cs"/>
              </a:rPr>
              <a:t> </a:t>
            </a:r>
            <a:r>
              <a:rPr lang="en-US" sz="1900" dirty="0" err="1">
                <a:solidFill>
                  <a:schemeClr val="tx1"/>
                </a:solidFill>
                <a:ea typeface="+mn-ea"/>
                <a:cs typeface="+mn-cs"/>
              </a:rPr>
              <a:t>birinden</a:t>
            </a:r>
            <a:r>
              <a:rPr lang="en-US" sz="1900" dirty="0">
                <a:solidFill>
                  <a:schemeClr val="tx1"/>
                </a:solidFill>
                <a:ea typeface="+mn-ea"/>
                <a:cs typeface="+mn-cs"/>
              </a:rPr>
              <a:t> </a:t>
            </a:r>
            <a:r>
              <a:rPr lang="en-US" sz="1900" dirty="0" err="1">
                <a:solidFill>
                  <a:schemeClr val="tx1"/>
                </a:solidFill>
                <a:ea typeface="+mn-ea"/>
                <a:cs typeface="+mn-cs"/>
              </a:rPr>
              <a:t>daha</a:t>
            </a:r>
            <a:r>
              <a:rPr lang="en-US" sz="1900" dirty="0">
                <a:solidFill>
                  <a:schemeClr val="tx1"/>
                </a:solidFill>
                <a:ea typeface="+mn-ea"/>
                <a:cs typeface="+mn-cs"/>
              </a:rPr>
              <a:t> </a:t>
            </a:r>
            <a:r>
              <a:rPr lang="en-US" sz="1900" dirty="0" err="1">
                <a:solidFill>
                  <a:schemeClr val="tx1"/>
                </a:solidFill>
                <a:ea typeface="+mn-ea"/>
                <a:cs typeface="+mn-cs"/>
              </a:rPr>
              <a:t>fazla</a:t>
            </a:r>
            <a:r>
              <a:rPr lang="en-US" sz="1900" dirty="0">
                <a:solidFill>
                  <a:schemeClr val="tx1"/>
                </a:solidFill>
                <a:ea typeface="+mn-ea"/>
                <a:cs typeface="+mn-cs"/>
              </a:rPr>
              <a:t> </a:t>
            </a:r>
            <a:r>
              <a:rPr lang="en-US" sz="1900" dirty="0" err="1">
                <a:solidFill>
                  <a:schemeClr val="tx1"/>
                </a:solidFill>
                <a:ea typeface="+mn-ea"/>
                <a:cs typeface="+mn-cs"/>
              </a:rPr>
              <a:t>bir</a:t>
            </a:r>
            <a:r>
              <a:rPr lang="en-US" sz="1900" dirty="0">
                <a:solidFill>
                  <a:schemeClr val="tx1"/>
                </a:solidFill>
                <a:ea typeface="+mn-ea"/>
                <a:cs typeface="+mn-cs"/>
              </a:rPr>
              <a:t> </a:t>
            </a:r>
            <a:r>
              <a:rPr lang="en-US" sz="1900" dirty="0" err="1">
                <a:solidFill>
                  <a:schemeClr val="tx1"/>
                </a:solidFill>
                <a:ea typeface="+mn-ea"/>
                <a:cs typeface="+mn-cs"/>
              </a:rPr>
              <a:t>alanı</a:t>
            </a:r>
            <a:r>
              <a:rPr lang="en-US" sz="1900" dirty="0">
                <a:solidFill>
                  <a:schemeClr val="tx1"/>
                </a:solidFill>
                <a:ea typeface="+mn-ea"/>
                <a:cs typeface="+mn-cs"/>
              </a:rPr>
              <a:t> </a:t>
            </a:r>
            <a:r>
              <a:rPr lang="en-US" sz="1900" dirty="0" err="1">
                <a:solidFill>
                  <a:schemeClr val="tx1"/>
                </a:solidFill>
                <a:ea typeface="+mn-ea"/>
                <a:cs typeface="+mn-cs"/>
              </a:rPr>
              <a:t>kaplamaktadır</a:t>
            </a:r>
            <a:r>
              <a:rPr lang="en-US" sz="1900" dirty="0">
                <a:solidFill>
                  <a:schemeClr val="tx1"/>
                </a:solidFill>
                <a:ea typeface="+mn-ea"/>
                <a:cs typeface="+mn-cs"/>
              </a:rPr>
              <a:t>. Bu </a:t>
            </a:r>
            <a:r>
              <a:rPr lang="en-US" sz="1900" dirty="0" err="1">
                <a:solidFill>
                  <a:schemeClr val="tx1"/>
                </a:solidFill>
                <a:ea typeface="+mn-ea"/>
                <a:cs typeface="+mn-cs"/>
              </a:rPr>
              <a:t>alanların</a:t>
            </a:r>
            <a:r>
              <a:rPr lang="en-US" sz="1900" dirty="0">
                <a:solidFill>
                  <a:schemeClr val="tx1"/>
                </a:solidFill>
                <a:ea typeface="+mn-ea"/>
                <a:cs typeface="+mn-cs"/>
              </a:rPr>
              <a:t> </a:t>
            </a:r>
            <a:r>
              <a:rPr lang="en-US" sz="1900" dirty="0" err="1">
                <a:solidFill>
                  <a:schemeClr val="tx1"/>
                </a:solidFill>
                <a:ea typeface="+mn-ea"/>
                <a:cs typeface="+mn-cs"/>
              </a:rPr>
              <a:t>çoğu</a:t>
            </a:r>
            <a:r>
              <a:rPr lang="en-US" sz="1900" dirty="0">
                <a:solidFill>
                  <a:schemeClr val="tx1"/>
                </a:solidFill>
                <a:ea typeface="+mn-ea"/>
                <a:cs typeface="+mn-cs"/>
              </a:rPr>
              <a:t> </a:t>
            </a:r>
            <a:r>
              <a:rPr lang="en-US" sz="1900" dirty="0" err="1">
                <a:solidFill>
                  <a:schemeClr val="tx1"/>
                </a:solidFill>
                <a:ea typeface="+mn-ea"/>
                <a:cs typeface="+mn-cs"/>
              </a:rPr>
              <a:t>ise</a:t>
            </a:r>
            <a:r>
              <a:rPr lang="en-US" sz="1900" dirty="0">
                <a:solidFill>
                  <a:schemeClr val="tx1"/>
                </a:solidFill>
                <a:ea typeface="+mn-ea"/>
                <a:cs typeface="+mn-cs"/>
              </a:rPr>
              <a:t> </a:t>
            </a:r>
            <a:r>
              <a:rPr lang="en-US" sz="1900" dirty="0" err="1">
                <a:solidFill>
                  <a:schemeClr val="tx1"/>
                </a:solidFill>
                <a:ea typeface="+mn-ea"/>
                <a:cs typeface="+mn-cs"/>
              </a:rPr>
              <a:t>gıda</a:t>
            </a:r>
            <a:r>
              <a:rPr lang="en-US" sz="1900" dirty="0">
                <a:solidFill>
                  <a:schemeClr val="tx1"/>
                </a:solidFill>
                <a:ea typeface="+mn-ea"/>
                <a:cs typeface="+mn-cs"/>
              </a:rPr>
              <a:t> </a:t>
            </a:r>
            <a:r>
              <a:rPr lang="en-US" sz="1900" dirty="0" err="1">
                <a:solidFill>
                  <a:schemeClr val="tx1"/>
                </a:solidFill>
                <a:ea typeface="+mn-ea"/>
                <a:cs typeface="+mn-cs"/>
              </a:rPr>
              <a:t>üretimi</a:t>
            </a:r>
            <a:r>
              <a:rPr lang="en-US" sz="1900" dirty="0">
                <a:solidFill>
                  <a:schemeClr val="tx1"/>
                </a:solidFill>
                <a:ea typeface="+mn-ea"/>
                <a:cs typeface="+mn-cs"/>
              </a:rPr>
              <a:t> </a:t>
            </a:r>
            <a:r>
              <a:rPr lang="en-US" sz="1900" dirty="0" err="1">
                <a:solidFill>
                  <a:schemeClr val="tx1"/>
                </a:solidFill>
                <a:ea typeface="+mn-ea"/>
                <a:cs typeface="+mn-cs"/>
              </a:rPr>
              <a:t>için</a:t>
            </a:r>
            <a:r>
              <a:rPr lang="en-US" sz="1900" dirty="0">
                <a:solidFill>
                  <a:schemeClr val="tx1"/>
                </a:solidFill>
                <a:ea typeface="+mn-ea"/>
                <a:cs typeface="+mn-cs"/>
              </a:rPr>
              <a:t> </a:t>
            </a:r>
            <a:r>
              <a:rPr lang="en-US" sz="1900" dirty="0" err="1">
                <a:solidFill>
                  <a:schemeClr val="tx1"/>
                </a:solidFill>
                <a:ea typeface="+mn-ea"/>
                <a:cs typeface="+mn-cs"/>
              </a:rPr>
              <a:t>yüksekte</a:t>
            </a:r>
            <a:r>
              <a:rPr lang="en-US" sz="1900" dirty="0">
                <a:solidFill>
                  <a:schemeClr val="tx1"/>
                </a:solidFill>
                <a:ea typeface="+mn-ea"/>
                <a:cs typeface="+mn-cs"/>
              </a:rPr>
              <a:t>, </a:t>
            </a:r>
            <a:r>
              <a:rPr lang="en-US" sz="1900" dirty="0" err="1">
                <a:solidFill>
                  <a:schemeClr val="tx1"/>
                </a:solidFill>
                <a:ea typeface="+mn-ea"/>
                <a:cs typeface="+mn-cs"/>
              </a:rPr>
              <a:t>eğimli</a:t>
            </a:r>
            <a:r>
              <a:rPr lang="en-US" sz="1900" dirty="0">
                <a:solidFill>
                  <a:schemeClr val="tx1"/>
                </a:solidFill>
                <a:ea typeface="+mn-ea"/>
                <a:cs typeface="+mn-cs"/>
              </a:rPr>
              <a:t> </a:t>
            </a:r>
            <a:r>
              <a:rPr lang="en-US" sz="1900" dirty="0" err="1">
                <a:solidFill>
                  <a:schemeClr val="tx1"/>
                </a:solidFill>
                <a:ea typeface="+mn-ea"/>
                <a:cs typeface="+mn-cs"/>
              </a:rPr>
              <a:t>arazilerde</a:t>
            </a:r>
            <a:r>
              <a:rPr lang="en-US" sz="1900" dirty="0">
                <a:solidFill>
                  <a:schemeClr val="tx1"/>
                </a:solidFill>
                <a:ea typeface="+mn-ea"/>
                <a:cs typeface="+mn-cs"/>
              </a:rPr>
              <a:t>, </a:t>
            </a:r>
            <a:r>
              <a:rPr lang="en-US" sz="1900" dirty="0" err="1">
                <a:solidFill>
                  <a:schemeClr val="tx1"/>
                </a:solidFill>
                <a:ea typeface="+mn-ea"/>
                <a:cs typeface="+mn-cs"/>
              </a:rPr>
              <a:t>sığ</a:t>
            </a:r>
            <a:r>
              <a:rPr lang="en-US" sz="1900" dirty="0">
                <a:solidFill>
                  <a:schemeClr val="tx1"/>
                </a:solidFill>
                <a:ea typeface="+mn-ea"/>
                <a:cs typeface="+mn-cs"/>
              </a:rPr>
              <a:t>, kuru </a:t>
            </a:r>
            <a:r>
              <a:rPr lang="en-US" sz="1900" dirty="0" err="1">
                <a:solidFill>
                  <a:schemeClr val="tx1"/>
                </a:solidFill>
                <a:ea typeface="+mn-ea"/>
                <a:cs typeface="+mn-cs"/>
              </a:rPr>
              <a:t>ya</a:t>
            </a:r>
            <a:r>
              <a:rPr lang="en-US" sz="1900" dirty="0">
                <a:solidFill>
                  <a:schemeClr val="tx1"/>
                </a:solidFill>
                <a:ea typeface="+mn-ea"/>
                <a:cs typeface="+mn-cs"/>
              </a:rPr>
              <a:t> da </a:t>
            </a:r>
            <a:r>
              <a:rPr lang="en-US" sz="1900" dirty="0" err="1">
                <a:solidFill>
                  <a:schemeClr val="tx1"/>
                </a:solidFill>
                <a:ea typeface="+mn-ea"/>
                <a:cs typeface="+mn-cs"/>
              </a:rPr>
              <a:t>soğuk</a:t>
            </a:r>
            <a:r>
              <a:rPr lang="en-US" sz="1900" dirty="0">
                <a:solidFill>
                  <a:schemeClr val="tx1"/>
                </a:solidFill>
                <a:ea typeface="+mn-ea"/>
                <a:cs typeface="+mn-cs"/>
              </a:rPr>
              <a:t> </a:t>
            </a:r>
            <a:r>
              <a:rPr lang="en-US" sz="1900" dirty="0" err="1">
                <a:solidFill>
                  <a:schemeClr val="tx1"/>
                </a:solidFill>
                <a:ea typeface="+mn-ea"/>
                <a:cs typeface="+mn-cs"/>
              </a:rPr>
              <a:t>alanlarda</a:t>
            </a:r>
            <a:r>
              <a:rPr lang="en-US" sz="1900" dirty="0">
                <a:solidFill>
                  <a:schemeClr val="tx1"/>
                </a:solidFill>
                <a:ea typeface="+mn-ea"/>
                <a:cs typeface="+mn-cs"/>
              </a:rPr>
              <a:t> </a:t>
            </a:r>
            <a:r>
              <a:rPr lang="en-US" sz="1900" dirty="0" err="1">
                <a:solidFill>
                  <a:schemeClr val="tx1"/>
                </a:solidFill>
                <a:ea typeface="+mn-ea"/>
                <a:cs typeface="+mn-cs"/>
              </a:rPr>
              <a:t>kalmaktadır</a:t>
            </a:r>
            <a:r>
              <a:rPr lang="en-US" sz="1900" dirty="0">
                <a:solidFill>
                  <a:schemeClr val="tx1"/>
                </a:solidFill>
                <a:ea typeface="+mn-ea"/>
                <a:cs typeface="+mn-cs"/>
              </a:rPr>
              <a:t>. Bunun </a:t>
            </a:r>
            <a:r>
              <a:rPr lang="en-US" sz="1900" dirty="0" err="1">
                <a:solidFill>
                  <a:schemeClr val="tx1"/>
                </a:solidFill>
                <a:ea typeface="+mn-ea"/>
                <a:cs typeface="+mn-cs"/>
              </a:rPr>
              <a:t>yanı</a:t>
            </a:r>
            <a:r>
              <a:rPr lang="en-US" sz="1900" dirty="0">
                <a:solidFill>
                  <a:schemeClr val="tx1"/>
                </a:solidFill>
                <a:ea typeface="+mn-ea"/>
                <a:cs typeface="+mn-cs"/>
              </a:rPr>
              <a:t> </a:t>
            </a:r>
            <a:r>
              <a:rPr lang="en-US" sz="1900" dirty="0" err="1">
                <a:solidFill>
                  <a:schemeClr val="tx1"/>
                </a:solidFill>
                <a:ea typeface="+mn-ea"/>
                <a:cs typeface="+mn-cs"/>
              </a:rPr>
              <a:t>sıra</a:t>
            </a:r>
            <a:r>
              <a:rPr lang="en-US" sz="1900" dirty="0">
                <a:solidFill>
                  <a:schemeClr val="tx1"/>
                </a:solidFill>
                <a:ea typeface="+mn-ea"/>
                <a:cs typeface="+mn-cs"/>
              </a:rPr>
              <a:t>, </a:t>
            </a:r>
            <a:r>
              <a:rPr lang="en-US" sz="1900" dirty="0" err="1">
                <a:solidFill>
                  <a:schemeClr val="tx1"/>
                </a:solidFill>
                <a:ea typeface="+mn-ea"/>
                <a:cs typeface="+mn-cs"/>
              </a:rPr>
              <a:t>gıda</a:t>
            </a:r>
            <a:r>
              <a:rPr lang="en-US" sz="1900" dirty="0">
                <a:solidFill>
                  <a:schemeClr val="tx1"/>
                </a:solidFill>
                <a:ea typeface="+mn-ea"/>
                <a:cs typeface="+mn-cs"/>
              </a:rPr>
              <a:t> </a:t>
            </a:r>
            <a:r>
              <a:rPr lang="en-US" sz="1900" dirty="0" err="1">
                <a:solidFill>
                  <a:schemeClr val="tx1"/>
                </a:solidFill>
                <a:ea typeface="+mn-ea"/>
                <a:cs typeface="+mn-cs"/>
              </a:rPr>
              <a:t>üretimi</a:t>
            </a:r>
            <a:r>
              <a:rPr lang="en-US" sz="1900" dirty="0">
                <a:solidFill>
                  <a:schemeClr val="tx1"/>
                </a:solidFill>
                <a:ea typeface="+mn-ea"/>
                <a:cs typeface="+mn-cs"/>
              </a:rPr>
              <a:t> </a:t>
            </a:r>
            <a:r>
              <a:rPr lang="en-US" sz="1900" dirty="0" err="1">
                <a:solidFill>
                  <a:schemeClr val="tx1"/>
                </a:solidFill>
                <a:ea typeface="+mn-ea"/>
                <a:cs typeface="+mn-cs"/>
              </a:rPr>
              <a:t>için</a:t>
            </a:r>
            <a:r>
              <a:rPr lang="en-US" sz="1900" dirty="0">
                <a:solidFill>
                  <a:schemeClr val="tx1"/>
                </a:solidFill>
                <a:ea typeface="+mn-ea"/>
                <a:cs typeface="+mn-cs"/>
              </a:rPr>
              <a:t> </a:t>
            </a:r>
            <a:r>
              <a:rPr lang="en-US" sz="1900" dirty="0" err="1">
                <a:solidFill>
                  <a:schemeClr val="tx1"/>
                </a:solidFill>
                <a:ea typeface="+mn-ea"/>
                <a:cs typeface="+mn-cs"/>
              </a:rPr>
              <a:t>mümkün</a:t>
            </a:r>
            <a:r>
              <a:rPr lang="en-US" sz="1900" dirty="0">
                <a:solidFill>
                  <a:schemeClr val="tx1"/>
                </a:solidFill>
                <a:ea typeface="+mn-ea"/>
                <a:cs typeface="+mn-cs"/>
              </a:rPr>
              <a:t> </a:t>
            </a:r>
            <a:r>
              <a:rPr lang="en-US" sz="1900" dirty="0" err="1">
                <a:solidFill>
                  <a:schemeClr val="tx1"/>
                </a:solidFill>
                <a:ea typeface="+mn-ea"/>
                <a:cs typeface="+mn-cs"/>
              </a:rPr>
              <a:t>olan</a:t>
            </a:r>
            <a:r>
              <a:rPr lang="en-US" sz="1900" dirty="0">
                <a:solidFill>
                  <a:schemeClr val="tx1"/>
                </a:solidFill>
                <a:ea typeface="+mn-ea"/>
                <a:cs typeface="+mn-cs"/>
              </a:rPr>
              <a:t> </a:t>
            </a:r>
            <a:r>
              <a:rPr lang="en-US" sz="1900" dirty="0" err="1">
                <a:solidFill>
                  <a:schemeClr val="tx1"/>
                </a:solidFill>
                <a:ea typeface="+mn-ea"/>
                <a:cs typeface="+mn-cs"/>
              </a:rPr>
              <a:t>alanların</a:t>
            </a:r>
            <a:r>
              <a:rPr lang="en-US" sz="1900" dirty="0">
                <a:solidFill>
                  <a:schemeClr val="tx1"/>
                </a:solidFill>
                <a:ea typeface="+mn-ea"/>
                <a:cs typeface="+mn-cs"/>
              </a:rPr>
              <a:t> </a:t>
            </a:r>
            <a:r>
              <a:rPr lang="en-US" sz="1900" dirty="0" err="1">
                <a:solidFill>
                  <a:schemeClr val="tx1"/>
                </a:solidFill>
                <a:ea typeface="+mn-ea"/>
                <a:cs typeface="+mn-cs"/>
              </a:rPr>
              <a:t>miktarı</a:t>
            </a:r>
            <a:r>
              <a:rPr lang="en-US" sz="1900" dirty="0">
                <a:solidFill>
                  <a:schemeClr val="tx1"/>
                </a:solidFill>
                <a:ea typeface="+mn-ea"/>
                <a:cs typeface="+mn-cs"/>
              </a:rPr>
              <a:t> </a:t>
            </a:r>
            <a:r>
              <a:rPr lang="en-US" sz="1900" dirty="0" err="1">
                <a:solidFill>
                  <a:schemeClr val="tx1"/>
                </a:solidFill>
                <a:ea typeface="+mn-ea"/>
                <a:cs typeface="+mn-cs"/>
              </a:rPr>
              <a:t>ve</a:t>
            </a:r>
            <a:r>
              <a:rPr lang="en-US" sz="1900" dirty="0">
                <a:solidFill>
                  <a:schemeClr val="tx1"/>
                </a:solidFill>
                <a:ea typeface="+mn-ea"/>
                <a:cs typeface="+mn-cs"/>
              </a:rPr>
              <a:t> </a:t>
            </a:r>
            <a:r>
              <a:rPr lang="en-US" sz="1900" dirty="0" err="1">
                <a:solidFill>
                  <a:schemeClr val="tx1"/>
                </a:solidFill>
                <a:ea typeface="+mn-ea"/>
                <a:cs typeface="+mn-cs"/>
              </a:rPr>
              <a:t>kalitesi</a:t>
            </a:r>
            <a:r>
              <a:rPr lang="en-US" sz="1900" dirty="0">
                <a:solidFill>
                  <a:schemeClr val="tx1"/>
                </a:solidFill>
                <a:ea typeface="+mn-ea"/>
                <a:cs typeface="+mn-cs"/>
              </a:rPr>
              <a:t> </a:t>
            </a:r>
            <a:r>
              <a:rPr lang="en-US" sz="1900" dirty="0" err="1">
                <a:solidFill>
                  <a:schemeClr val="tx1"/>
                </a:solidFill>
                <a:ea typeface="+mn-ea"/>
                <a:cs typeface="+mn-cs"/>
              </a:rPr>
              <a:t>ise</a:t>
            </a:r>
            <a:r>
              <a:rPr lang="en-US" sz="1900" dirty="0">
                <a:solidFill>
                  <a:schemeClr val="tx1"/>
                </a:solidFill>
                <a:ea typeface="+mn-ea"/>
                <a:cs typeface="+mn-cs"/>
              </a:rPr>
              <a:t> </a:t>
            </a:r>
            <a:r>
              <a:rPr lang="en-US" sz="1900" dirty="0" err="1">
                <a:solidFill>
                  <a:schemeClr val="tx1"/>
                </a:solidFill>
                <a:ea typeface="+mn-ea"/>
                <a:cs typeface="+mn-cs"/>
              </a:rPr>
              <a:t>tüketicilerin</a:t>
            </a:r>
            <a:r>
              <a:rPr lang="en-US" sz="1900" dirty="0">
                <a:solidFill>
                  <a:schemeClr val="tx1"/>
                </a:solidFill>
                <a:ea typeface="+mn-ea"/>
                <a:cs typeface="+mn-cs"/>
              </a:rPr>
              <a:t>, </a:t>
            </a:r>
            <a:r>
              <a:rPr lang="en-US" sz="1900" dirty="0" err="1">
                <a:solidFill>
                  <a:schemeClr val="tx1"/>
                </a:solidFill>
                <a:ea typeface="+mn-ea"/>
                <a:cs typeface="+mn-cs"/>
              </a:rPr>
              <a:t>üreticilerin</a:t>
            </a:r>
            <a:r>
              <a:rPr lang="en-US" sz="1900" dirty="0">
                <a:solidFill>
                  <a:schemeClr val="tx1"/>
                </a:solidFill>
                <a:ea typeface="+mn-ea"/>
                <a:cs typeface="+mn-cs"/>
              </a:rPr>
              <a:t> </a:t>
            </a:r>
            <a:r>
              <a:rPr lang="en-US" sz="1900" dirty="0" err="1">
                <a:solidFill>
                  <a:schemeClr val="tx1"/>
                </a:solidFill>
                <a:ea typeface="+mn-ea"/>
                <a:cs typeface="+mn-cs"/>
              </a:rPr>
              <a:t>ve</a:t>
            </a:r>
            <a:r>
              <a:rPr lang="en-US" sz="1900" dirty="0">
                <a:solidFill>
                  <a:schemeClr val="tx1"/>
                </a:solidFill>
                <a:ea typeface="+mn-ea"/>
                <a:cs typeface="+mn-cs"/>
              </a:rPr>
              <a:t> </a:t>
            </a:r>
            <a:r>
              <a:rPr lang="en-US" sz="1900" dirty="0" err="1">
                <a:solidFill>
                  <a:schemeClr val="tx1"/>
                </a:solidFill>
                <a:ea typeface="+mn-ea"/>
                <a:cs typeface="+mn-cs"/>
              </a:rPr>
              <a:t>hükümetlerin</a:t>
            </a:r>
            <a:r>
              <a:rPr lang="en-US" sz="1900" dirty="0">
                <a:solidFill>
                  <a:schemeClr val="tx1"/>
                </a:solidFill>
                <a:ea typeface="+mn-ea"/>
                <a:cs typeface="+mn-cs"/>
              </a:rPr>
              <a:t> </a:t>
            </a:r>
            <a:r>
              <a:rPr lang="en-US" sz="1900" dirty="0" err="1">
                <a:solidFill>
                  <a:schemeClr val="tx1"/>
                </a:solidFill>
                <a:ea typeface="+mn-ea"/>
                <a:cs typeface="+mn-cs"/>
              </a:rPr>
              <a:t>talep</a:t>
            </a:r>
            <a:r>
              <a:rPr lang="en-US" sz="1900" dirty="0">
                <a:solidFill>
                  <a:schemeClr val="tx1"/>
                </a:solidFill>
                <a:ea typeface="+mn-ea"/>
                <a:cs typeface="+mn-cs"/>
              </a:rPr>
              <a:t> </a:t>
            </a:r>
            <a:r>
              <a:rPr lang="en-US" sz="1900" dirty="0" err="1">
                <a:solidFill>
                  <a:schemeClr val="tx1"/>
                </a:solidFill>
                <a:ea typeface="+mn-ea"/>
                <a:cs typeface="+mn-cs"/>
              </a:rPr>
              <a:t>ve</a:t>
            </a:r>
            <a:r>
              <a:rPr lang="en-US" sz="1900" dirty="0">
                <a:solidFill>
                  <a:schemeClr val="tx1"/>
                </a:solidFill>
                <a:ea typeface="+mn-ea"/>
                <a:cs typeface="+mn-cs"/>
              </a:rPr>
              <a:t> </a:t>
            </a:r>
            <a:r>
              <a:rPr lang="en-US" sz="1900" dirty="0" err="1">
                <a:solidFill>
                  <a:schemeClr val="tx1"/>
                </a:solidFill>
                <a:ea typeface="+mn-ea"/>
                <a:cs typeface="+mn-cs"/>
              </a:rPr>
              <a:t>kararlarına</a:t>
            </a:r>
            <a:r>
              <a:rPr lang="en-US" sz="1900" dirty="0">
                <a:solidFill>
                  <a:schemeClr val="tx1"/>
                </a:solidFill>
                <a:ea typeface="+mn-ea"/>
                <a:cs typeface="+mn-cs"/>
              </a:rPr>
              <a:t> </a:t>
            </a:r>
            <a:r>
              <a:rPr lang="en-US" sz="1900" dirty="0" err="1">
                <a:solidFill>
                  <a:schemeClr val="tx1"/>
                </a:solidFill>
                <a:ea typeface="+mn-ea"/>
                <a:cs typeface="+mn-cs"/>
              </a:rPr>
              <a:t>bağlıdır</a:t>
            </a:r>
            <a:r>
              <a:rPr lang="en-US" sz="1900" dirty="0">
                <a:solidFill>
                  <a:schemeClr val="tx1"/>
                </a:solidFill>
                <a:ea typeface="+mn-ea"/>
                <a:cs typeface="+mn-cs"/>
              </a:rPr>
              <a:t>. Bu </a:t>
            </a:r>
            <a:r>
              <a:rPr lang="en-US" sz="1900" dirty="0" err="1">
                <a:solidFill>
                  <a:schemeClr val="tx1"/>
                </a:solidFill>
                <a:ea typeface="+mn-ea"/>
                <a:cs typeface="+mn-cs"/>
              </a:rPr>
              <a:t>noktada</a:t>
            </a:r>
            <a:r>
              <a:rPr lang="en-US" sz="1900" dirty="0">
                <a:solidFill>
                  <a:schemeClr val="tx1"/>
                </a:solidFill>
                <a:ea typeface="+mn-ea"/>
                <a:cs typeface="+mn-cs"/>
              </a:rPr>
              <a:t> </a:t>
            </a:r>
            <a:r>
              <a:rPr lang="en-US" sz="1900" dirty="0" err="1">
                <a:solidFill>
                  <a:schemeClr val="tx1"/>
                </a:solidFill>
                <a:ea typeface="+mn-ea"/>
                <a:cs typeface="+mn-cs"/>
              </a:rPr>
              <a:t>gıda</a:t>
            </a:r>
            <a:r>
              <a:rPr lang="en-US" sz="1900" dirty="0">
                <a:solidFill>
                  <a:schemeClr val="tx1"/>
                </a:solidFill>
                <a:ea typeface="+mn-ea"/>
                <a:cs typeface="+mn-cs"/>
              </a:rPr>
              <a:t> </a:t>
            </a:r>
            <a:r>
              <a:rPr lang="en-US" sz="1900" dirty="0" err="1">
                <a:solidFill>
                  <a:schemeClr val="tx1"/>
                </a:solidFill>
                <a:ea typeface="+mn-ea"/>
                <a:cs typeface="+mn-cs"/>
              </a:rPr>
              <a:t>üretimini</a:t>
            </a:r>
            <a:r>
              <a:rPr lang="en-US" sz="1900" dirty="0">
                <a:solidFill>
                  <a:schemeClr val="tx1"/>
                </a:solidFill>
                <a:ea typeface="+mn-ea"/>
                <a:cs typeface="+mn-cs"/>
              </a:rPr>
              <a:t> </a:t>
            </a:r>
            <a:r>
              <a:rPr lang="en-US" sz="1900" dirty="0" err="1">
                <a:solidFill>
                  <a:schemeClr val="tx1"/>
                </a:solidFill>
                <a:ea typeface="+mn-ea"/>
                <a:cs typeface="+mn-cs"/>
              </a:rPr>
              <a:t>etkileyen</a:t>
            </a:r>
            <a:r>
              <a:rPr lang="en-US" sz="1900" dirty="0">
                <a:solidFill>
                  <a:schemeClr val="tx1"/>
                </a:solidFill>
                <a:ea typeface="+mn-ea"/>
                <a:cs typeface="+mn-cs"/>
              </a:rPr>
              <a:t> </a:t>
            </a:r>
            <a:r>
              <a:rPr lang="en-US" sz="1900" dirty="0" err="1">
                <a:solidFill>
                  <a:schemeClr val="tx1"/>
                </a:solidFill>
                <a:ea typeface="+mn-ea"/>
                <a:cs typeface="+mn-cs"/>
              </a:rPr>
              <a:t>bu</a:t>
            </a:r>
            <a:r>
              <a:rPr lang="en-US" sz="1900" dirty="0">
                <a:solidFill>
                  <a:schemeClr val="tx1"/>
                </a:solidFill>
                <a:ea typeface="+mn-ea"/>
                <a:cs typeface="+mn-cs"/>
              </a:rPr>
              <a:t> </a:t>
            </a:r>
            <a:r>
              <a:rPr lang="en-US" sz="1900" dirty="0" err="1">
                <a:solidFill>
                  <a:schemeClr val="tx1"/>
                </a:solidFill>
                <a:ea typeface="+mn-ea"/>
                <a:cs typeface="+mn-cs"/>
              </a:rPr>
              <a:t>kararlar</a:t>
            </a:r>
            <a:r>
              <a:rPr lang="en-US" sz="1900" dirty="0">
                <a:solidFill>
                  <a:schemeClr val="tx1"/>
                </a:solidFill>
                <a:ea typeface="+mn-ea"/>
                <a:cs typeface="+mn-cs"/>
              </a:rPr>
              <a:t> </a:t>
            </a:r>
            <a:r>
              <a:rPr lang="en-US" sz="1900" dirty="0" err="1">
                <a:solidFill>
                  <a:schemeClr val="tx1"/>
                </a:solidFill>
                <a:ea typeface="+mn-ea"/>
                <a:cs typeface="+mn-cs"/>
              </a:rPr>
              <a:t>aslında</a:t>
            </a:r>
            <a:r>
              <a:rPr lang="en-US" sz="1900" dirty="0">
                <a:solidFill>
                  <a:schemeClr val="tx1"/>
                </a:solidFill>
                <a:ea typeface="+mn-ea"/>
                <a:cs typeface="+mn-cs"/>
              </a:rPr>
              <a:t> </a:t>
            </a:r>
            <a:r>
              <a:rPr lang="en-US" sz="1900" dirty="0" err="1">
                <a:solidFill>
                  <a:schemeClr val="tx1"/>
                </a:solidFill>
                <a:ea typeface="+mn-ea"/>
                <a:cs typeface="+mn-cs"/>
              </a:rPr>
              <a:t>üzerinde</a:t>
            </a:r>
            <a:r>
              <a:rPr lang="en-US" sz="1900" dirty="0">
                <a:solidFill>
                  <a:schemeClr val="tx1"/>
                </a:solidFill>
                <a:ea typeface="+mn-ea"/>
                <a:cs typeface="+mn-cs"/>
              </a:rPr>
              <a:t> </a:t>
            </a:r>
            <a:r>
              <a:rPr lang="en-US" sz="1900" dirty="0" err="1">
                <a:solidFill>
                  <a:schemeClr val="tx1"/>
                </a:solidFill>
                <a:ea typeface="+mn-ea"/>
                <a:cs typeface="+mn-cs"/>
              </a:rPr>
              <a:t>baskı</a:t>
            </a:r>
            <a:r>
              <a:rPr lang="en-US" sz="1900" dirty="0">
                <a:solidFill>
                  <a:schemeClr val="tx1"/>
                </a:solidFill>
                <a:ea typeface="+mn-ea"/>
                <a:cs typeface="+mn-cs"/>
              </a:rPr>
              <a:t> </a:t>
            </a:r>
            <a:r>
              <a:rPr lang="en-US" sz="1900" dirty="0" err="1">
                <a:solidFill>
                  <a:schemeClr val="tx1"/>
                </a:solidFill>
                <a:ea typeface="+mn-ea"/>
                <a:cs typeface="+mn-cs"/>
              </a:rPr>
              <a:t>oluşturan</a:t>
            </a:r>
            <a:r>
              <a:rPr lang="en-US" sz="1900" dirty="0">
                <a:solidFill>
                  <a:schemeClr val="tx1"/>
                </a:solidFill>
                <a:ea typeface="+mn-ea"/>
                <a:cs typeface="+mn-cs"/>
              </a:rPr>
              <a:t> </a:t>
            </a:r>
            <a:r>
              <a:rPr lang="en-US" sz="1900" dirty="0" err="1">
                <a:solidFill>
                  <a:schemeClr val="tx1"/>
                </a:solidFill>
                <a:ea typeface="+mn-ea"/>
                <a:cs typeface="+mn-cs"/>
              </a:rPr>
              <a:t>kötü</a:t>
            </a:r>
            <a:r>
              <a:rPr lang="en-US" sz="1900" dirty="0">
                <a:solidFill>
                  <a:schemeClr val="tx1"/>
                </a:solidFill>
                <a:ea typeface="+mn-ea"/>
                <a:cs typeface="+mn-cs"/>
              </a:rPr>
              <a:t> </a:t>
            </a:r>
            <a:r>
              <a:rPr lang="en-US" sz="1900" dirty="0" err="1">
                <a:solidFill>
                  <a:schemeClr val="tx1"/>
                </a:solidFill>
                <a:ea typeface="+mn-ea"/>
                <a:cs typeface="+mn-cs"/>
              </a:rPr>
              <a:t>yönetim</a:t>
            </a:r>
            <a:r>
              <a:rPr lang="en-US" sz="1900" dirty="0">
                <a:solidFill>
                  <a:schemeClr val="tx1"/>
                </a:solidFill>
                <a:ea typeface="+mn-ea"/>
                <a:cs typeface="+mn-cs"/>
              </a:rPr>
              <a:t>, </a:t>
            </a:r>
            <a:r>
              <a:rPr lang="en-US" sz="1900" dirty="0" err="1">
                <a:solidFill>
                  <a:schemeClr val="tx1"/>
                </a:solidFill>
                <a:ea typeface="+mn-ea"/>
                <a:cs typeface="+mn-cs"/>
              </a:rPr>
              <a:t>gıda</a:t>
            </a:r>
            <a:r>
              <a:rPr lang="en-US" sz="1900" dirty="0">
                <a:solidFill>
                  <a:schemeClr val="tx1"/>
                </a:solidFill>
                <a:ea typeface="+mn-ea"/>
                <a:cs typeface="+mn-cs"/>
              </a:rPr>
              <a:t> </a:t>
            </a:r>
            <a:r>
              <a:rPr lang="en-US" sz="1900" dirty="0" err="1">
                <a:solidFill>
                  <a:schemeClr val="tx1"/>
                </a:solidFill>
                <a:ea typeface="+mn-ea"/>
                <a:cs typeface="+mn-cs"/>
              </a:rPr>
              <a:t>talebi</a:t>
            </a:r>
            <a:r>
              <a:rPr lang="en-US" sz="1900" dirty="0">
                <a:solidFill>
                  <a:schemeClr val="tx1"/>
                </a:solidFill>
                <a:ea typeface="+mn-ea"/>
                <a:cs typeface="+mn-cs"/>
              </a:rPr>
              <a:t>, </a:t>
            </a:r>
            <a:r>
              <a:rPr lang="en-US" sz="1900" dirty="0" err="1">
                <a:solidFill>
                  <a:schemeClr val="tx1"/>
                </a:solidFill>
                <a:ea typeface="+mn-ea"/>
                <a:cs typeface="+mn-cs"/>
              </a:rPr>
              <a:t>beslenmenin</a:t>
            </a:r>
            <a:r>
              <a:rPr lang="en-US" sz="1900" dirty="0">
                <a:solidFill>
                  <a:schemeClr val="tx1"/>
                </a:solidFill>
                <a:ea typeface="+mn-ea"/>
                <a:cs typeface="+mn-cs"/>
              </a:rPr>
              <a:t> </a:t>
            </a:r>
            <a:r>
              <a:rPr lang="en-US" sz="1900" dirty="0" err="1">
                <a:solidFill>
                  <a:schemeClr val="tx1"/>
                </a:solidFill>
                <a:ea typeface="+mn-ea"/>
                <a:cs typeface="+mn-cs"/>
              </a:rPr>
              <a:t>değişmesi</a:t>
            </a:r>
            <a:r>
              <a:rPr lang="en-US" sz="1900" dirty="0">
                <a:solidFill>
                  <a:schemeClr val="tx1"/>
                </a:solidFill>
                <a:ea typeface="+mn-ea"/>
                <a:cs typeface="+mn-cs"/>
              </a:rPr>
              <a:t>, </a:t>
            </a:r>
            <a:r>
              <a:rPr lang="en-US" sz="1900" dirty="0" err="1">
                <a:solidFill>
                  <a:schemeClr val="tx1"/>
                </a:solidFill>
                <a:ea typeface="+mn-ea"/>
                <a:cs typeface="+mn-cs"/>
              </a:rPr>
              <a:t>toprak</a:t>
            </a:r>
            <a:r>
              <a:rPr lang="en-US" sz="1900" dirty="0">
                <a:solidFill>
                  <a:schemeClr val="tx1"/>
                </a:solidFill>
                <a:ea typeface="+mn-ea"/>
                <a:cs typeface="+mn-cs"/>
              </a:rPr>
              <a:t> </a:t>
            </a:r>
            <a:r>
              <a:rPr lang="en-US" sz="1900" dirty="0" err="1">
                <a:solidFill>
                  <a:schemeClr val="tx1"/>
                </a:solidFill>
                <a:ea typeface="+mn-ea"/>
                <a:cs typeface="+mn-cs"/>
              </a:rPr>
              <a:t>kullanım</a:t>
            </a:r>
            <a:r>
              <a:rPr lang="en-US" sz="1900" dirty="0">
                <a:solidFill>
                  <a:schemeClr val="tx1"/>
                </a:solidFill>
                <a:ea typeface="+mn-ea"/>
                <a:cs typeface="+mn-cs"/>
              </a:rPr>
              <a:t> </a:t>
            </a:r>
            <a:r>
              <a:rPr lang="en-US" sz="1900" dirty="0" err="1">
                <a:solidFill>
                  <a:schemeClr val="tx1"/>
                </a:solidFill>
                <a:ea typeface="+mn-ea"/>
                <a:cs typeface="+mn-cs"/>
              </a:rPr>
              <a:t>alanları</a:t>
            </a:r>
            <a:r>
              <a:rPr lang="en-US" sz="1900" dirty="0">
                <a:solidFill>
                  <a:schemeClr val="tx1"/>
                </a:solidFill>
                <a:ea typeface="+mn-ea"/>
                <a:cs typeface="+mn-cs"/>
              </a:rPr>
              <a:t> </a:t>
            </a:r>
            <a:r>
              <a:rPr lang="en-US" sz="1900" dirty="0" err="1">
                <a:solidFill>
                  <a:schemeClr val="tx1"/>
                </a:solidFill>
                <a:ea typeface="+mn-ea"/>
                <a:cs typeface="+mn-cs"/>
              </a:rPr>
              <a:t>üzerindeki</a:t>
            </a:r>
            <a:r>
              <a:rPr lang="en-US" sz="1900" dirty="0">
                <a:solidFill>
                  <a:schemeClr val="tx1"/>
                </a:solidFill>
                <a:ea typeface="+mn-ea"/>
                <a:cs typeface="+mn-cs"/>
              </a:rPr>
              <a:t> </a:t>
            </a:r>
            <a:r>
              <a:rPr lang="en-US" sz="1900" dirty="0" err="1">
                <a:solidFill>
                  <a:schemeClr val="tx1"/>
                </a:solidFill>
                <a:ea typeface="+mn-ea"/>
                <a:cs typeface="+mn-cs"/>
              </a:rPr>
              <a:t>rekabet</a:t>
            </a:r>
            <a:r>
              <a:rPr lang="en-US" sz="1900" dirty="0">
                <a:solidFill>
                  <a:schemeClr val="tx1"/>
                </a:solidFill>
                <a:ea typeface="+mn-ea"/>
                <a:cs typeface="+mn-cs"/>
              </a:rPr>
              <a:t>, </a:t>
            </a:r>
            <a:r>
              <a:rPr lang="en-US" sz="1900" dirty="0" err="1">
                <a:solidFill>
                  <a:schemeClr val="tx1"/>
                </a:solidFill>
                <a:ea typeface="+mn-ea"/>
                <a:cs typeface="+mn-cs"/>
              </a:rPr>
              <a:t>toprakların</a:t>
            </a:r>
            <a:r>
              <a:rPr lang="en-US" sz="1900" dirty="0">
                <a:solidFill>
                  <a:schemeClr val="tx1"/>
                </a:solidFill>
                <a:ea typeface="+mn-ea"/>
                <a:cs typeface="+mn-cs"/>
              </a:rPr>
              <a:t> </a:t>
            </a:r>
            <a:r>
              <a:rPr lang="en-US" sz="1900" dirty="0" err="1">
                <a:solidFill>
                  <a:schemeClr val="tx1"/>
                </a:solidFill>
                <a:ea typeface="+mn-ea"/>
                <a:cs typeface="+mn-cs"/>
              </a:rPr>
              <a:t>paylaşılamaması</a:t>
            </a:r>
            <a:r>
              <a:rPr lang="en-US" sz="1900" dirty="0">
                <a:solidFill>
                  <a:schemeClr val="tx1"/>
                </a:solidFill>
                <a:ea typeface="+mn-ea"/>
                <a:cs typeface="+mn-cs"/>
              </a:rPr>
              <a:t>, </a:t>
            </a:r>
            <a:r>
              <a:rPr lang="en-US" sz="1900" dirty="0" err="1">
                <a:solidFill>
                  <a:schemeClr val="tx1"/>
                </a:solidFill>
                <a:ea typeface="+mn-ea"/>
                <a:cs typeface="+mn-cs"/>
              </a:rPr>
              <a:t>iklim</a:t>
            </a:r>
            <a:r>
              <a:rPr lang="en-US" sz="1900" dirty="0">
                <a:solidFill>
                  <a:schemeClr val="tx1"/>
                </a:solidFill>
                <a:ea typeface="+mn-ea"/>
                <a:cs typeface="+mn-cs"/>
              </a:rPr>
              <a:t> </a:t>
            </a:r>
            <a:r>
              <a:rPr lang="en-US" sz="1900" dirty="0" err="1">
                <a:solidFill>
                  <a:schemeClr val="tx1"/>
                </a:solidFill>
                <a:ea typeface="+mn-ea"/>
                <a:cs typeface="+mn-cs"/>
              </a:rPr>
              <a:t>değişikliği</a:t>
            </a:r>
            <a:r>
              <a:rPr lang="en-US" sz="1900" dirty="0">
                <a:solidFill>
                  <a:schemeClr val="tx1"/>
                </a:solidFill>
                <a:ea typeface="+mn-ea"/>
                <a:cs typeface="+mn-cs"/>
              </a:rPr>
              <a:t> </a:t>
            </a:r>
            <a:r>
              <a:rPr lang="en-US" sz="1900" dirty="0" err="1">
                <a:solidFill>
                  <a:schemeClr val="tx1"/>
                </a:solidFill>
                <a:ea typeface="+mn-ea"/>
                <a:cs typeface="+mn-cs"/>
              </a:rPr>
              <a:t>gibi</a:t>
            </a:r>
            <a:r>
              <a:rPr lang="en-US" sz="1900" dirty="0">
                <a:solidFill>
                  <a:schemeClr val="tx1"/>
                </a:solidFill>
                <a:ea typeface="+mn-ea"/>
                <a:cs typeface="+mn-cs"/>
              </a:rPr>
              <a:t> </a:t>
            </a:r>
            <a:r>
              <a:rPr lang="en-US" sz="1900" dirty="0" err="1">
                <a:solidFill>
                  <a:schemeClr val="tx1"/>
                </a:solidFill>
                <a:ea typeface="+mn-ea"/>
                <a:cs typeface="+mn-cs"/>
              </a:rPr>
              <a:t>konulara</a:t>
            </a:r>
            <a:r>
              <a:rPr lang="en-US" sz="1900" dirty="0">
                <a:solidFill>
                  <a:schemeClr val="tx1"/>
                </a:solidFill>
                <a:ea typeface="+mn-ea"/>
                <a:cs typeface="+mn-cs"/>
              </a:rPr>
              <a:t> da </a:t>
            </a:r>
            <a:r>
              <a:rPr lang="en-US" sz="1900" dirty="0" err="1">
                <a:solidFill>
                  <a:schemeClr val="tx1"/>
                </a:solidFill>
                <a:ea typeface="+mn-ea"/>
                <a:cs typeface="+mn-cs"/>
              </a:rPr>
              <a:t>değinmek</a:t>
            </a:r>
            <a:r>
              <a:rPr lang="en-US" sz="1900" dirty="0">
                <a:solidFill>
                  <a:schemeClr val="tx1"/>
                </a:solidFill>
                <a:ea typeface="+mn-ea"/>
                <a:cs typeface="+mn-cs"/>
              </a:rPr>
              <a:t> </a:t>
            </a:r>
            <a:r>
              <a:rPr lang="en-US" sz="1900" dirty="0" err="1">
                <a:solidFill>
                  <a:schemeClr val="tx1"/>
                </a:solidFill>
                <a:ea typeface="+mn-ea"/>
                <a:cs typeface="+mn-cs"/>
              </a:rPr>
              <a:t>gerekmektedir</a:t>
            </a:r>
            <a:r>
              <a:rPr lang="en-US" sz="1900" dirty="0">
                <a:solidFill>
                  <a:schemeClr val="tx1"/>
                </a:solidFill>
                <a:ea typeface="+mn-ea"/>
                <a:cs typeface="+mn-cs"/>
              </a:rPr>
              <a:t>.</a:t>
            </a:r>
          </a:p>
        </p:txBody>
      </p:sp>
    </p:spTree>
    <p:extLst>
      <p:ext uri="{BB962C8B-B14F-4D97-AF65-F5344CB8AC3E}">
        <p14:creationId xmlns:p14="http://schemas.microsoft.com/office/powerpoint/2010/main" val="328013988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F70AE3-84D1-D476-9C0C-70136ED504ED}"/>
              </a:ext>
            </a:extLst>
          </p:cNvPr>
          <p:cNvSpPr txBox="1"/>
          <p:nvPr/>
        </p:nvSpPr>
        <p:spPr>
          <a:xfrm>
            <a:off x="761803" y="350196"/>
            <a:ext cx="4646904" cy="16245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200" b="1">
                <a:latin typeface="+mj-lt"/>
                <a:ea typeface="+mj-ea"/>
                <a:cs typeface="+mj-cs"/>
              </a:rPr>
              <a:t>GIDA GÜVENLİĞİ KAVRAMININ PARAMETRELERİ</a:t>
            </a:r>
          </a:p>
          <a:p>
            <a:pPr>
              <a:lnSpc>
                <a:spcPct val="90000"/>
              </a:lnSpc>
              <a:spcBef>
                <a:spcPct val="0"/>
              </a:spcBef>
              <a:spcAft>
                <a:spcPts val="600"/>
              </a:spcAft>
            </a:pPr>
            <a:r>
              <a:rPr lang="en-US" sz="2200" b="1">
                <a:latin typeface="+mj-lt"/>
                <a:ea typeface="+mj-ea"/>
                <a:cs typeface="+mj-cs"/>
              </a:rPr>
              <a:t>Tarımsal Üretim ve Sağlıklı Gıdanın Temini</a:t>
            </a:r>
          </a:p>
        </p:txBody>
      </p:sp>
      <p:sp>
        <p:nvSpPr>
          <p:cNvPr id="3" name="Content Placeholder 2">
            <a:extLst>
              <a:ext uri="{FF2B5EF4-FFF2-40B4-BE49-F238E27FC236}">
                <a16:creationId xmlns:a16="http://schemas.microsoft.com/office/drawing/2014/main" id="{99E2C693-3168-DC0A-002F-BD2A6239F944}"/>
              </a:ext>
            </a:extLst>
          </p:cNvPr>
          <p:cNvSpPr>
            <a:spLocks noGrp="1"/>
          </p:cNvSpPr>
          <p:nvPr>
            <p:ph idx="1"/>
          </p:nvPr>
        </p:nvSpPr>
        <p:spPr>
          <a:xfrm>
            <a:off x="0" y="2117558"/>
            <a:ext cx="6224337" cy="4238791"/>
          </a:xfrm>
        </p:spPr>
        <p:txBody>
          <a:bodyPr vert="horz" lIns="91440" tIns="45720" rIns="91440" bIns="45720" rtlCol="0" anchor="ctr">
            <a:normAutofit/>
          </a:bodyPr>
          <a:lstStyle/>
          <a:p>
            <a:pPr algn="just">
              <a:lnSpc>
                <a:spcPct val="90000"/>
              </a:lnSpc>
              <a:buFont typeface="Arial" panose="020B0604020202020204" pitchFamily="34" charset="0"/>
              <a:buChar char="•"/>
            </a:pPr>
            <a:r>
              <a:rPr lang="en-US" sz="1900" dirty="0" err="1">
                <a:solidFill>
                  <a:schemeClr val="tx1"/>
                </a:solidFill>
                <a:ea typeface="+mn-ea"/>
                <a:cs typeface="+mn-cs"/>
              </a:rPr>
              <a:t>Kötü</a:t>
            </a:r>
            <a:r>
              <a:rPr lang="en-US" sz="1900" dirty="0">
                <a:solidFill>
                  <a:schemeClr val="tx1"/>
                </a:solidFill>
                <a:ea typeface="+mn-ea"/>
                <a:cs typeface="+mn-cs"/>
              </a:rPr>
              <a:t> </a:t>
            </a:r>
            <a:r>
              <a:rPr lang="en-US" sz="1900" dirty="0" err="1">
                <a:solidFill>
                  <a:schemeClr val="tx1"/>
                </a:solidFill>
                <a:ea typeface="+mn-ea"/>
                <a:cs typeface="+mn-cs"/>
              </a:rPr>
              <a:t>yönetim</a:t>
            </a:r>
            <a:r>
              <a:rPr lang="en-US" sz="1900" dirty="0">
                <a:solidFill>
                  <a:schemeClr val="tx1"/>
                </a:solidFill>
                <a:ea typeface="+mn-ea"/>
                <a:cs typeface="+mn-cs"/>
              </a:rPr>
              <a:t> </a:t>
            </a:r>
            <a:r>
              <a:rPr lang="en-US" sz="1900" dirty="0" err="1">
                <a:solidFill>
                  <a:schemeClr val="tx1"/>
                </a:solidFill>
                <a:ea typeface="+mn-ea"/>
                <a:cs typeface="+mn-cs"/>
              </a:rPr>
              <a:t>aslında</a:t>
            </a:r>
            <a:r>
              <a:rPr lang="en-US" sz="1900" dirty="0">
                <a:solidFill>
                  <a:schemeClr val="tx1"/>
                </a:solidFill>
                <a:ea typeface="+mn-ea"/>
                <a:cs typeface="+mn-cs"/>
              </a:rPr>
              <a:t> </a:t>
            </a:r>
            <a:r>
              <a:rPr lang="en-US" sz="1900" dirty="0" err="1">
                <a:solidFill>
                  <a:schemeClr val="tx1"/>
                </a:solidFill>
                <a:ea typeface="+mn-ea"/>
                <a:cs typeface="+mn-cs"/>
              </a:rPr>
              <a:t>toprağın</a:t>
            </a:r>
            <a:r>
              <a:rPr lang="en-US" sz="1900" dirty="0">
                <a:solidFill>
                  <a:schemeClr val="tx1"/>
                </a:solidFill>
                <a:ea typeface="+mn-ea"/>
                <a:cs typeface="+mn-cs"/>
              </a:rPr>
              <a:t> </a:t>
            </a:r>
            <a:r>
              <a:rPr lang="en-US" sz="1900" dirty="0" err="1">
                <a:solidFill>
                  <a:schemeClr val="tx1"/>
                </a:solidFill>
                <a:ea typeface="+mn-ea"/>
                <a:cs typeface="+mn-cs"/>
              </a:rPr>
              <a:t>sulanması</a:t>
            </a:r>
            <a:r>
              <a:rPr lang="en-US" sz="1900" dirty="0">
                <a:solidFill>
                  <a:schemeClr val="tx1"/>
                </a:solidFill>
                <a:ea typeface="+mn-ea"/>
                <a:cs typeface="+mn-cs"/>
              </a:rPr>
              <a:t>, </a:t>
            </a:r>
            <a:r>
              <a:rPr lang="en-US" sz="1900" dirty="0" err="1">
                <a:solidFill>
                  <a:schemeClr val="tx1"/>
                </a:solidFill>
                <a:ea typeface="+mn-ea"/>
                <a:cs typeface="+mn-cs"/>
              </a:rPr>
              <a:t>ürünlerin</a:t>
            </a:r>
            <a:r>
              <a:rPr lang="en-US" sz="1900" dirty="0">
                <a:solidFill>
                  <a:schemeClr val="tx1"/>
                </a:solidFill>
                <a:ea typeface="+mn-ea"/>
                <a:cs typeface="+mn-cs"/>
              </a:rPr>
              <a:t> </a:t>
            </a:r>
            <a:r>
              <a:rPr lang="en-US" sz="1900" dirty="0" err="1">
                <a:solidFill>
                  <a:schemeClr val="tx1"/>
                </a:solidFill>
                <a:ea typeface="+mn-ea"/>
                <a:cs typeface="+mn-cs"/>
              </a:rPr>
              <a:t>seçimi</a:t>
            </a:r>
            <a:r>
              <a:rPr lang="en-US" sz="1900" dirty="0">
                <a:solidFill>
                  <a:schemeClr val="tx1"/>
                </a:solidFill>
                <a:ea typeface="+mn-ea"/>
                <a:cs typeface="+mn-cs"/>
              </a:rPr>
              <a:t>, </a:t>
            </a:r>
            <a:r>
              <a:rPr lang="en-US" sz="1900" dirty="0" err="1">
                <a:solidFill>
                  <a:schemeClr val="tx1"/>
                </a:solidFill>
                <a:ea typeface="+mn-ea"/>
                <a:cs typeface="+mn-cs"/>
              </a:rPr>
              <a:t>gübreleme</a:t>
            </a:r>
            <a:r>
              <a:rPr lang="en-US" sz="1900" dirty="0">
                <a:solidFill>
                  <a:schemeClr val="tx1"/>
                </a:solidFill>
                <a:ea typeface="+mn-ea"/>
                <a:cs typeface="+mn-cs"/>
              </a:rPr>
              <a:t> </a:t>
            </a:r>
            <a:r>
              <a:rPr lang="en-US" sz="1900" dirty="0" err="1">
                <a:solidFill>
                  <a:schemeClr val="tx1"/>
                </a:solidFill>
                <a:ea typeface="+mn-ea"/>
                <a:cs typeface="+mn-cs"/>
              </a:rPr>
              <a:t>gibi</a:t>
            </a:r>
            <a:r>
              <a:rPr lang="en-US" sz="1900" dirty="0">
                <a:solidFill>
                  <a:schemeClr val="tx1"/>
                </a:solidFill>
                <a:ea typeface="+mn-ea"/>
                <a:cs typeface="+mn-cs"/>
              </a:rPr>
              <a:t> </a:t>
            </a:r>
            <a:r>
              <a:rPr lang="en-US" sz="1900" dirty="0" err="1">
                <a:solidFill>
                  <a:schemeClr val="tx1"/>
                </a:solidFill>
                <a:ea typeface="+mn-ea"/>
                <a:cs typeface="+mn-cs"/>
              </a:rPr>
              <a:t>konulara</a:t>
            </a:r>
            <a:r>
              <a:rPr lang="en-US" sz="1900" dirty="0">
                <a:solidFill>
                  <a:schemeClr val="tx1"/>
                </a:solidFill>
                <a:ea typeface="+mn-ea"/>
                <a:cs typeface="+mn-cs"/>
              </a:rPr>
              <a:t> </a:t>
            </a:r>
            <a:r>
              <a:rPr lang="en-US" sz="1900" dirty="0" err="1">
                <a:solidFill>
                  <a:schemeClr val="tx1"/>
                </a:solidFill>
                <a:ea typeface="+mn-ea"/>
                <a:cs typeface="+mn-cs"/>
              </a:rPr>
              <a:t>özen</a:t>
            </a:r>
            <a:r>
              <a:rPr lang="en-US" sz="1900" dirty="0">
                <a:solidFill>
                  <a:schemeClr val="tx1"/>
                </a:solidFill>
                <a:ea typeface="+mn-ea"/>
                <a:cs typeface="+mn-cs"/>
              </a:rPr>
              <a:t> </a:t>
            </a:r>
            <a:r>
              <a:rPr lang="en-US" sz="1900" dirty="0" err="1">
                <a:solidFill>
                  <a:schemeClr val="tx1"/>
                </a:solidFill>
                <a:ea typeface="+mn-ea"/>
                <a:cs typeface="+mn-cs"/>
              </a:rPr>
              <a:t>gösterilmemesidir</a:t>
            </a:r>
            <a:r>
              <a:rPr lang="en-US" sz="1900" dirty="0">
                <a:solidFill>
                  <a:schemeClr val="tx1"/>
                </a:solidFill>
                <a:ea typeface="+mn-ea"/>
                <a:cs typeface="+mn-cs"/>
              </a:rPr>
              <a:t>. </a:t>
            </a:r>
            <a:r>
              <a:rPr lang="en-US" sz="1900" dirty="0" err="1">
                <a:solidFill>
                  <a:schemeClr val="tx1"/>
                </a:solidFill>
                <a:ea typeface="+mn-ea"/>
                <a:cs typeface="+mn-cs"/>
              </a:rPr>
              <a:t>Gıda</a:t>
            </a:r>
            <a:r>
              <a:rPr lang="en-US" sz="1900" dirty="0">
                <a:solidFill>
                  <a:schemeClr val="tx1"/>
                </a:solidFill>
                <a:ea typeface="+mn-ea"/>
                <a:cs typeface="+mn-cs"/>
              </a:rPr>
              <a:t> </a:t>
            </a:r>
            <a:r>
              <a:rPr lang="en-US" sz="1900" dirty="0" err="1">
                <a:solidFill>
                  <a:schemeClr val="tx1"/>
                </a:solidFill>
                <a:ea typeface="+mn-ea"/>
                <a:cs typeface="+mn-cs"/>
              </a:rPr>
              <a:t>talebi</a:t>
            </a:r>
            <a:r>
              <a:rPr lang="en-US" sz="1900" dirty="0">
                <a:solidFill>
                  <a:schemeClr val="tx1"/>
                </a:solidFill>
                <a:ea typeface="+mn-ea"/>
                <a:cs typeface="+mn-cs"/>
              </a:rPr>
              <a:t> </a:t>
            </a:r>
            <a:r>
              <a:rPr lang="en-US" sz="1900" dirty="0" err="1">
                <a:solidFill>
                  <a:schemeClr val="tx1"/>
                </a:solidFill>
                <a:ea typeface="+mn-ea"/>
                <a:cs typeface="+mn-cs"/>
              </a:rPr>
              <a:t>nüfusa</a:t>
            </a:r>
            <a:r>
              <a:rPr lang="en-US" sz="1900" dirty="0">
                <a:solidFill>
                  <a:schemeClr val="tx1"/>
                </a:solidFill>
                <a:ea typeface="+mn-ea"/>
                <a:cs typeface="+mn-cs"/>
              </a:rPr>
              <a:t> </a:t>
            </a:r>
            <a:r>
              <a:rPr lang="en-US" sz="1900" dirty="0" err="1">
                <a:solidFill>
                  <a:schemeClr val="tx1"/>
                </a:solidFill>
                <a:ea typeface="+mn-ea"/>
                <a:cs typeface="+mn-cs"/>
              </a:rPr>
              <a:t>bağlı</a:t>
            </a:r>
            <a:r>
              <a:rPr lang="en-US" sz="1900" dirty="0">
                <a:solidFill>
                  <a:schemeClr val="tx1"/>
                </a:solidFill>
                <a:ea typeface="+mn-ea"/>
                <a:cs typeface="+mn-cs"/>
              </a:rPr>
              <a:t> </a:t>
            </a:r>
            <a:r>
              <a:rPr lang="en-US" sz="1900" dirty="0" err="1">
                <a:solidFill>
                  <a:schemeClr val="tx1"/>
                </a:solidFill>
                <a:ea typeface="+mn-ea"/>
                <a:cs typeface="+mn-cs"/>
              </a:rPr>
              <a:t>olarak</a:t>
            </a:r>
            <a:r>
              <a:rPr lang="en-US" sz="1900" dirty="0">
                <a:solidFill>
                  <a:schemeClr val="tx1"/>
                </a:solidFill>
                <a:ea typeface="+mn-ea"/>
                <a:cs typeface="+mn-cs"/>
              </a:rPr>
              <a:t> her </a:t>
            </a:r>
            <a:r>
              <a:rPr lang="en-US" sz="1900" dirty="0" err="1">
                <a:solidFill>
                  <a:schemeClr val="tx1"/>
                </a:solidFill>
                <a:ea typeface="+mn-ea"/>
                <a:cs typeface="+mn-cs"/>
              </a:rPr>
              <a:t>geçen</a:t>
            </a:r>
            <a:r>
              <a:rPr lang="en-US" sz="1900" dirty="0">
                <a:solidFill>
                  <a:schemeClr val="tx1"/>
                </a:solidFill>
                <a:ea typeface="+mn-ea"/>
                <a:cs typeface="+mn-cs"/>
              </a:rPr>
              <a:t> </a:t>
            </a:r>
            <a:r>
              <a:rPr lang="en-US" sz="1900" dirty="0" err="1">
                <a:solidFill>
                  <a:schemeClr val="tx1"/>
                </a:solidFill>
                <a:ea typeface="+mn-ea"/>
                <a:cs typeface="+mn-cs"/>
              </a:rPr>
              <a:t>gün</a:t>
            </a:r>
            <a:r>
              <a:rPr lang="en-US" sz="1900" dirty="0">
                <a:solidFill>
                  <a:schemeClr val="tx1"/>
                </a:solidFill>
                <a:ea typeface="+mn-ea"/>
                <a:cs typeface="+mn-cs"/>
              </a:rPr>
              <a:t> </a:t>
            </a:r>
            <a:r>
              <a:rPr lang="en-US" sz="1900" dirty="0" err="1">
                <a:solidFill>
                  <a:schemeClr val="tx1"/>
                </a:solidFill>
                <a:ea typeface="+mn-ea"/>
                <a:cs typeface="+mn-cs"/>
              </a:rPr>
              <a:t>artmaktadır</a:t>
            </a:r>
            <a:r>
              <a:rPr lang="en-US" sz="1900" dirty="0">
                <a:solidFill>
                  <a:schemeClr val="tx1"/>
                </a:solidFill>
                <a:ea typeface="+mn-ea"/>
                <a:cs typeface="+mn-cs"/>
              </a:rPr>
              <a:t> </a:t>
            </a:r>
            <a:r>
              <a:rPr lang="en-US" sz="1900" dirty="0" err="1">
                <a:solidFill>
                  <a:schemeClr val="tx1"/>
                </a:solidFill>
                <a:ea typeface="+mn-ea"/>
                <a:cs typeface="+mn-cs"/>
              </a:rPr>
              <a:t>ve</a:t>
            </a:r>
            <a:r>
              <a:rPr lang="en-US" sz="1900" dirty="0">
                <a:solidFill>
                  <a:schemeClr val="tx1"/>
                </a:solidFill>
                <a:ea typeface="+mn-ea"/>
                <a:cs typeface="+mn-cs"/>
              </a:rPr>
              <a:t> </a:t>
            </a:r>
            <a:r>
              <a:rPr lang="en-US" sz="1900" dirty="0" err="1">
                <a:solidFill>
                  <a:schemeClr val="tx1"/>
                </a:solidFill>
                <a:ea typeface="+mn-ea"/>
                <a:cs typeface="+mn-cs"/>
              </a:rPr>
              <a:t>karşılanamayacak</a:t>
            </a:r>
            <a:r>
              <a:rPr lang="en-US" sz="1900" dirty="0">
                <a:solidFill>
                  <a:schemeClr val="tx1"/>
                </a:solidFill>
                <a:ea typeface="+mn-ea"/>
                <a:cs typeface="+mn-cs"/>
              </a:rPr>
              <a:t> </a:t>
            </a:r>
            <a:r>
              <a:rPr lang="en-US" sz="1900" dirty="0" err="1">
                <a:solidFill>
                  <a:schemeClr val="tx1"/>
                </a:solidFill>
                <a:ea typeface="+mn-ea"/>
                <a:cs typeface="+mn-cs"/>
              </a:rPr>
              <a:t>bir</a:t>
            </a:r>
            <a:r>
              <a:rPr lang="en-US" sz="1900" dirty="0">
                <a:solidFill>
                  <a:schemeClr val="tx1"/>
                </a:solidFill>
                <a:ea typeface="+mn-ea"/>
                <a:cs typeface="+mn-cs"/>
              </a:rPr>
              <a:t> </a:t>
            </a:r>
            <a:r>
              <a:rPr lang="en-US" sz="1900" dirty="0" err="1">
                <a:solidFill>
                  <a:schemeClr val="tx1"/>
                </a:solidFill>
                <a:ea typeface="+mn-ea"/>
                <a:cs typeface="+mn-cs"/>
              </a:rPr>
              <a:t>boyuta</a:t>
            </a:r>
            <a:r>
              <a:rPr lang="en-US" sz="1900" dirty="0">
                <a:solidFill>
                  <a:schemeClr val="tx1"/>
                </a:solidFill>
                <a:ea typeface="+mn-ea"/>
                <a:cs typeface="+mn-cs"/>
              </a:rPr>
              <a:t> </a:t>
            </a:r>
            <a:r>
              <a:rPr lang="en-US" sz="1900" dirty="0" err="1">
                <a:solidFill>
                  <a:schemeClr val="tx1"/>
                </a:solidFill>
                <a:ea typeface="+mn-ea"/>
                <a:cs typeface="+mn-cs"/>
              </a:rPr>
              <a:t>gelmesi</a:t>
            </a:r>
            <a:r>
              <a:rPr lang="en-US" sz="1900" dirty="0">
                <a:solidFill>
                  <a:schemeClr val="tx1"/>
                </a:solidFill>
                <a:ea typeface="+mn-ea"/>
                <a:cs typeface="+mn-cs"/>
              </a:rPr>
              <a:t> </a:t>
            </a:r>
            <a:r>
              <a:rPr lang="en-US" sz="1900" dirty="0" err="1">
                <a:solidFill>
                  <a:schemeClr val="tx1"/>
                </a:solidFill>
                <a:ea typeface="+mn-ea"/>
                <a:cs typeface="+mn-cs"/>
              </a:rPr>
              <a:t>öngörülmektedir</a:t>
            </a:r>
            <a:r>
              <a:rPr lang="en-US" sz="1900" dirty="0">
                <a:solidFill>
                  <a:schemeClr val="tx1"/>
                </a:solidFill>
                <a:ea typeface="+mn-ea"/>
                <a:cs typeface="+mn-cs"/>
              </a:rPr>
              <a:t>. </a:t>
            </a:r>
            <a:r>
              <a:rPr lang="en-US" sz="1900" dirty="0" err="1">
                <a:solidFill>
                  <a:schemeClr val="tx1"/>
                </a:solidFill>
                <a:ea typeface="+mn-ea"/>
                <a:cs typeface="+mn-cs"/>
              </a:rPr>
              <a:t>Beslenmenin</a:t>
            </a:r>
            <a:r>
              <a:rPr lang="en-US" sz="1900" dirty="0">
                <a:solidFill>
                  <a:schemeClr val="tx1"/>
                </a:solidFill>
                <a:ea typeface="+mn-ea"/>
                <a:cs typeface="+mn-cs"/>
              </a:rPr>
              <a:t> </a:t>
            </a:r>
            <a:r>
              <a:rPr lang="en-US" sz="1900" dirty="0" err="1">
                <a:solidFill>
                  <a:schemeClr val="tx1"/>
                </a:solidFill>
                <a:ea typeface="+mn-ea"/>
                <a:cs typeface="+mn-cs"/>
              </a:rPr>
              <a:t>değişmesi</a:t>
            </a:r>
            <a:r>
              <a:rPr lang="en-US" sz="1900" dirty="0">
                <a:solidFill>
                  <a:schemeClr val="tx1"/>
                </a:solidFill>
                <a:ea typeface="+mn-ea"/>
                <a:cs typeface="+mn-cs"/>
              </a:rPr>
              <a:t>, </a:t>
            </a:r>
            <a:r>
              <a:rPr lang="en-US" sz="1900" dirty="0" err="1">
                <a:solidFill>
                  <a:schemeClr val="tx1"/>
                </a:solidFill>
                <a:ea typeface="+mn-ea"/>
                <a:cs typeface="+mn-cs"/>
              </a:rPr>
              <a:t>artan</a:t>
            </a:r>
            <a:r>
              <a:rPr lang="en-US" sz="1900" dirty="0">
                <a:solidFill>
                  <a:schemeClr val="tx1"/>
                </a:solidFill>
                <a:ea typeface="+mn-ea"/>
                <a:cs typeface="+mn-cs"/>
              </a:rPr>
              <a:t> </a:t>
            </a:r>
            <a:r>
              <a:rPr lang="en-US" sz="1900" dirty="0" err="1">
                <a:solidFill>
                  <a:schemeClr val="tx1"/>
                </a:solidFill>
                <a:ea typeface="+mn-ea"/>
                <a:cs typeface="+mn-cs"/>
              </a:rPr>
              <a:t>tüketici</a:t>
            </a:r>
            <a:r>
              <a:rPr lang="en-US" sz="1900" dirty="0">
                <a:solidFill>
                  <a:schemeClr val="tx1"/>
                </a:solidFill>
                <a:ea typeface="+mn-ea"/>
                <a:cs typeface="+mn-cs"/>
              </a:rPr>
              <a:t> </a:t>
            </a:r>
            <a:r>
              <a:rPr lang="en-US" sz="1900" dirty="0" err="1">
                <a:solidFill>
                  <a:schemeClr val="tx1"/>
                </a:solidFill>
                <a:ea typeface="+mn-ea"/>
                <a:cs typeface="+mn-cs"/>
              </a:rPr>
              <a:t>talepleri</a:t>
            </a:r>
            <a:r>
              <a:rPr lang="en-US" sz="1900" dirty="0">
                <a:solidFill>
                  <a:schemeClr val="tx1"/>
                </a:solidFill>
                <a:ea typeface="+mn-ea"/>
                <a:cs typeface="+mn-cs"/>
              </a:rPr>
              <a:t> </a:t>
            </a:r>
            <a:r>
              <a:rPr lang="en-US" sz="1900" dirty="0" err="1">
                <a:solidFill>
                  <a:schemeClr val="tx1"/>
                </a:solidFill>
                <a:ea typeface="+mn-ea"/>
                <a:cs typeface="+mn-cs"/>
              </a:rPr>
              <a:t>yüzünden</a:t>
            </a:r>
            <a:r>
              <a:rPr lang="en-US" sz="1900" dirty="0">
                <a:solidFill>
                  <a:schemeClr val="tx1"/>
                </a:solidFill>
                <a:ea typeface="+mn-ea"/>
                <a:cs typeface="+mn-cs"/>
              </a:rPr>
              <a:t> </a:t>
            </a:r>
            <a:r>
              <a:rPr lang="en-US" sz="1900" dirty="0" err="1">
                <a:solidFill>
                  <a:schemeClr val="tx1"/>
                </a:solidFill>
                <a:ea typeface="+mn-ea"/>
                <a:cs typeface="+mn-cs"/>
              </a:rPr>
              <a:t>işlenmiş</a:t>
            </a:r>
            <a:r>
              <a:rPr lang="en-US" sz="1900" dirty="0">
                <a:solidFill>
                  <a:schemeClr val="tx1"/>
                </a:solidFill>
                <a:ea typeface="+mn-ea"/>
                <a:cs typeface="+mn-cs"/>
              </a:rPr>
              <a:t> </a:t>
            </a:r>
            <a:r>
              <a:rPr lang="en-US" sz="1900" dirty="0" err="1">
                <a:solidFill>
                  <a:schemeClr val="tx1"/>
                </a:solidFill>
                <a:ea typeface="+mn-ea"/>
                <a:cs typeface="+mn-cs"/>
              </a:rPr>
              <a:t>gıdaya</a:t>
            </a:r>
            <a:r>
              <a:rPr lang="en-US" sz="1900" dirty="0">
                <a:solidFill>
                  <a:schemeClr val="tx1"/>
                </a:solidFill>
                <a:ea typeface="+mn-ea"/>
                <a:cs typeface="+mn-cs"/>
              </a:rPr>
              <a:t> </a:t>
            </a:r>
            <a:r>
              <a:rPr lang="en-US" sz="1900" dirty="0" err="1">
                <a:solidFill>
                  <a:schemeClr val="tx1"/>
                </a:solidFill>
                <a:ea typeface="+mn-ea"/>
                <a:cs typeface="+mn-cs"/>
              </a:rPr>
              <a:t>yönelinmesidir</a:t>
            </a:r>
            <a:r>
              <a:rPr lang="en-US" sz="1900" dirty="0">
                <a:solidFill>
                  <a:schemeClr val="tx1"/>
                </a:solidFill>
                <a:ea typeface="+mn-ea"/>
                <a:cs typeface="+mn-cs"/>
              </a:rPr>
              <a:t>. Toprak </a:t>
            </a:r>
            <a:r>
              <a:rPr lang="en-US" sz="1900" dirty="0" err="1">
                <a:solidFill>
                  <a:schemeClr val="tx1"/>
                </a:solidFill>
                <a:ea typeface="+mn-ea"/>
                <a:cs typeface="+mn-cs"/>
              </a:rPr>
              <a:t>kullanım</a:t>
            </a:r>
            <a:r>
              <a:rPr lang="en-US" sz="1900" dirty="0">
                <a:solidFill>
                  <a:schemeClr val="tx1"/>
                </a:solidFill>
                <a:ea typeface="+mn-ea"/>
                <a:cs typeface="+mn-cs"/>
              </a:rPr>
              <a:t> </a:t>
            </a:r>
            <a:r>
              <a:rPr lang="en-US" sz="1900" dirty="0" err="1">
                <a:solidFill>
                  <a:schemeClr val="tx1"/>
                </a:solidFill>
                <a:ea typeface="+mn-ea"/>
                <a:cs typeface="+mn-cs"/>
              </a:rPr>
              <a:t>alanları</a:t>
            </a:r>
            <a:r>
              <a:rPr lang="en-US" sz="1900" dirty="0">
                <a:solidFill>
                  <a:schemeClr val="tx1"/>
                </a:solidFill>
                <a:ea typeface="+mn-ea"/>
                <a:cs typeface="+mn-cs"/>
              </a:rPr>
              <a:t> </a:t>
            </a:r>
            <a:r>
              <a:rPr lang="en-US" sz="1900" dirty="0" err="1">
                <a:solidFill>
                  <a:schemeClr val="tx1"/>
                </a:solidFill>
                <a:ea typeface="+mn-ea"/>
                <a:cs typeface="+mn-cs"/>
              </a:rPr>
              <a:t>üzerindeki</a:t>
            </a:r>
            <a:r>
              <a:rPr lang="en-US" sz="1900" dirty="0">
                <a:solidFill>
                  <a:schemeClr val="tx1"/>
                </a:solidFill>
                <a:ea typeface="+mn-ea"/>
                <a:cs typeface="+mn-cs"/>
              </a:rPr>
              <a:t> </a:t>
            </a:r>
            <a:r>
              <a:rPr lang="en-US" sz="1900" dirty="0" err="1">
                <a:solidFill>
                  <a:schemeClr val="tx1"/>
                </a:solidFill>
                <a:ea typeface="+mn-ea"/>
                <a:cs typeface="+mn-cs"/>
              </a:rPr>
              <a:t>rekabet</a:t>
            </a:r>
            <a:r>
              <a:rPr lang="en-US" sz="1900" dirty="0">
                <a:solidFill>
                  <a:schemeClr val="tx1"/>
                </a:solidFill>
                <a:ea typeface="+mn-ea"/>
                <a:cs typeface="+mn-cs"/>
              </a:rPr>
              <a:t>, </a:t>
            </a:r>
            <a:r>
              <a:rPr lang="en-US" sz="1900" dirty="0" err="1">
                <a:solidFill>
                  <a:schemeClr val="tx1"/>
                </a:solidFill>
                <a:ea typeface="+mn-ea"/>
                <a:cs typeface="+mn-cs"/>
              </a:rPr>
              <a:t>biyoyakıt</a:t>
            </a:r>
            <a:r>
              <a:rPr lang="en-US" sz="1900" dirty="0">
                <a:solidFill>
                  <a:schemeClr val="tx1"/>
                </a:solidFill>
                <a:ea typeface="+mn-ea"/>
                <a:cs typeface="+mn-cs"/>
              </a:rPr>
              <a:t> </a:t>
            </a:r>
            <a:r>
              <a:rPr lang="en-US" sz="1900" dirty="0" err="1">
                <a:solidFill>
                  <a:schemeClr val="tx1"/>
                </a:solidFill>
                <a:ea typeface="+mn-ea"/>
                <a:cs typeface="+mn-cs"/>
              </a:rPr>
              <a:t>gibi</a:t>
            </a:r>
            <a:r>
              <a:rPr lang="en-US" sz="1900" dirty="0">
                <a:solidFill>
                  <a:schemeClr val="tx1"/>
                </a:solidFill>
                <a:ea typeface="+mn-ea"/>
                <a:cs typeface="+mn-cs"/>
              </a:rPr>
              <a:t> </a:t>
            </a:r>
            <a:r>
              <a:rPr lang="en-US" sz="1900" dirty="0" err="1">
                <a:solidFill>
                  <a:schemeClr val="tx1"/>
                </a:solidFill>
                <a:ea typeface="+mn-ea"/>
                <a:cs typeface="+mn-cs"/>
              </a:rPr>
              <a:t>enerji</a:t>
            </a:r>
            <a:r>
              <a:rPr lang="en-US" sz="1900" dirty="0">
                <a:solidFill>
                  <a:schemeClr val="tx1"/>
                </a:solidFill>
                <a:ea typeface="+mn-ea"/>
                <a:cs typeface="+mn-cs"/>
              </a:rPr>
              <a:t> </a:t>
            </a:r>
            <a:r>
              <a:rPr lang="en-US" sz="1900" dirty="0" err="1">
                <a:solidFill>
                  <a:schemeClr val="tx1"/>
                </a:solidFill>
                <a:ea typeface="+mn-ea"/>
                <a:cs typeface="+mn-cs"/>
              </a:rPr>
              <a:t>ihtiyacının</a:t>
            </a:r>
            <a:r>
              <a:rPr lang="en-US" sz="1900" dirty="0">
                <a:solidFill>
                  <a:schemeClr val="tx1"/>
                </a:solidFill>
                <a:ea typeface="+mn-ea"/>
                <a:cs typeface="+mn-cs"/>
              </a:rPr>
              <a:t> </a:t>
            </a:r>
            <a:r>
              <a:rPr lang="en-US" sz="1900" dirty="0" err="1">
                <a:solidFill>
                  <a:schemeClr val="tx1"/>
                </a:solidFill>
                <a:ea typeface="+mn-ea"/>
                <a:cs typeface="+mn-cs"/>
              </a:rPr>
              <a:t>karşılanması</a:t>
            </a:r>
            <a:r>
              <a:rPr lang="en-US" sz="1900" dirty="0">
                <a:solidFill>
                  <a:schemeClr val="tx1"/>
                </a:solidFill>
                <a:ea typeface="+mn-ea"/>
                <a:cs typeface="+mn-cs"/>
              </a:rPr>
              <a:t>, </a:t>
            </a:r>
            <a:r>
              <a:rPr lang="en-US" sz="1900" dirty="0" err="1">
                <a:solidFill>
                  <a:schemeClr val="tx1"/>
                </a:solidFill>
                <a:ea typeface="+mn-ea"/>
                <a:cs typeface="+mn-cs"/>
              </a:rPr>
              <a:t>biyoçeşitlilik</a:t>
            </a:r>
            <a:r>
              <a:rPr lang="en-US" sz="1900" dirty="0">
                <a:solidFill>
                  <a:schemeClr val="tx1"/>
                </a:solidFill>
                <a:ea typeface="+mn-ea"/>
                <a:cs typeface="+mn-cs"/>
              </a:rPr>
              <a:t> </a:t>
            </a:r>
            <a:r>
              <a:rPr lang="en-US" sz="1900" dirty="0" err="1">
                <a:solidFill>
                  <a:schemeClr val="tx1"/>
                </a:solidFill>
                <a:ea typeface="+mn-ea"/>
                <a:cs typeface="+mn-cs"/>
              </a:rPr>
              <a:t>ve</a:t>
            </a:r>
            <a:r>
              <a:rPr lang="en-US" sz="1900" dirty="0">
                <a:solidFill>
                  <a:schemeClr val="tx1"/>
                </a:solidFill>
                <a:ea typeface="+mn-ea"/>
                <a:cs typeface="+mn-cs"/>
              </a:rPr>
              <a:t> </a:t>
            </a:r>
            <a:r>
              <a:rPr lang="en-US" sz="1900" dirty="0" err="1">
                <a:solidFill>
                  <a:schemeClr val="tx1"/>
                </a:solidFill>
                <a:ea typeface="+mn-ea"/>
                <a:cs typeface="+mn-cs"/>
              </a:rPr>
              <a:t>ekosistem</a:t>
            </a:r>
            <a:r>
              <a:rPr lang="en-US" sz="1900" dirty="0">
                <a:solidFill>
                  <a:schemeClr val="tx1"/>
                </a:solidFill>
                <a:ea typeface="+mn-ea"/>
                <a:cs typeface="+mn-cs"/>
              </a:rPr>
              <a:t> </a:t>
            </a:r>
            <a:r>
              <a:rPr lang="en-US" sz="1900" dirty="0" err="1">
                <a:solidFill>
                  <a:schemeClr val="tx1"/>
                </a:solidFill>
                <a:ea typeface="+mn-ea"/>
                <a:cs typeface="+mn-cs"/>
              </a:rPr>
              <a:t>hizmetlerinin</a:t>
            </a:r>
            <a:r>
              <a:rPr lang="en-US" sz="1900" dirty="0">
                <a:solidFill>
                  <a:schemeClr val="tx1"/>
                </a:solidFill>
                <a:ea typeface="+mn-ea"/>
                <a:cs typeface="+mn-cs"/>
              </a:rPr>
              <a:t> </a:t>
            </a:r>
            <a:r>
              <a:rPr lang="en-US" sz="1900" dirty="0" err="1">
                <a:solidFill>
                  <a:schemeClr val="tx1"/>
                </a:solidFill>
                <a:ea typeface="+mn-ea"/>
                <a:cs typeface="+mn-cs"/>
              </a:rPr>
              <a:t>geliştirilmesi</a:t>
            </a:r>
            <a:r>
              <a:rPr lang="en-US" sz="1900" dirty="0">
                <a:solidFill>
                  <a:schemeClr val="tx1"/>
                </a:solidFill>
                <a:ea typeface="+mn-ea"/>
                <a:cs typeface="+mn-cs"/>
              </a:rPr>
              <a:t>, </a:t>
            </a:r>
            <a:r>
              <a:rPr lang="en-US" sz="1900" dirty="0" err="1">
                <a:solidFill>
                  <a:schemeClr val="tx1"/>
                </a:solidFill>
                <a:ea typeface="+mn-ea"/>
                <a:cs typeface="+mn-cs"/>
              </a:rPr>
              <a:t>kentleşme</a:t>
            </a:r>
            <a:r>
              <a:rPr lang="en-US" sz="1900" dirty="0">
                <a:solidFill>
                  <a:schemeClr val="tx1"/>
                </a:solidFill>
                <a:ea typeface="+mn-ea"/>
                <a:cs typeface="+mn-cs"/>
              </a:rPr>
              <a:t> vb. </a:t>
            </a:r>
            <a:r>
              <a:rPr lang="en-US" sz="1900" dirty="0" err="1">
                <a:solidFill>
                  <a:schemeClr val="tx1"/>
                </a:solidFill>
                <a:ea typeface="+mn-ea"/>
                <a:cs typeface="+mn-cs"/>
              </a:rPr>
              <a:t>nedenlerle</a:t>
            </a:r>
            <a:r>
              <a:rPr lang="en-US" sz="1900" dirty="0">
                <a:solidFill>
                  <a:schemeClr val="tx1"/>
                </a:solidFill>
                <a:ea typeface="+mn-ea"/>
                <a:cs typeface="+mn-cs"/>
              </a:rPr>
              <a:t> </a:t>
            </a:r>
            <a:r>
              <a:rPr lang="en-US" sz="1900" dirty="0" err="1">
                <a:solidFill>
                  <a:schemeClr val="tx1"/>
                </a:solidFill>
                <a:ea typeface="+mn-ea"/>
                <a:cs typeface="+mn-cs"/>
              </a:rPr>
              <a:t>gıda</a:t>
            </a:r>
            <a:r>
              <a:rPr lang="en-US" sz="1900" dirty="0">
                <a:solidFill>
                  <a:schemeClr val="tx1"/>
                </a:solidFill>
                <a:ea typeface="+mn-ea"/>
                <a:cs typeface="+mn-cs"/>
              </a:rPr>
              <a:t> </a:t>
            </a:r>
            <a:r>
              <a:rPr lang="en-US" sz="1900" dirty="0" err="1">
                <a:solidFill>
                  <a:schemeClr val="tx1"/>
                </a:solidFill>
                <a:ea typeface="+mn-ea"/>
                <a:cs typeface="+mn-cs"/>
              </a:rPr>
              <a:t>üretim</a:t>
            </a:r>
            <a:r>
              <a:rPr lang="en-US" sz="1900" dirty="0">
                <a:solidFill>
                  <a:schemeClr val="tx1"/>
                </a:solidFill>
                <a:ea typeface="+mn-ea"/>
                <a:cs typeface="+mn-cs"/>
              </a:rPr>
              <a:t> </a:t>
            </a:r>
            <a:r>
              <a:rPr lang="en-US" sz="1900" dirty="0" err="1">
                <a:solidFill>
                  <a:schemeClr val="tx1"/>
                </a:solidFill>
                <a:ea typeface="+mn-ea"/>
                <a:cs typeface="+mn-cs"/>
              </a:rPr>
              <a:t>alanlarının</a:t>
            </a:r>
            <a:r>
              <a:rPr lang="en-US" sz="1900" dirty="0">
                <a:solidFill>
                  <a:schemeClr val="tx1"/>
                </a:solidFill>
                <a:ea typeface="+mn-ea"/>
                <a:cs typeface="+mn-cs"/>
              </a:rPr>
              <a:t> </a:t>
            </a:r>
            <a:r>
              <a:rPr lang="en-US" sz="1900" dirty="0" err="1">
                <a:solidFill>
                  <a:schemeClr val="tx1"/>
                </a:solidFill>
                <a:ea typeface="+mn-ea"/>
                <a:cs typeface="+mn-cs"/>
              </a:rPr>
              <a:t>azaltılmasıdır</a:t>
            </a:r>
            <a:r>
              <a:rPr lang="en-US" sz="1900" dirty="0">
                <a:solidFill>
                  <a:schemeClr val="tx1"/>
                </a:solidFill>
                <a:ea typeface="+mn-ea"/>
                <a:cs typeface="+mn-cs"/>
              </a:rPr>
              <a:t>. </a:t>
            </a:r>
          </a:p>
        </p:txBody>
      </p:sp>
      <p:pic>
        <p:nvPicPr>
          <p:cNvPr id="6" name="Picture 5" descr="Bir turte torba tabloları">
            <a:extLst>
              <a:ext uri="{FF2B5EF4-FFF2-40B4-BE49-F238E27FC236}">
                <a16:creationId xmlns:a16="http://schemas.microsoft.com/office/drawing/2014/main" id="{3DB2E641-E067-0B10-E901-A03024BBFC9A}"/>
              </a:ext>
            </a:extLst>
          </p:cNvPr>
          <p:cNvPicPr>
            <a:picLocks noChangeAspect="1"/>
          </p:cNvPicPr>
          <p:nvPr/>
        </p:nvPicPr>
        <p:blipFill rotWithShape="1">
          <a:blip r:embed="rId2"/>
          <a:srcRect l="2437" r="38163" b="-2"/>
          <a:stretch/>
        </p:blipFill>
        <p:spPr>
          <a:xfrm>
            <a:off x="6433457" y="1"/>
            <a:ext cx="5765368" cy="6858000"/>
          </a:xfrm>
          <a:prstGeom prst="rect">
            <a:avLst/>
          </a:prstGeom>
        </p:spPr>
      </p:pic>
    </p:spTree>
    <p:extLst>
      <p:ext uri="{BB962C8B-B14F-4D97-AF65-F5344CB8AC3E}">
        <p14:creationId xmlns:p14="http://schemas.microsoft.com/office/powerpoint/2010/main" val="87029708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C0657C-10B5-70F3-B6D3-70B3D0279C7E}"/>
              </a:ext>
            </a:extLst>
          </p:cNvPr>
          <p:cNvSpPr txBox="1"/>
          <p:nvPr/>
        </p:nvSpPr>
        <p:spPr>
          <a:xfrm>
            <a:off x="352926" y="68590"/>
            <a:ext cx="5732760"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200" b="1" dirty="0">
                <a:latin typeface="+mj-lt"/>
                <a:ea typeface="+mj-ea"/>
                <a:cs typeface="+mj-cs"/>
              </a:rPr>
              <a:t>GIDA GÜVENLİĞİ KAVRAMININ PARAMETRELERİ</a:t>
            </a:r>
          </a:p>
          <a:p>
            <a:pPr>
              <a:lnSpc>
                <a:spcPct val="90000"/>
              </a:lnSpc>
              <a:spcBef>
                <a:spcPct val="0"/>
              </a:spcBef>
              <a:spcAft>
                <a:spcPts val="600"/>
              </a:spcAft>
            </a:pPr>
            <a:r>
              <a:rPr lang="en-US" sz="2200" b="1" dirty="0" err="1">
                <a:latin typeface="+mj-lt"/>
                <a:ea typeface="+mj-ea"/>
                <a:cs typeface="+mj-cs"/>
              </a:rPr>
              <a:t>Tarımsal</a:t>
            </a:r>
            <a:r>
              <a:rPr lang="en-US" sz="2200" b="1" dirty="0">
                <a:latin typeface="+mj-lt"/>
                <a:ea typeface="+mj-ea"/>
                <a:cs typeface="+mj-cs"/>
              </a:rPr>
              <a:t> </a:t>
            </a:r>
            <a:r>
              <a:rPr lang="en-US" sz="2200" b="1" dirty="0" err="1">
                <a:latin typeface="+mj-lt"/>
                <a:ea typeface="+mj-ea"/>
                <a:cs typeface="+mj-cs"/>
              </a:rPr>
              <a:t>Üretim</a:t>
            </a:r>
            <a:r>
              <a:rPr lang="en-US" sz="2200" b="1" dirty="0">
                <a:latin typeface="+mj-lt"/>
                <a:ea typeface="+mj-ea"/>
                <a:cs typeface="+mj-cs"/>
              </a:rPr>
              <a:t> </a:t>
            </a:r>
            <a:r>
              <a:rPr lang="en-US" sz="2200" b="1" dirty="0" err="1">
                <a:latin typeface="+mj-lt"/>
                <a:ea typeface="+mj-ea"/>
                <a:cs typeface="+mj-cs"/>
              </a:rPr>
              <a:t>ve</a:t>
            </a:r>
            <a:r>
              <a:rPr lang="en-US" sz="2200" b="1" dirty="0">
                <a:latin typeface="+mj-lt"/>
                <a:ea typeface="+mj-ea"/>
                <a:cs typeface="+mj-cs"/>
              </a:rPr>
              <a:t> </a:t>
            </a:r>
            <a:r>
              <a:rPr lang="en-US" sz="2200" b="1" dirty="0" err="1">
                <a:latin typeface="+mj-lt"/>
                <a:ea typeface="+mj-ea"/>
                <a:cs typeface="+mj-cs"/>
              </a:rPr>
              <a:t>Sağlıklı</a:t>
            </a:r>
            <a:r>
              <a:rPr lang="en-US" sz="2200" b="1" dirty="0">
                <a:latin typeface="+mj-lt"/>
                <a:ea typeface="+mj-ea"/>
                <a:cs typeface="+mj-cs"/>
              </a:rPr>
              <a:t> </a:t>
            </a:r>
            <a:r>
              <a:rPr lang="en-US" sz="2200" b="1" dirty="0" err="1">
                <a:latin typeface="+mj-lt"/>
                <a:ea typeface="+mj-ea"/>
                <a:cs typeface="+mj-cs"/>
              </a:rPr>
              <a:t>Gıdanın</a:t>
            </a:r>
            <a:r>
              <a:rPr lang="en-US" sz="2200" b="1" dirty="0">
                <a:latin typeface="+mj-lt"/>
                <a:ea typeface="+mj-ea"/>
                <a:cs typeface="+mj-cs"/>
              </a:rPr>
              <a:t> </a:t>
            </a:r>
            <a:r>
              <a:rPr lang="en-US" sz="2200" b="1" dirty="0" err="1">
                <a:latin typeface="+mj-lt"/>
                <a:ea typeface="+mj-ea"/>
                <a:cs typeface="+mj-cs"/>
              </a:rPr>
              <a:t>Temini</a:t>
            </a:r>
            <a:endParaRPr lang="en-US" sz="2200" b="1" dirty="0">
              <a:latin typeface="+mj-lt"/>
              <a:ea typeface="+mj-ea"/>
              <a:cs typeface="+mj-cs"/>
            </a:endParaRPr>
          </a:p>
        </p:txBody>
      </p:sp>
      <p:sp>
        <p:nvSpPr>
          <p:cNvPr id="3" name="Content Placeholder 2">
            <a:extLst>
              <a:ext uri="{FF2B5EF4-FFF2-40B4-BE49-F238E27FC236}">
                <a16:creationId xmlns:a16="http://schemas.microsoft.com/office/drawing/2014/main" id="{4CEFFE86-A07E-872F-29D8-E4EEA40269A6}"/>
              </a:ext>
            </a:extLst>
          </p:cNvPr>
          <p:cNvSpPr>
            <a:spLocks noGrp="1"/>
          </p:cNvSpPr>
          <p:nvPr>
            <p:ph idx="1"/>
          </p:nvPr>
        </p:nvSpPr>
        <p:spPr>
          <a:xfrm>
            <a:off x="112295" y="1684792"/>
            <a:ext cx="6435461" cy="5104617"/>
          </a:xfrm>
        </p:spPr>
        <p:txBody>
          <a:bodyPr vert="horz" lIns="91440" tIns="45720" rIns="91440" bIns="45720" rtlCol="0" anchor="t">
            <a:noAutofit/>
          </a:bodyPr>
          <a:lstStyle/>
          <a:p>
            <a:pPr algn="just">
              <a:lnSpc>
                <a:spcPct val="150000"/>
              </a:lnSpc>
              <a:buFont typeface="Arial" panose="020B0604020202020204" pitchFamily="34" charset="0"/>
              <a:buChar char="•"/>
            </a:pPr>
            <a:r>
              <a:rPr lang="en-US" sz="1600" dirty="0" err="1">
                <a:solidFill>
                  <a:schemeClr val="tx1"/>
                </a:solidFill>
                <a:ea typeface="+mn-ea"/>
                <a:cs typeface="+mn-cs"/>
              </a:rPr>
              <a:t>Tarımsal</a:t>
            </a:r>
            <a:r>
              <a:rPr lang="en-US" sz="1600" dirty="0">
                <a:solidFill>
                  <a:schemeClr val="tx1"/>
                </a:solidFill>
                <a:ea typeface="+mn-ea"/>
                <a:cs typeface="+mn-cs"/>
              </a:rPr>
              <a:t> </a:t>
            </a:r>
            <a:r>
              <a:rPr lang="en-US" sz="1600" dirty="0" err="1">
                <a:solidFill>
                  <a:schemeClr val="tx1"/>
                </a:solidFill>
                <a:ea typeface="+mn-ea"/>
                <a:cs typeface="+mn-cs"/>
              </a:rPr>
              <a:t>üretimle</a:t>
            </a:r>
            <a:r>
              <a:rPr lang="en-US" sz="1600" dirty="0">
                <a:solidFill>
                  <a:schemeClr val="tx1"/>
                </a:solidFill>
                <a:ea typeface="+mn-ea"/>
                <a:cs typeface="+mn-cs"/>
              </a:rPr>
              <a:t> </a:t>
            </a:r>
            <a:r>
              <a:rPr lang="en-US" sz="1600" dirty="0" err="1">
                <a:solidFill>
                  <a:schemeClr val="tx1"/>
                </a:solidFill>
                <a:ea typeface="+mn-ea"/>
                <a:cs typeface="+mn-cs"/>
              </a:rPr>
              <a:t>sağlıklı</a:t>
            </a:r>
            <a:r>
              <a:rPr lang="en-US" sz="1600" dirty="0">
                <a:solidFill>
                  <a:schemeClr val="tx1"/>
                </a:solidFill>
                <a:ea typeface="+mn-ea"/>
                <a:cs typeface="+mn-cs"/>
              </a:rPr>
              <a:t> </a:t>
            </a:r>
            <a:r>
              <a:rPr lang="en-US" sz="1600" dirty="0" err="1">
                <a:solidFill>
                  <a:schemeClr val="tx1"/>
                </a:solidFill>
                <a:ea typeface="+mn-ea"/>
                <a:cs typeface="+mn-cs"/>
              </a:rPr>
              <a:t>gıda</a:t>
            </a:r>
            <a:r>
              <a:rPr lang="en-US" sz="1600" dirty="0">
                <a:solidFill>
                  <a:schemeClr val="tx1"/>
                </a:solidFill>
                <a:ea typeface="+mn-ea"/>
                <a:cs typeface="+mn-cs"/>
              </a:rPr>
              <a:t> </a:t>
            </a:r>
            <a:r>
              <a:rPr lang="en-US" sz="1600" dirty="0" err="1">
                <a:solidFill>
                  <a:schemeClr val="tx1"/>
                </a:solidFill>
                <a:ea typeface="+mn-ea"/>
                <a:cs typeface="+mn-cs"/>
              </a:rPr>
              <a:t>arasında</a:t>
            </a:r>
            <a:r>
              <a:rPr lang="en-US" sz="1600" dirty="0">
                <a:solidFill>
                  <a:schemeClr val="tx1"/>
                </a:solidFill>
                <a:ea typeface="+mn-ea"/>
                <a:cs typeface="+mn-cs"/>
              </a:rPr>
              <a:t> da </a:t>
            </a:r>
            <a:r>
              <a:rPr lang="en-US" sz="1600" dirty="0" err="1">
                <a:solidFill>
                  <a:schemeClr val="tx1"/>
                </a:solidFill>
                <a:ea typeface="+mn-ea"/>
                <a:cs typeface="+mn-cs"/>
              </a:rPr>
              <a:t>önemli</a:t>
            </a:r>
            <a:r>
              <a:rPr lang="en-US" sz="1600" dirty="0">
                <a:solidFill>
                  <a:schemeClr val="tx1"/>
                </a:solidFill>
                <a:ea typeface="+mn-ea"/>
                <a:cs typeface="+mn-cs"/>
              </a:rPr>
              <a:t> </a:t>
            </a:r>
            <a:r>
              <a:rPr lang="en-US" sz="1600" dirty="0" err="1">
                <a:solidFill>
                  <a:schemeClr val="tx1"/>
                </a:solidFill>
                <a:ea typeface="+mn-ea"/>
                <a:cs typeface="+mn-cs"/>
              </a:rPr>
              <a:t>bir</a:t>
            </a:r>
            <a:r>
              <a:rPr lang="en-US" sz="1600" dirty="0">
                <a:solidFill>
                  <a:schemeClr val="tx1"/>
                </a:solidFill>
                <a:ea typeface="+mn-ea"/>
                <a:cs typeface="+mn-cs"/>
              </a:rPr>
              <a:t> </a:t>
            </a:r>
            <a:r>
              <a:rPr lang="en-US" sz="1600" dirty="0" err="1">
                <a:solidFill>
                  <a:schemeClr val="tx1"/>
                </a:solidFill>
                <a:ea typeface="+mn-ea"/>
                <a:cs typeface="+mn-cs"/>
              </a:rPr>
              <a:t>ilişki</a:t>
            </a:r>
            <a:r>
              <a:rPr lang="en-US" sz="1600" dirty="0">
                <a:solidFill>
                  <a:schemeClr val="tx1"/>
                </a:solidFill>
                <a:ea typeface="+mn-ea"/>
                <a:cs typeface="+mn-cs"/>
              </a:rPr>
              <a:t> </a:t>
            </a:r>
            <a:r>
              <a:rPr lang="en-US" sz="1600" dirty="0" err="1">
                <a:solidFill>
                  <a:schemeClr val="tx1"/>
                </a:solidFill>
                <a:ea typeface="+mn-ea"/>
                <a:cs typeface="+mn-cs"/>
              </a:rPr>
              <a:t>vardır</a:t>
            </a:r>
            <a:r>
              <a:rPr lang="en-US" sz="1600" dirty="0">
                <a:solidFill>
                  <a:schemeClr val="tx1"/>
                </a:solidFill>
                <a:ea typeface="+mn-ea"/>
                <a:cs typeface="+mn-cs"/>
              </a:rPr>
              <a:t>. </a:t>
            </a:r>
            <a:r>
              <a:rPr lang="en-US" sz="1600" dirty="0" err="1">
                <a:solidFill>
                  <a:schemeClr val="tx1"/>
                </a:solidFill>
                <a:ea typeface="+mn-ea"/>
                <a:cs typeface="+mn-cs"/>
              </a:rPr>
              <a:t>Tarımsal</a:t>
            </a:r>
            <a:r>
              <a:rPr lang="en-US" sz="1600" dirty="0">
                <a:solidFill>
                  <a:schemeClr val="tx1"/>
                </a:solidFill>
                <a:ea typeface="+mn-ea"/>
                <a:cs typeface="+mn-cs"/>
              </a:rPr>
              <a:t> </a:t>
            </a:r>
            <a:r>
              <a:rPr lang="en-US" sz="1600" dirty="0" err="1">
                <a:solidFill>
                  <a:schemeClr val="tx1"/>
                </a:solidFill>
                <a:ea typeface="+mn-ea"/>
                <a:cs typeface="+mn-cs"/>
              </a:rPr>
              <a:t>üretim</a:t>
            </a:r>
            <a:r>
              <a:rPr lang="en-US" sz="1600" dirty="0">
                <a:solidFill>
                  <a:schemeClr val="tx1"/>
                </a:solidFill>
                <a:ea typeface="+mn-ea"/>
                <a:cs typeface="+mn-cs"/>
              </a:rPr>
              <a:t> </a:t>
            </a:r>
            <a:r>
              <a:rPr lang="en-US" sz="1600" dirty="0" err="1">
                <a:solidFill>
                  <a:schemeClr val="tx1"/>
                </a:solidFill>
                <a:ea typeface="+mn-ea"/>
                <a:cs typeface="+mn-cs"/>
              </a:rPr>
              <a:t>alanlarının</a:t>
            </a:r>
            <a:r>
              <a:rPr lang="en-US" sz="1600" dirty="0">
                <a:solidFill>
                  <a:schemeClr val="tx1"/>
                </a:solidFill>
                <a:ea typeface="+mn-ea"/>
                <a:cs typeface="+mn-cs"/>
              </a:rPr>
              <a:t> </a:t>
            </a:r>
            <a:r>
              <a:rPr lang="en-US" sz="1600" dirty="0" err="1">
                <a:solidFill>
                  <a:schemeClr val="tx1"/>
                </a:solidFill>
                <a:ea typeface="+mn-ea"/>
                <a:cs typeface="+mn-cs"/>
              </a:rPr>
              <a:t>yaşadığı</a:t>
            </a:r>
            <a:r>
              <a:rPr lang="en-US" sz="1600" dirty="0">
                <a:solidFill>
                  <a:schemeClr val="tx1"/>
                </a:solidFill>
                <a:ea typeface="+mn-ea"/>
                <a:cs typeface="+mn-cs"/>
              </a:rPr>
              <a:t> </a:t>
            </a:r>
            <a:r>
              <a:rPr lang="en-US" sz="1600" dirty="0" err="1">
                <a:solidFill>
                  <a:schemeClr val="tx1"/>
                </a:solidFill>
                <a:ea typeface="+mn-ea"/>
                <a:cs typeface="+mn-cs"/>
              </a:rPr>
              <a:t>sorunlar</a:t>
            </a:r>
            <a:r>
              <a:rPr lang="en-US" sz="1600" dirty="0">
                <a:solidFill>
                  <a:schemeClr val="tx1"/>
                </a:solidFill>
                <a:ea typeface="+mn-ea"/>
                <a:cs typeface="+mn-cs"/>
              </a:rPr>
              <a:t> </a:t>
            </a:r>
            <a:r>
              <a:rPr lang="en-US" sz="1600" dirty="0" err="1">
                <a:solidFill>
                  <a:schemeClr val="tx1"/>
                </a:solidFill>
                <a:ea typeface="+mn-ea"/>
                <a:cs typeface="+mn-cs"/>
              </a:rPr>
              <a:t>gıdanın</a:t>
            </a:r>
            <a:r>
              <a:rPr lang="en-US" sz="1600" dirty="0">
                <a:solidFill>
                  <a:schemeClr val="tx1"/>
                </a:solidFill>
                <a:ea typeface="+mn-ea"/>
                <a:cs typeface="+mn-cs"/>
              </a:rPr>
              <a:t> </a:t>
            </a:r>
            <a:r>
              <a:rPr lang="en-US" sz="1600" dirty="0" err="1">
                <a:solidFill>
                  <a:schemeClr val="tx1"/>
                </a:solidFill>
                <a:ea typeface="+mn-ea"/>
                <a:cs typeface="+mn-cs"/>
              </a:rPr>
              <a:t>sağlıklı</a:t>
            </a:r>
            <a:r>
              <a:rPr lang="en-US" sz="1600" dirty="0">
                <a:solidFill>
                  <a:schemeClr val="tx1"/>
                </a:solidFill>
                <a:ea typeface="+mn-ea"/>
                <a:cs typeface="+mn-cs"/>
              </a:rPr>
              <a:t> </a:t>
            </a:r>
            <a:r>
              <a:rPr lang="en-US" sz="1600" dirty="0" err="1">
                <a:solidFill>
                  <a:schemeClr val="tx1"/>
                </a:solidFill>
                <a:ea typeface="+mn-ea"/>
                <a:cs typeface="+mn-cs"/>
              </a:rPr>
              <a:t>ve</a:t>
            </a:r>
            <a:r>
              <a:rPr lang="en-US" sz="1600" dirty="0">
                <a:solidFill>
                  <a:schemeClr val="tx1"/>
                </a:solidFill>
                <a:ea typeface="+mn-ea"/>
                <a:cs typeface="+mn-cs"/>
              </a:rPr>
              <a:t> </a:t>
            </a:r>
            <a:r>
              <a:rPr lang="en-US" sz="1600" dirty="0" err="1">
                <a:solidFill>
                  <a:schemeClr val="tx1"/>
                </a:solidFill>
                <a:ea typeface="+mn-ea"/>
                <a:cs typeface="+mn-cs"/>
              </a:rPr>
              <a:t>kaliteli</a:t>
            </a:r>
            <a:r>
              <a:rPr lang="en-US" sz="1600" dirty="0">
                <a:solidFill>
                  <a:schemeClr val="tx1"/>
                </a:solidFill>
                <a:ea typeface="+mn-ea"/>
                <a:cs typeface="+mn-cs"/>
              </a:rPr>
              <a:t> </a:t>
            </a:r>
            <a:r>
              <a:rPr lang="en-US" sz="1600" dirty="0" err="1">
                <a:solidFill>
                  <a:schemeClr val="tx1"/>
                </a:solidFill>
                <a:ea typeface="+mn-ea"/>
                <a:cs typeface="+mn-cs"/>
              </a:rPr>
              <a:t>olup</a:t>
            </a:r>
            <a:r>
              <a:rPr lang="en-US" sz="1600" dirty="0">
                <a:solidFill>
                  <a:schemeClr val="tx1"/>
                </a:solidFill>
                <a:ea typeface="+mn-ea"/>
                <a:cs typeface="+mn-cs"/>
              </a:rPr>
              <a:t> </a:t>
            </a:r>
            <a:r>
              <a:rPr lang="en-US" sz="1600" dirty="0" err="1">
                <a:solidFill>
                  <a:schemeClr val="tx1"/>
                </a:solidFill>
                <a:ea typeface="+mn-ea"/>
                <a:cs typeface="+mn-cs"/>
              </a:rPr>
              <a:t>olmamasını</a:t>
            </a:r>
            <a:r>
              <a:rPr lang="en-US" sz="1600" dirty="0">
                <a:solidFill>
                  <a:schemeClr val="tx1"/>
                </a:solidFill>
                <a:ea typeface="+mn-ea"/>
                <a:cs typeface="+mn-cs"/>
              </a:rPr>
              <a:t> da </a:t>
            </a:r>
            <a:r>
              <a:rPr lang="en-US" sz="1600" dirty="0" err="1">
                <a:solidFill>
                  <a:schemeClr val="tx1"/>
                </a:solidFill>
                <a:ea typeface="+mn-ea"/>
                <a:cs typeface="+mn-cs"/>
              </a:rPr>
              <a:t>etkilemektedir</a:t>
            </a:r>
            <a:r>
              <a:rPr lang="en-US" sz="1600" dirty="0">
                <a:solidFill>
                  <a:schemeClr val="tx1"/>
                </a:solidFill>
                <a:ea typeface="+mn-ea"/>
                <a:cs typeface="+mn-cs"/>
              </a:rPr>
              <a:t>. </a:t>
            </a:r>
            <a:r>
              <a:rPr lang="en-US" sz="1600" dirty="0" err="1">
                <a:solidFill>
                  <a:schemeClr val="tx1"/>
                </a:solidFill>
                <a:ea typeface="+mn-ea"/>
                <a:cs typeface="+mn-cs"/>
              </a:rPr>
              <a:t>Tarım</a:t>
            </a:r>
            <a:r>
              <a:rPr lang="en-US" sz="1600" dirty="0">
                <a:solidFill>
                  <a:schemeClr val="tx1"/>
                </a:solidFill>
                <a:ea typeface="+mn-ea"/>
                <a:cs typeface="+mn-cs"/>
              </a:rPr>
              <a:t> </a:t>
            </a:r>
            <a:r>
              <a:rPr lang="en-US" sz="1600" dirty="0" err="1">
                <a:solidFill>
                  <a:schemeClr val="tx1"/>
                </a:solidFill>
                <a:ea typeface="+mn-ea"/>
                <a:cs typeface="+mn-cs"/>
              </a:rPr>
              <a:t>alanlarında</a:t>
            </a:r>
            <a:r>
              <a:rPr lang="en-US" sz="1600" dirty="0">
                <a:solidFill>
                  <a:schemeClr val="tx1"/>
                </a:solidFill>
                <a:ea typeface="+mn-ea"/>
                <a:cs typeface="+mn-cs"/>
              </a:rPr>
              <a:t> </a:t>
            </a:r>
            <a:r>
              <a:rPr lang="en-US" sz="1600" dirty="0" err="1">
                <a:solidFill>
                  <a:schemeClr val="tx1"/>
                </a:solidFill>
                <a:ea typeface="+mn-ea"/>
                <a:cs typeface="+mn-cs"/>
              </a:rPr>
              <a:t>ürünlerin</a:t>
            </a:r>
            <a:r>
              <a:rPr lang="en-US" sz="1600" dirty="0">
                <a:solidFill>
                  <a:schemeClr val="tx1"/>
                </a:solidFill>
                <a:ea typeface="+mn-ea"/>
                <a:cs typeface="+mn-cs"/>
              </a:rPr>
              <a:t> </a:t>
            </a:r>
            <a:r>
              <a:rPr lang="en-US" sz="1600" dirty="0" err="1">
                <a:solidFill>
                  <a:schemeClr val="tx1"/>
                </a:solidFill>
                <a:ea typeface="+mn-ea"/>
                <a:cs typeface="+mn-cs"/>
              </a:rPr>
              <a:t>verimini</a:t>
            </a:r>
            <a:r>
              <a:rPr lang="en-US" sz="1600" dirty="0">
                <a:solidFill>
                  <a:schemeClr val="tx1"/>
                </a:solidFill>
                <a:ea typeface="+mn-ea"/>
                <a:cs typeface="+mn-cs"/>
              </a:rPr>
              <a:t> </a:t>
            </a:r>
            <a:r>
              <a:rPr lang="en-US" sz="1600" dirty="0" err="1">
                <a:solidFill>
                  <a:schemeClr val="tx1"/>
                </a:solidFill>
                <a:ea typeface="+mn-ea"/>
                <a:cs typeface="+mn-cs"/>
              </a:rPr>
              <a:t>ve</a:t>
            </a:r>
            <a:r>
              <a:rPr lang="en-US" sz="1600" dirty="0">
                <a:solidFill>
                  <a:schemeClr val="tx1"/>
                </a:solidFill>
                <a:ea typeface="+mn-ea"/>
                <a:cs typeface="+mn-cs"/>
              </a:rPr>
              <a:t> </a:t>
            </a:r>
            <a:r>
              <a:rPr lang="en-US" sz="1600" dirty="0" err="1">
                <a:solidFill>
                  <a:schemeClr val="tx1"/>
                </a:solidFill>
                <a:ea typeface="+mn-ea"/>
                <a:cs typeface="+mn-cs"/>
              </a:rPr>
              <a:t>miktarını</a:t>
            </a:r>
            <a:r>
              <a:rPr lang="en-US" sz="1600" dirty="0">
                <a:solidFill>
                  <a:schemeClr val="tx1"/>
                </a:solidFill>
                <a:ea typeface="+mn-ea"/>
                <a:cs typeface="+mn-cs"/>
              </a:rPr>
              <a:t> </a:t>
            </a:r>
            <a:r>
              <a:rPr lang="en-US" sz="1600" dirty="0" err="1">
                <a:solidFill>
                  <a:schemeClr val="tx1"/>
                </a:solidFill>
                <a:ea typeface="+mn-ea"/>
                <a:cs typeface="+mn-cs"/>
              </a:rPr>
              <a:t>artırmak</a:t>
            </a:r>
            <a:r>
              <a:rPr lang="en-US" sz="1600" dirty="0">
                <a:solidFill>
                  <a:schemeClr val="tx1"/>
                </a:solidFill>
                <a:ea typeface="+mn-ea"/>
                <a:cs typeface="+mn-cs"/>
              </a:rPr>
              <a:t> </a:t>
            </a:r>
            <a:r>
              <a:rPr lang="en-US" sz="1600" dirty="0" err="1">
                <a:solidFill>
                  <a:schemeClr val="tx1"/>
                </a:solidFill>
                <a:ea typeface="+mn-ea"/>
                <a:cs typeface="+mn-cs"/>
              </a:rPr>
              <a:t>adına</a:t>
            </a:r>
            <a:r>
              <a:rPr lang="en-US" sz="1600" dirty="0">
                <a:solidFill>
                  <a:schemeClr val="tx1"/>
                </a:solidFill>
                <a:ea typeface="+mn-ea"/>
                <a:cs typeface="+mn-cs"/>
              </a:rPr>
              <a:t> </a:t>
            </a:r>
            <a:r>
              <a:rPr lang="en-US" sz="1600" dirty="0" err="1">
                <a:solidFill>
                  <a:schemeClr val="tx1"/>
                </a:solidFill>
                <a:ea typeface="+mn-ea"/>
                <a:cs typeface="+mn-cs"/>
              </a:rPr>
              <a:t>gıdaların</a:t>
            </a:r>
            <a:r>
              <a:rPr lang="en-US" sz="1600" dirty="0">
                <a:solidFill>
                  <a:schemeClr val="tx1"/>
                </a:solidFill>
                <a:ea typeface="+mn-ea"/>
                <a:cs typeface="+mn-cs"/>
              </a:rPr>
              <a:t> </a:t>
            </a:r>
            <a:r>
              <a:rPr lang="en-US" sz="1600" dirty="0" err="1">
                <a:solidFill>
                  <a:schemeClr val="tx1"/>
                </a:solidFill>
                <a:ea typeface="+mn-ea"/>
                <a:cs typeface="+mn-cs"/>
              </a:rPr>
              <a:t>genetiğine</a:t>
            </a:r>
            <a:r>
              <a:rPr lang="en-US" sz="1600" dirty="0">
                <a:solidFill>
                  <a:schemeClr val="tx1"/>
                </a:solidFill>
                <a:ea typeface="+mn-ea"/>
                <a:cs typeface="+mn-cs"/>
              </a:rPr>
              <a:t> </a:t>
            </a:r>
            <a:r>
              <a:rPr lang="en-US" sz="1600" dirty="0" err="1">
                <a:solidFill>
                  <a:schemeClr val="tx1"/>
                </a:solidFill>
                <a:ea typeface="+mn-ea"/>
                <a:cs typeface="+mn-cs"/>
              </a:rPr>
              <a:t>müdahale</a:t>
            </a:r>
            <a:r>
              <a:rPr lang="en-US" sz="1600" dirty="0">
                <a:solidFill>
                  <a:schemeClr val="tx1"/>
                </a:solidFill>
                <a:ea typeface="+mn-ea"/>
                <a:cs typeface="+mn-cs"/>
              </a:rPr>
              <a:t> </a:t>
            </a:r>
            <a:r>
              <a:rPr lang="en-US" sz="1600" dirty="0" err="1">
                <a:solidFill>
                  <a:schemeClr val="tx1"/>
                </a:solidFill>
                <a:ea typeface="+mn-ea"/>
                <a:cs typeface="+mn-cs"/>
              </a:rPr>
              <a:t>edilmesi</a:t>
            </a:r>
            <a:r>
              <a:rPr lang="en-US" sz="1600" dirty="0">
                <a:solidFill>
                  <a:schemeClr val="tx1"/>
                </a:solidFill>
                <a:ea typeface="+mn-ea"/>
                <a:cs typeface="+mn-cs"/>
              </a:rPr>
              <a:t> de </a:t>
            </a:r>
            <a:r>
              <a:rPr lang="en-US" sz="1600" dirty="0" err="1">
                <a:solidFill>
                  <a:schemeClr val="tx1"/>
                </a:solidFill>
                <a:ea typeface="+mn-ea"/>
                <a:cs typeface="+mn-cs"/>
              </a:rPr>
              <a:t>söz</a:t>
            </a:r>
            <a:r>
              <a:rPr lang="en-US" sz="1600" dirty="0">
                <a:solidFill>
                  <a:schemeClr val="tx1"/>
                </a:solidFill>
                <a:ea typeface="+mn-ea"/>
                <a:cs typeface="+mn-cs"/>
              </a:rPr>
              <a:t> </a:t>
            </a:r>
            <a:r>
              <a:rPr lang="en-US" sz="1600" dirty="0" err="1">
                <a:solidFill>
                  <a:schemeClr val="tx1"/>
                </a:solidFill>
                <a:ea typeface="+mn-ea"/>
                <a:cs typeface="+mn-cs"/>
              </a:rPr>
              <a:t>konusudur</a:t>
            </a:r>
            <a:r>
              <a:rPr lang="en-US" sz="1600" dirty="0">
                <a:solidFill>
                  <a:schemeClr val="tx1"/>
                </a:solidFill>
                <a:ea typeface="+mn-ea"/>
                <a:cs typeface="+mn-cs"/>
              </a:rPr>
              <a:t>. </a:t>
            </a:r>
            <a:r>
              <a:rPr lang="en-US" sz="1600" dirty="0" err="1">
                <a:solidFill>
                  <a:schemeClr val="tx1"/>
                </a:solidFill>
                <a:ea typeface="+mn-ea"/>
                <a:cs typeface="+mn-cs"/>
              </a:rPr>
              <a:t>Günümüze</a:t>
            </a:r>
            <a:r>
              <a:rPr lang="en-US" sz="1600" dirty="0">
                <a:solidFill>
                  <a:schemeClr val="tx1"/>
                </a:solidFill>
                <a:ea typeface="+mn-ea"/>
                <a:cs typeface="+mn-cs"/>
              </a:rPr>
              <a:t> </a:t>
            </a:r>
            <a:r>
              <a:rPr lang="en-US" sz="1600" dirty="0" err="1">
                <a:solidFill>
                  <a:schemeClr val="tx1"/>
                </a:solidFill>
                <a:ea typeface="+mn-ea"/>
                <a:cs typeface="+mn-cs"/>
              </a:rPr>
              <a:t>kadar</a:t>
            </a:r>
            <a:r>
              <a:rPr lang="en-US" sz="1600" dirty="0">
                <a:solidFill>
                  <a:schemeClr val="tx1"/>
                </a:solidFill>
                <a:ea typeface="+mn-ea"/>
                <a:cs typeface="+mn-cs"/>
              </a:rPr>
              <a:t> </a:t>
            </a:r>
            <a:r>
              <a:rPr lang="en-US" sz="1600" dirty="0" err="1">
                <a:solidFill>
                  <a:schemeClr val="tx1"/>
                </a:solidFill>
                <a:ea typeface="+mn-ea"/>
                <a:cs typeface="+mn-cs"/>
              </a:rPr>
              <a:t>tüm</a:t>
            </a:r>
            <a:r>
              <a:rPr lang="en-US" sz="1600" dirty="0">
                <a:solidFill>
                  <a:schemeClr val="tx1"/>
                </a:solidFill>
                <a:ea typeface="+mn-ea"/>
                <a:cs typeface="+mn-cs"/>
              </a:rPr>
              <a:t> </a:t>
            </a:r>
            <a:r>
              <a:rPr lang="en-US" sz="1600" dirty="0" err="1">
                <a:solidFill>
                  <a:schemeClr val="tx1"/>
                </a:solidFill>
                <a:ea typeface="+mn-ea"/>
                <a:cs typeface="+mn-cs"/>
              </a:rPr>
              <a:t>çabalar</a:t>
            </a:r>
            <a:r>
              <a:rPr lang="en-US" sz="1600" dirty="0">
                <a:solidFill>
                  <a:schemeClr val="tx1"/>
                </a:solidFill>
                <a:ea typeface="+mn-ea"/>
                <a:cs typeface="+mn-cs"/>
              </a:rPr>
              <a:t> </a:t>
            </a:r>
            <a:r>
              <a:rPr lang="en-US" sz="1600" dirty="0" err="1">
                <a:solidFill>
                  <a:schemeClr val="tx1"/>
                </a:solidFill>
                <a:ea typeface="+mn-ea"/>
                <a:cs typeface="+mn-cs"/>
              </a:rPr>
              <a:t>öncelikli</a:t>
            </a:r>
            <a:r>
              <a:rPr lang="en-US" sz="1600" dirty="0">
                <a:solidFill>
                  <a:schemeClr val="tx1"/>
                </a:solidFill>
                <a:ea typeface="+mn-ea"/>
                <a:cs typeface="+mn-cs"/>
              </a:rPr>
              <a:t> </a:t>
            </a:r>
            <a:r>
              <a:rPr lang="en-US" sz="1600" dirty="0" err="1">
                <a:solidFill>
                  <a:schemeClr val="tx1"/>
                </a:solidFill>
                <a:ea typeface="+mn-ea"/>
                <a:cs typeface="+mn-cs"/>
              </a:rPr>
              <a:t>olarak</a:t>
            </a:r>
            <a:r>
              <a:rPr lang="en-US" sz="1600" dirty="0">
                <a:solidFill>
                  <a:schemeClr val="tx1"/>
                </a:solidFill>
                <a:ea typeface="+mn-ea"/>
                <a:cs typeface="+mn-cs"/>
              </a:rPr>
              <a:t> </a:t>
            </a:r>
            <a:r>
              <a:rPr lang="en-US" sz="1600" dirty="0" err="1">
                <a:solidFill>
                  <a:schemeClr val="tx1"/>
                </a:solidFill>
                <a:ea typeface="+mn-ea"/>
                <a:cs typeface="+mn-cs"/>
              </a:rPr>
              <a:t>tarımsal</a:t>
            </a:r>
            <a:r>
              <a:rPr lang="en-US" sz="1600" dirty="0">
                <a:solidFill>
                  <a:schemeClr val="tx1"/>
                </a:solidFill>
                <a:ea typeface="+mn-ea"/>
                <a:cs typeface="+mn-cs"/>
              </a:rPr>
              <a:t> </a:t>
            </a:r>
            <a:r>
              <a:rPr lang="en-US" sz="1600" dirty="0" err="1">
                <a:solidFill>
                  <a:schemeClr val="tx1"/>
                </a:solidFill>
                <a:ea typeface="+mn-ea"/>
                <a:cs typeface="+mn-cs"/>
              </a:rPr>
              <a:t>üretim</a:t>
            </a:r>
            <a:r>
              <a:rPr lang="en-US" sz="1600" dirty="0">
                <a:solidFill>
                  <a:schemeClr val="tx1"/>
                </a:solidFill>
                <a:ea typeface="+mn-ea"/>
                <a:cs typeface="+mn-cs"/>
              </a:rPr>
              <a:t> </a:t>
            </a:r>
            <a:r>
              <a:rPr lang="en-US" sz="1600" dirty="0" err="1">
                <a:solidFill>
                  <a:schemeClr val="tx1"/>
                </a:solidFill>
                <a:ea typeface="+mn-ea"/>
                <a:cs typeface="+mn-cs"/>
              </a:rPr>
              <a:t>alanlarına</a:t>
            </a:r>
            <a:r>
              <a:rPr lang="en-US" sz="1600" dirty="0">
                <a:solidFill>
                  <a:schemeClr val="tx1"/>
                </a:solidFill>
                <a:ea typeface="+mn-ea"/>
                <a:cs typeface="+mn-cs"/>
              </a:rPr>
              <a:t>, </a:t>
            </a:r>
            <a:r>
              <a:rPr lang="en-US" sz="1600" dirty="0" err="1">
                <a:solidFill>
                  <a:schemeClr val="tx1"/>
                </a:solidFill>
                <a:ea typeface="+mn-ea"/>
                <a:cs typeface="+mn-cs"/>
              </a:rPr>
              <a:t>toprağa</a:t>
            </a:r>
            <a:r>
              <a:rPr lang="en-US" sz="1600" dirty="0">
                <a:solidFill>
                  <a:schemeClr val="tx1"/>
                </a:solidFill>
                <a:ea typeface="+mn-ea"/>
                <a:cs typeface="+mn-cs"/>
              </a:rPr>
              <a:t> </a:t>
            </a:r>
            <a:r>
              <a:rPr lang="en-US" sz="1600" dirty="0" err="1">
                <a:solidFill>
                  <a:schemeClr val="tx1"/>
                </a:solidFill>
                <a:ea typeface="+mn-ea"/>
                <a:cs typeface="+mn-cs"/>
              </a:rPr>
              <a:t>yönelik</a:t>
            </a:r>
            <a:r>
              <a:rPr lang="en-US" sz="1600" dirty="0">
                <a:solidFill>
                  <a:schemeClr val="tx1"/>
                </a:solidFill>
                <a:ea typeface="+mn-ea"/>
                <a:cs typeface="+mn-cs"/>
              </a:rPr>
              <a:t> </a:t>
            </a:r>
            <a:r>
              <a:rPr lang="en-US" sz="1600" dirty="0" err="1">
                <a:solidFill>
                  <a:schemeClr val="tx1"/>
                </a:solidFill>
                <a:ea typeface="+mn-ea"/>
                <a:cs typeface="+mn-cs"/>
              </a:rPr>
              <a:t>olmuşken</a:t>
            </a:r>
            <a:r>
              <a:rPr lang="en-US" sz="1600" dirty="0">
                <a:solidFill>
                  <a:schemeClr val="tx1"/>
                </a:solidFill>
                <a:ea typeface="+mn-ea"/>
                <a:cs typeface="+mn-cs"/>
              </a:rPr>
              <a:t>, </a:t>
            </a:r>
            <a:r>
              <a:rPr lang="en-US" sz="1600" dirty="0" err="1">
                <a:solidFill>
                  <a:schemeClr val="tx1"/>
                </a:solidFill>
                <a:ea typeface="+mn-ea"/>
                <a:cs typeface="+mn-cs"/>
              </a:rPr>
              <a:t>artık</a:t>
            </a:r>
            <a:r>
              <a:rPr lang="en-US" sz="1600" dirty="0">
                <a:solidFill>
                  <a:schemeClr val="tx1"/>
                </a:solidFill>
                <a:ea typeface="+mn-ea"/>
                <a:cs typeface="+mn-cs"/>
              </a:rPr>
              <a:t> </a:t>
            </a:r>
            <a:r>
              <a:rPr lang="en-US" sz="1600" dirty="0" err="1">
                <a:solidFill>
                  <a:schemeClr val="tx1"/>
                </a:solidFill>
                <a:ea typeface="+mn-ea"/>
                <a:cs typeface="+mn-cs"/>
              </a:rPr>
              <a:t>ürünlerin</a:t>
            </a:r>
            <a:r>
              <a:rPr lang="en-US" sz="1600" dirty="0">
                <a:solidFill>
                  <a:schemeClr val="tx1"/>
                </a:solidFill>
                <a:ea typeface="+mn-ea"/>
                <a:cs typeface="+mn-cs"/>
              </a:rPr>
              <a:t> </a:t>
            </a:r>
            <a:r>
              <a:rPr lang="en-US" sz="1600" dirty="0" err="1">
                <a:solidFill>
                  <a:schemeClr val="tx1"/>
                </a:solidFill>
                <a:ea typeface="+mn-ea"/>
                <a:cs typeface="+mn-cs"/>
              </a:rPr>
              <a:t>miktarı</a:t>
            </a:r>
            <a:r>
              <a:rPr lang="en-US" sz="1600" dirty="0">
                <a:solidFill>
                  <a:schemeClr val="tx1"/>
                </a:solidFill>
                <a:ea typeface="+mn-ea"/>
                <a:cs typeface="+mn-cs"/>
              </a:rPr>
              <a:t>, </a:t>
            </a:r>
            <a:r>
              <a:rPr lang="en-US" sz="1600" dirty="0" err="1">
                <a:solidFill>
                  <a:schemeClr val="tx1"/>
                </a:solidFill>
                <a:ea typeface="+mn-ea"/>
                <a:cs typeface="+mn-cs"/>
              </a:rPr>
              <a:t>çeşitliliği</a:t>
            </a:r>
            <a:r>
              <a:rPr lang="en-US" sz="1600" dirty="0">
                <a:solidFill>
                  <a:schemeClr val="tx1"/>
                </a:solidFill>
                <a:ea typeface="+mn-ea"/>
                <a:cs typeface="+mn-cs"/>
              </a:rPr>
              <a:t>, </a:t>
            </a:r>
            <a:r>
              <a:rPr lang="en-US" sz="1600" dirty="0" err="1">
                <a:solidFill>
                  <a:schemeClr val="tx1"/>
                </a:solidFill>
                <a:ea typeface="+mn-ea"/>
                <a:cs typeface="+mn-cs"/>
              </a:rPr>
              <a:t>kimyasal</a:t>
            </a:r>
            <a:r>
              <a:rPr lang="en-US" sz="1600" dirty="0">
                <a:solidFill>
                  <a:schemeClr val="tx1"/>
                </a:solidFill>
                <a:ea typeface="+mn-ea"/>
                <a:cs typeface="+mn-cs"/>
              </a:rPr>
              <a:t> </a:t>
            </a:r>
            <a:r>
              <a:rPr lang="en-US" sz="1600" dirty="0" err="1">
                <a:solidFill>
                  <a:schemeClr val="tx1"/>
                </a:solidFill>
                <a:ea typeface="+mn-ea"/>
                <a:cs typeface="+mn-cs"/>
              </a:rPr>
              <a:t>gübreler</a:t>
            </a:r>
            <a:r>
              <a:rPr lang="en-US" sz="1600" dirty="0">
                <a:solidFill>
                  <a:schemeClr val="tx1"/>
                </a:solidFill>
                <a:ea typeface="+mn-ea"/>
                <a:cs typeface="+mn-cs"/>
              </a:rPr>
              <a:t>, </a:t>
            </a:r>
            <a:r>
              <a:rPr lang="en-US" sz="1600" dirty="0" err="1">
                <a:solidFill>
                  <a:schemeClr val="tx1"/>
                </a:solidFill>
                <a:ea typeface="+mn-ea"/>
                <a:cs typeface="+mn-cs"/>
              </a:rPr>
              <a:t>bitkileri</a:t>
            </a:r>
            <a:r>
              <a:rPr lang="en-US" sz="1600" dirty="0">
                <a:solidFill>
                  <a:schemeClr val="tx1"/>
                </a:solidFill>
                <a:ea typeface="+mn-ea"/>
                <a:cs typeface="+mn-cs"/>
              </a:rPr>
              <a:t> </a:t>
            </a:r>
            <a:r>
              <a:rPr lang="en-US" sz="1600" dirty="0" err="1">
                <a:solidFill>
                  <a:schemeClr val="tx1"/>
                </a:solidFill>
                <a:ea typeface="+mn-ea"/>
                <a:cs typeface="+mn-cs"/>
              </a:rPr>
              <a:t>ve</a:t>
            </a:r>
            <a:r>
              <a:rPr lang="en-US" sz="1600" dirty="0">
                <a:solidFill>
                  <a:schemeClr val="tx1"/>
                </a:solidFill>
                <a:ea typeface="+mn-ea"/>
                <a:cs typeface="+mn-cs"/>
              </a:rPr>
              <a:t> </a:t>
            </a:r>
            <a:r>
              <a:rPr lang="en-US" sz="1600" dirty="0" err="1">
                <a:solidFill>
                  <a:schemeClr val="tx1"/>
                </a:solidFill>
                <a:ea typeface="+mn-ea"/>
                <a:cs typeface="+mn-cs"/>
              </a:rPr>
              <a:t>böcekleri</a:t>
            </a:r>
            <a:r>
              <a:rPr lang="en-US" sz="1600" dirty="0">
                <a:solidFill>
                  <a:schemeClr val="tx1"/>
                </a:solidFill>
                <a:ea typeface="+mn-ea"/>
                <a:cs typeface="+mn-cs"/>
              </a:rPr>
              <a:t> yok </a:t>
            </a:r>
            <a:r>
              <a:rPr lang="en-US" sz="1600" dirty="0" err="1">
                <a:solidFill>
                  <a:schemeClr val="tx1"/>
                </a:solidFill>
                <a:ea typeface="+mn-ea"/>
                <a:cs typeface="+mn-cs"/>
              </a:rPr>
              <a:t>eden</a:t>
            </a:r>
            <a:r>
              <a:rPr lang="en-US" sz="1600" dirty="0">
                <a:solidFill>
                  <a:schemeClr val="tx1"/>
                </a:solidFill>
                <a:ea typeface="+mn-ea"/>
                <a:cs typeface="+mn-cs"/>
              </a:rPr>
              <a:t> </a:t>
            </a:r>
            <a:r>
              <a:rPr lang="en-US" sz="1600" dirty="0" err="1">
                <a:solidFill>
                  <a:schemeClr val="tx1"/>
                </a:solidFill>
                <a:ea typeface="+mn-ea"/>
                <a:cs typeface="+mn-cs"/>
              </a:rPr>
              <a:t>ilaçlar</a:t>
            </a:r>
            <a:r>
              <a:rPr lang="en-US" sz="1600" dirty="0">
                <a:solidFill>
                  <a:schemeClr val="tx1"/>
                </a:solidFill>
                <a:ea typeface="+mn-ea"/>
                <a:cs typeface="+mn-cs"/>
              </a:rPr>
              <a:t> da </a:t>
            </a:r>
            <a:r>
              <a:rPr lang="en-US" sz="1600" dirty="0" err="1">
                <a:solidFill>
                  <a:schemeClr val="tx1"/>
                </a:solidFill>
                <a:ea typeface="+mn-ea"/>
                <a:cs typeface="+mn-cs"/>
              </a:rPr>
              <a:t>konuya</a:t>
            </a:r>
            <a:r>
              <a:rPr lang="en-US" sz="1600" dirty="0">
                <a:solidFill>
                  <a:schemeClr val="tx1"/>
                </a:solidFill>
                <a:ea typeface="+mn-ea"/>
                <a:cs typeface="+mn-cs"/>
              </a:rPr>
              <a:t> </a:t>
            </a:r>
            <a:r>
              <a:rPr lang="en-US" sz="1600" dirty="0" err="1">
                <a:solidFill>
                  <a:schemeClr val="tx1"/>
                </a:solidFill>
                <a:ea typeface="+mn-ea"/>
                <a:cs typeface="+mn-cs"/>
              </a:rPr>
              <a:t>dahil</a:t>
            </a:r>
            <a:r>
              <a:rPr lang="en-US" sz="1600" dirty="0">
                <a:solidFill>
                  <a:schemeClr val="tx1"/>
                </a:solidFill>
                <a:ea typeface="+mn-ea"/>
                <a:cs typeface="+mn-cs"/>
              </a:rPr>
              <a:t> </a:t>
            </a:r>
            <a:r>
              <a:rPr lang="en-US" sz="1600" dirty="0" err="1">
                <a:solidFill>
                  <a:schemeClr val="tx1"/>
                </a:solidFill>
                <a:ea typeface="+mn-ea"/>
                <a:cs typeface="+mn-cs"/>
              </a:rPr>
              <a:t>edilmektedir</a:t>
            </a:r>
            <a:r>
              <a:rPr lang="en-US" sz="1600" dirty="0">
                <a:solidFill>
                  <a:schemeClr val="tx1"/>
                </a:solidFill>
                <a:ea typeface="+mn-ea"/>
                <a:cs typeface="+mn-cs"/>
              </a:rPr>
              <a:t>. </a:t>
            </a:r>
            <a:r>
              <a:rPr lang="en-US" sz="1600" dirty="0" err="1">
                <a:solidFill>
                  <a:schemeClr val="tx1"/>
                </a:solidFill>
                <a:ea typeface="+mn-ea"/>
                <a:cs typeface="+mn-cs"/>
              </a:rPr>
              <a:t>Tüm</a:t>
            </a:r>
            <a:r>
              <a:rPr lang="en-US" sz="1600" dirty="0">
                <a:solidFill>
                  <a:schemeClr val="tx1"/>
                </a:solidFill>
                <a:ea typeface="+mn-ea"/>
                <a:cs typeface="+mn-cs"/>
              </a:rPr>
              <a:t> </a:t>
            </a:r>
            <a:r>
              <a:rPr lang="en-US" sz="1600" dirty="0" err="1">
                <a:solidFill>
                  <a:schemeClr val="tx1"/>
                </a:solidFill>
                <a:ea typeface="+mn-ea"/>
                <a:cs typeface="+mn-cs"/>
              </a:rPr>
              <a:t>bunlar</a:t>
            </a:r>
            <a:r>
              <a:rPr lang="en-US" sz="1600" dirty="0">
                <a:solidFill>
                  <a:schemeClr val="tx1"/>
                </a:solidFill>
                <a:ea typeface="+mn-ea"/>
                <a:cs typeface="+mn-cs"/>
              </a:rPr>
              <a:t>, </a:t>
            </a:r>
            <a:r>
              <a:rPr lang="en-US" sz="1600" dirty="0" err="1">
                <a:solidFill>
                  <a:schemeClr val="tx1"/>
                </a:solidFill>
                <a:ea typeface="+mn-ea"/>
                <a:cs typeface="+mn-cs"/>
              </a:rPr>
              <a:t>üretkenliği</a:t>
            </a:r>
            <a:r>
              <a:rPr lang="en-US" sz="1600" dirty="0">
                <a:solidFill>
                  <a:schemeClr val="tx1"/>
                </a:solidFill>
                <a:ea typeface="+mn-ea"/>
                <a:cs typeface="+mn-cs"/>
              </a:rPr>
              <a:t> </a:t>
            </a:r>
            <a:r>
              <a:rPr lang="en-US" sz="1600" dirty="0" err="1">
                <a:solidFill>
                  <a:schemeClr val="tx1"/>
                </a:solidFill>
                <a:ea typeface="+mn-ea"/>
                <a:cs typeface="+mn-cs"/>
              </a:rPr>
              <a:t>artırmak</a:t>
            </a:r>
            <a:r>
              <a:rPr lang="en-US" sz="1600" dirty="0">
                <a:solidFill>
                  <a:schemeClr val="tx1"/>
                </a:solidFill>
                <a:ea typeface="+mn-ea"/>
                <a:cs typeface="+mn-cs"/>
              </a:rPr>
              <a:t> </a:t>
            </a:r>
            <a:r>
              <a:rPr lang="en-US" sz="1600" dirty="0" err="1">
                <a:solidFill>
                  <a:schemeClr val="tx1"/>
                </a:solidFill>
                <a:ea typeface="+mn-ea"/>
                <a:cs typeface="+mn-cs"/>
              </a:rPr>
              <a:t>ve</a:t>
            </a:r>
            <a:r>
              <a:rPr lang="en-US" sz="1600" dirty="0">
                <a:solidFill>
                  <a:schemeClr val="tx1"/>
                </a:solidFill>
                <a:ea typeface="+mn-ea"/>
                <a:cs typeface="+mn-cs"/>
              </a:rPr>
              <a:t> </a:t>
            </a:r>
            <a:r>
              <a:rPr lang="en-US" sz="1600" dirty="0" err="1">
                <a:solidFill>
                  <a:schemeClr val="tx1"/>
                </a:solidFill>
                <a:ea typeface="+mn-ea"/>
                <a:cs typeface="+mn-cs"/>
              </a:rPr>
              <a:t>gıda</a:t>
            </a:r>
            <a:r>
              <a:rPr lang="en-US" sz="1600" dirty="0">
                <a:solidFill>
                  <a:schemeClr val="tx1"/>
                </a:solidFill>
                <a:ea typeface="+mn-ea"/>
                <a:cs typeface="+mn-cs"/>
              </a:rPr>
              <a:t> </a:t>
            </a:r>
            <a:r>
              <a:rPr lang="en-US" sz="1600" dirty="0" err="1">
                <a:solidFill>
                  <a:schemeClr val="tx1"/>
                </a:solidFill>
                <a:ea typeface="+mn-ea"/>
                <a:cs typeface="+mn-cs"/>
              </a:rPr>
              <a:t>fiyatlarını</a:t>
            </a:r>
            <a:r>
              <a:rPr lang="en-US" sz="1600" dirty="0">
                <a:solidFill>
                  <a:schemeClr val="tx1"/>
                </a:solidFill>
                <a:ea typeface="+mn-ea"/>
                <a:cs typeface="+mn-cs"/>
              </a:rPr>
              <a:t> </a:t>
            </a:r>
            <a:r>
              <a:rPr lang="en-US" sz="1600" dirty="0" err="1">
                <a:solidFill>
                  <a:schemeClr val="tx1"/>
                </a:solidFill>
                <a:ea typeface="+mn-ea"/>
                <a:cs typeface="+mn-cs"/>
              </a:rPr>
              <a:t>düşürmek</a:t>
            </a:r>
            <a:r>
              <a:rPr lang="en-US" sz="1600" dirty="0">
                <a:solidFill>
                  <a:schemeClr val="tx1"/>
                </a:solidFill>
                <a:ea typeface="+mn-ea"/>
                <a:cs typeface="+mn-cs"/>
              </a:rPr>
              <a:t>, </a:t>
            </a:r>
            <a:r>
              <a:rPr lang="en-US" sz="1600" dirty="0" err="1">
                <a:solidFill>
                  <a:schemeClr val="tx1"/>
                </a:solidFill>
                <a:ea typeface="+mn-ea"/>
                <a:cs typeface="+mn-cs"/>
              </a:rPr>
              <a:t>yetersiz</a:t>
            </a:r>
            <a:r>
              <a:rPr lang="en-US" sz="1600" dirty="0">
                <a:solidFill>
                  <a:schemeClr val="tx1"/>
                </a:solidFill>
                <a:ea typeface="+mn-ea"/>
                <a:cs typeface="+mn-cs"/>
              </a:rPr>
              <a:t> </a:t>
            </a:r>
            <a:r>
              <a:rPr lang="en-US" sz="1600" dirty="0" err="1">
                <a:solidFill>
                  <a:schemeClr val="tx1"/>
                </a:solidFill>
                <a:ea typeface="+mn-ea"/>
                <a:cs typeface="+mn-cs"/>
              </a:rPr>
              <a:t>beslenmeyi</a:t>
            </a:r>
            <a:r>
              <a:rPr lang="en-US" sz="1600" dirty="0">
                <a:solidFill>
                  <a:schemeClr val="tx1"/>
                </a:solidFill>
                <a:ea typeface="+mn-ea"/>
                <a:cs typeface="+mn-cs"/>
              </a:rPr>
              <a:t> </a:t>
            </a:r>
            <a:r>
              <a:rPr lang="en-US" sz="1600" dirty="0" err="1">
                <a:solidFill>
                  <a:schemeClr val="tx1"/>
                </a:solidFill>
                <a:ea typeface="+mn-ea"/>
                <a:cs typeface="+mn-cs"/>
              </a:rPr>
              <a:t>azaltmak</a:t>
            </a:r>
            <a:r>
              <a:rPr lang="en-US" sz="1600" dirty="0">
                <a:solidFill>
                  <a:schemeClr val="tx1"/>
                </a:solidFill>
                <a:ea typeface="+mn-ea"/>
                <a:cs typeface="+mn-cs"/>
              </a:rPr>
              <a:t> </a:t>
            </a:r>
            <a:r>
              <a:rPr lang="en-US" sz="1600" dirty="0" err="1">
                <a:solidFill>
                  <a:schemeClr val="tx1"/>
                </a:solidFill>
                <a:ea typeface="+mn-ea"/>
                <a:cs typeface="+mn-cs"/>
              </a:rPr>
              <a:t>için</a:t>
            </a:r>
            <a:r>
              <a:rPr lang="en-US" sz="1600" dirty="0">
                <a:solidFill>
                  <a:schemeClr val="tx1"/>
                </a:solidFill>
                <a:ea typeface="+mn-ea"/>
                <a:cs typeface="+mn-cs"/>
              </a:rPr>
              <a:t> </a:t>
            </a:r>
            <a:r>
              <a:rPr lang="en-US" sz="1600" dirty="0" err="1">
                <a:solidFill>
                  <a:schemeClr val="tx1"/>
                </a:solidFill>
                <a:ea typeface="+mn-ea"/>
                <a:cs typeface="+mn-cs"/>
              </a:rPr>
              <a:t>yapılan</a:t>
            </a:r>
            <a:r>
              <a:rPr lang="en-US" sz="1600" dirty="0">
                <a:solidFill>
                  <a:schemeClr val="tx1"/>
                </a:solidFill>
                <a:ea typeface="+mn-ea"/>
                <a:cs typeface="+mn-cs"/>
              </a:rPr>
              <a:t> </a:t>
            </a:r>
            <a:r>
              <a:rPr lang="en-US" sz="1600" dirty="0" err="1">
                <a:solidFill>
                  <a:schemeClr val="tx1"/>
                </a:solidFill>
                <a:ea typeface="+mn-ea"/>
                <a:cs typeface="+mn-cs"/>
              </a:rPr>
              <a:t>çalışmaları</a:t>
            </a:r>
            <a:r>
              <a:rPr lang="en-US" sz="1600" dirty="0">
                <a:solidFill>
                  <a:schemeClr val="tx1"/>
                </a:solidFill>
                <a:ea typeface="+mn-ea"/>
                <a:cs typeface="+mn-cs"/>
              </a:rPr>
              <a:t> </a:t>
            </a:r>
            <a:r>
              <a:rPr lang="en-US" sz="1600" dirty="0" err="1">
                <a:solidFill>
                  <a:schemeClr val="tx1"/>
                </a:solidFill>
                <a:ea typeface="+mn-ea"/>
                <a:cs typeface="+mn-cs"/>
              </a:rPr>
              <a:t>etkilemektedir</a:t>
            </a:r>
            <a:r>
              <a:rPr lang="en-US" sz="1600" dirty="0">
                <a:solidFill>
                  <a:schemeClr val="tx1"/>
                </a:solidFill>
                <a:ea typeface="+mn-ea"/>
                <a:cs typeface="+mn-cs"/>
              </a:rPr>
              <a:t>. </a:t>
            </a:r>
          </a:p>
        </p:txBody>
      </p:sp>
      <p:pic>
        <p:nvPicPr>
          <p:cNvPr id="15" name="Picture 14" descr="Arka planda gökyüzüyle altın renkli buğdaylar">
            <a:extLst>
              <a:ext uri="{FF2B5EF4-FFF2-40B4-BE49-F238E27FC236}">
                <a16:creationId xmlns:a16="http://schemas.microsoft.com/office/drawing/2014/main" id="{33F0B061-8391-EE23-DFB2-F44FCC64573A}"/>
              </a:ext>
            </a:extLst>
          </p:cNvPr>
          <p:cNvPicPr>
            <a:picLocks noChangeAspect="1"/>
          </p:cNvPicPr>
          <p:nvPr/>
        </p:nvPicPr>
        <p:blipFill rotWithShape="1">
          <a:blip r:embed="rId2"/>
          <a:srcRect l="14694" r="25972" b="-1"/>
          <a:stretch/>
        </p:blipFill>
        <p:spPr>
          <a:xfrm>
            <a:off x="6694714" y="10"/>
            <a:ext cx="5497285" cy="6857990"/>
          </a:xfrm>
          <a:prstGeom prst="rect">
            <a:avLst/>
          </a:prstGeom>
        </p:spPr>
      </p:pic>
      <p:sp>
        <p:nvSpPr>
          <p:cNvPr id="17" name="Rectangle 16">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2986837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C4B71F-DB20-EEA4-8037-E616FB4247EB}"/>
              </a:ext>
            </a:extLst>
          </p:cNvPr>
          <p:cNvSpPr txBox="1"/>
          <p:nvPr/>
        </p:nvSpPr>
        <p:spPr>
          <a:xfrm>
            <a:off x="0" y="68590"/>
            <a:ext cx="7283115" cy="127035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200" b="1" dirty="0">
                <a:latin typeface="+mj-lt"/>
                <a:ea typeface="+mj-ea"/>
                <a:cs typeface="+mj-cs"/>
              </a:rPr>
              <a:t>GIDA GÜVENLİĞİ KAVRAMININ PARAMETRELERİ</a:t>
            </a:r>
            <a:endParaRPr lang="tr-TR" sz="2200" b="1" dirty="0">
              <a:latin typeface="+mj-lt"/>
              <a:ea typeface="+mj-ea"/>
              <a:cs typeface="+mj-cs"/>
            </a:endParaRPr>
          </a:p>
          <a:p>
            <a:pPr>
              <a:lnSpc>
                <a:spcPct val="90000"/>
              </a:lnSpc>
              <a:spcBef>
                <a:spcPct val="0"/>
              </a:spcBef>
              <a:spcAft>
                <a:spcPts val="600"/>
              </a:spcAft>
            </a:pPr>
            <a:endParaRPr lang="en-US" sz="2200" b="1" dirty="0">
              <a:latin typeface="+mj-lt"/>
              <a:ea typeface="+mj-ea"/>
              <a:cs typeface="+mj-cs"/>
            </a:endParaRPr>
          </a:p>
          <a:p>
            <a:pPr>
              <a:lnSpc>
                <a:spcPct val="90000"/>
              </a:lnSpc>
              <a:spcBef>
                <a:spcPct val="0"/>
              </a:spcBef>
              <a:spcAft>
                <a:spcPts val="600"/>
              </a:spcAft>
            </a:pPr>
            <a:r>
              <a:rPr lang="en-US" sz="2200" b="1" dirty="0" err="1">
                <a:latin typeface="+mj-lt"/>
                <a:ea typeface="+mj-ea"/>
                <a:cs typeface="+mj-cs"/>
              </a:rPr>
              <a:t>Tarımsal</a:t>
            </a:r>
            <a:r>
              <a:rPr lang="en-US" sz="2200" b="1" dirty="0">
                <a:latin typeface="+mj-lt"/>
                <a:ea typeface="+mj-ea"/>
                <a:cs typeface="+mj-cs"/>
              </a:rPr>
              <a:t> </a:t>
            </a:r>
            <a:r>
              <a:rPr lang="en-US" sz="2200" b="1" dirty="0" err="1">
                <a:latin typeface="+mj-lt"/>
                <a:ea typeface="+mj-ea"/>
                <a:cs typeface="+mj-cs"/>
              </a:rPr>
              <a:t>Üretim</a:t>
            </a:r>
            <a:r>
              <a:rPr lang="en-US" sz="2200" b="1" dirty="0">
                <a:latin typeface="+mj-lt"/>
                <a:ea typeface="+mj-ea"/>
                <a:cs typeface="+mj-cs"/>
              </a:rPr>
              <a:t> </a:t>
            </a:r>
            <a:r>
              <a:rPr lang="en-US" sz="2200" b="1" dirty="0" err="1">
                <a:latin typeface="+mj-lt"/>
                <a:ea typeface="+mj-ea"/>
                <a:cs typeface="+mj-cs"/>
              </a:rPr>
              <a:t>ve</a:t>
            </a:r>
            <a:r>
              <a:rPr lang="en-US" sz="2200" b="1" dirty="0">
                <a:latin typeface="+mj-lt"/>
                <a:ea typeface="+mj-ea"/>
                <a:cs typeface="+mj-cs"/>
              </a:rPr>
              <a:t> </a:t>
            </a:r>
            <a:r>
              <a:rPr lang="en-US" sz="2200" b="1" dirty="0" err="1">
                <a:latin typeface="+mj-lt"/>
                <a:ea typeface="+mj-ea"/>
                <a:cs typeface="+mj-cs"/>
              </a:rPr>
              <a:t>Sağlıklı</a:t>
            </a:r>
            <a:r>
              <a:rPr lang="en-US" sz="2200" b="1" dirty="0">
                <a:latin typeface="+mj-lt"/>
                <a:ea typeface="+mj-ea"/>
                <a:cs typeface="+mj-cs"/>
              </a:rPr>
              <a:t> </a:t>
            </a:r>
            <a:r>
              <a:rPr lang="en-US" sz="2200" b="1" dirty="0" err="1">
                <a:latin typeface="+mj-lt"/>
                <a:ea typeface="+mj-ea"/>
                <a:cs typeface="+mj-cs"/>
              </a:rPr>
              <a:t>Gıdanın</a:t>
            </a:r>
            <a:r>
              <a:rPr lang="en-US" sz="2200" b="1" dirty="0">
                <a:latin typeface="+mj-lt"/>
                <a:ea typeface="+mj-ea"/>
                <a:cs typeface="+mj-cs"/>
              </a:rPr>
              <a:t> </a:t>
            </a:r>
            <a:r>
              <a:rPr lang="en-US" sz="2200" b="1" dirty="0" err="1">
                <a:latin typeface="+mj-lt"/>
                <a:ea typeface="+mj-ea"/>
                <a:cs typeface="+mj-cs"/>
              </a:rPr>
              <a:t>Temini</a:t>
            </a:r>
            <a:endParaRPr lang="en-US" sz="2200" b="1" dirty="0">
              <a:latin typeface="+mj-lt"/>
              <a:ea typeface="+mj-ea"/>
              <a:cs typeface="+mj-cs"/>
            </a:endParaRPr>
          </a:p>
        </p:txBody>
      </p:sp>
      <p:sp>
        <p:nvSpPr>
          <p:cNvPr id="3" name="Content Placeholder 2">
            <a:extLst>
              <a:ext uri="{FF2B5EF4-FFF2-40B4-BE49-F238E27FC236}">
                <a16:creationId xmlns:a16="http://schemas.microsoft.com/office/drawing/2014/main" id="{AB524574-097A-E9E2-E8CE-943B5E2874ED}"/>
              </a:ext>
            </a:extLst>
          </p:cNvPr>
          <p:cNvSpPr>
            <a:spLocks noGrp="1"/>
          </p:cNvSpPr>
          <p:nvPr>
            <p:ph idx="1"/>
          </p:nvPr>
        </p:nvSpPr>
        <p:spPr>
          <a:xfrm>
            <a:off x="0" y="1449100"/>
            <a:ext cx="7080297" cy="6029385"/>
          </a:xfrm>
        </p:spPr>
        <p:txBody>
          <a:bodyPr vert="horz" lIns="91440" tIns="45720" rIns="91440" bIns="45720" rtlCol="0" anchor="t">
            <a:noAutofit/>
          </a:bodyPr>
          <a:lstStyle/>
          <a:p>
            <a:pPr algn="just">
              <a:lnSpc>
                <a:spcPct val="150000"/>
              </a:lnSpc>
              <a:buFont typeface="Arial" panose="020B0604020202020204" pitchFamily="34" charset="0"/>
              <a:buChar char="•"/>
            </a:pPr>
            <a:r>
              <a:rPr lang="en-US" sz="1800" dirty="0" err="1">
                <a:solidFill>
                  <a:schemeClr val="tx1"/>
                </a:solidFill>
                <a:ea typeface="+mn-ea"/>
                <a:cs typeface="+mn-cs"/>
              </a:rPr>
              <a:t>Ancak</a:t>
            </a:r>
            <a:r>
              <a:rPr lang="en-US" sz="1800" dirty="0">
                <a:solidFill>
                  <a:schemeClr val="tx1"/>
                </a:solidFill>
                <a:ea typeface="+mn-ea"/>
                <a:cs typeface="+mn-cs"/>
              </a:rPr>
              <a:t> </a:t>
            </a:r>
            <a:r>
              <a:rPr lang="en-US" sz="1800" dirty="0" err="1">
                <a:solidFill>
                  <a:schemeClr val="tx1"/>
                </a:solidFill>
                <a:ea typeface="+mn-ea"/>
                <a:cs typeface="+mn-cs"/>
              </a:rPr>
              <a:t>yoksul</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gelişmekte</a:t>
            </a:r>
            <a:r>
              <a:rPr lang="en-US" sz="1800" dirty="0">
                <a:solidFill>
                  <a:schemeClr val="tx1"/>
                </a:solidFill>
                <a:ea typeface="+mn-ea"/>
                <a:cs typeface="+mn-cs"/>
              </a:rPr>
              <a:t> </a:t>
            </a:r>
            <a:r>
              <a:rPr lang="en-US" sz="1800" dirty="0" err="1">
                <a:solidFill>
                  <a:schemeClr val="tx1"/>
                </a:solidFill>
                <a:ea typeface="+mn-ea"/>
                <a:cs typeface="+mn-cs"/>
              </a:rPr>
              <a:t>olan</a:t>
            </a:r>
            <a:r>
              <a:rPr lang="en-US" sz="1800" dirty="0">
                <a:solidFill>
                  <a:schemeClr val="tx1"/>
                </a:solidFill>
                <a:ea typeface="+mn-ea"/>
                <a:cs typeface="+mn-cs"/>
              </a:rPr>
              <a:t> </a:t>
            </a:r>
            <a:r>
              <a:rPr lang="en-US" sz="1800" dirty="0" err="1">
                <a:solidFill>
                  <a:schemeClr val="tx1"/>
                </a:solidFill>
                <a:ea typeface="+mn-ea"/>
                <a:cs typeface="+mn-cs"/>
              </a:rPr>
              <a:t>ülkeler</a:t>
            </a:r>
            <a:r>
              <a:rPr lang="en-US" sz="1800" dirty="0">
                <a:solidFill>
                  <a:schemeClr val="tx1"/>
                </a:solidFill>
                <a:ea typeface="+mn-ea"/>
                <a:cs typeface="+mn-cs"/>
              </a:rPr>
              <a:t> </a:t>
            </a:r>
            <a:r>
              <a:rPr lang="en-US" sz="1800" dirty="0" err="1">
                <a:solidFill>
                  <a:schemeClr val="tx1"/>
                </a:solidFill>
                <a:ea typeface="+mn-ea"/>
                <a:cs typeface="+mn-cs"/>
              </a:rPr>
              <a:t>için</a:t>
            </a:r>
            <a:r>
              <a:rPr lang="en-US" sz="1800" dirty="0">
                <a:solidFill>
                  <a:schemeClr val="tx1"/>
                </a:solidFill>
                <a:ea typeface="+mn-ea"/>
                <a:cs typeface="+mn-cs"/>
              </a:rPr>
              <a:t> </a:t>
            </a:r>
            <a:r>
              <a:rPr lang="en-US" sz="1800" dirty="0" err="1">
                <a:solidFill>
                  <a:schemeClr val="tx1"/>
                </a:solidFill>
                <a:ea typeface="+mn-ea"/>
                <a:cs typeface="+mn-cs"/>
              </a:rPr>
              <a:t>bu</a:t>
            </a:r>
            <a:r>
              <a:rPr lang="en-US" sz="1800" dirty="0">
                <a:solidFill>
                  <a:schemeClr val="tx1"/>
                </a:solidFill>
                <a:ea typeface="+mn-ea"/>
                <a:cs typeface="+mn-cs"/>
              </a:rPr>
              <a:t> </a:t>
            </a:r>
            <a:r>
              <a:rPr lang="en-US" sz="1800" dirty="0" err="1">
                <a:solidFill>
                  <a:schemeClr val="tx1"/>
                </a:solidFill>
                <a:ea typeface="+mn-ea"/>
                <a:cs typeface="+mn-cs"/>
              </a:rPr>
              <a:t>durumun</a:t>
            </a:r>
            <a:r>
              <a:rPr lang="en-US" sz="1800" dirty="0">
                <a:solidFill>
                  <a:schemeClr val="tx1"/>
                </a:solidFill>
                <a:ea typeface="+mn-ea"/>
                <a:cs typeface="+mn-cs"/>
              </a:rPr>
              <a:t> </a:t>
            </a:r>
            <a:r>
              <a:rPr lang="en-US" sz="1800" dirty="0" err="1">
                <a:solidFill>
                  <a:schemeClr val="tx1"/>
                </a:solidFill>
                <a:ea typeface="+mn-ea"/>
                <a:cs typeface="+mn-cs"/>
              </a:rPr>
              <a:t>önemli</a:t>
            </a:r>
            <a:r>
              <a:rPr lang="en-US" sz="1800" dirty="0">
                <a:solidFill>
                  <a:schemeClr val="tx1"/>
                </a:solidFill>
                <a:ea typeface="+mn-ea"/>
                <a:cs typeface="+mn-cs"/>
              </a:rPr>
              <a:t> </a:t>
            </a:r>
            <a:r>
              <a:rPr lang="en-US" sz="1800" dirty="0" err="1">
                <a:solidFill>
                  <a:schemeClr val="tx1"/>
                </a:solidFill>
                <a:ea typeface="+mn-ea"/>
                <a:cs typeface="+mn-cs"/>
              </a:rPr>
              <a:t>yan</a:t>
            </a:r>
            <a:r>
              <a:rPr lang="en-US" sz="1800" dirty="0">
                <a:solidFill>
                  <a:schemeClr val="tx1"/>
                </a:solidFill>
                <a:ea typeface="+mn-ea"/>
                <a:cs typeface="+mn-cs"/>
              </a:rPr>
              <a:t> </a:t>
            </a:r>
            <a:r>
              <a:rPr lang="en-US" sz="1800" dirty="0" err="1">
                <a:solidFill>
                  <a:schemeClr val="tx1"/>
                </a:solidFill>
                <a:ea typeface="+mn-ea"/>
                <a:cs typeface="+mn-cs"/>
              </a:rPr>
              <a:t>etkileri</a:t>
            </a:r>
            <a:r>
              <a:rPr lang="en-US" sz="1800" dirty="0">
                <a:solidFill>
                  <a:schemeClr val="tx1"/>
                </a:solidFill>
                <a:ea typeface="+mn-ea"/>
                <a:cs typeface="+mn-cs"/>
              </a:rPr>
              <a:t> </a:t>
            </a:r>
            <a:r>
              <a:rPr lang="en-US" sz="1800" dirty="0" err="1">
                <a:solidFill>
                  <a:schemeClr val="tx1"/>
                </a:solidFill>
                <a:ea typeface="+mn-ea"/>
                <a:cs typeface="+mn-cs"/>
              </a:rPr>
              <a:t>vardır</a:t>
            </a:r>
            <a:r>
              <a:rPr lang="en-US" sz="1800" dirty="0">
                <a:solidFill>
                  <a:schemeClr val="tx1"/>
                </a:solidFill>
                <a:ea typeface="+mn-ea"/>
                <a:cs typeface="+mn-cs"/>
              </a:rPr>
              <a:t>. </a:t>
            </a:r>
            <a:r>
              <a:rPr lang="en-US" sz="1800" dirty="0" err="1">
                <a:solidFill>
                  <a:schemeClr val="tx1"/>
                </a:solidFill>
                <a:ea typeface="+mn-ea"/>
                <a:cs typeface="+mn-cs"/>
              </a:rPr>
              <a:t>Öncelikle</a:t>
            </a:r>
            <a:r>
              <a:rPr lang="en-US" sz="1800" dirty="0">
                <a:solidFill>
                  <a:schemeClr val="tx1"/>
                </a:solidFill>
                <a:ea typeface="+mn-ea"/>
                <a:cs typeface="+mn-cs"/>
              </a:rPr>
              <a:t> </a:t>
            </a:r>
            <a:r>
              <a:rPr lang="en-US" sz="1800" dirty="0" err="1">
                <a:solidFill>
                  <a:schemeClr val="tx1"/>
                </a:solidFill>
                <a:ea typeface="+mn-ea"/>
                <a:cs typeface="+mn-cs"/>
              </a:rPr>
              <a:t>kullanılan</a:t>
            </a:r>
            <a:r>
              <a:rPr lang="en-US" sz="1800" dirty="0">
                <a:solidFill>
                  <a:schemeClr val="tx1"/>
                </a:solidFill>
                <a:ea typeface="+mn-ea"/>
                <a:cs typeface="+mn-cs"/>
              </a:rPr>
              <a:t> </a:t>
            </a:r>
            <a:r>
              <a:rPr lang="en-US" sz="1800" dirty="0" err="1">
                <a:solidFill>
                  <a:schemeClr val="tx1"/>
                </a:solidFill>
                <a:ea typeface="+mn-ea"/>
                <a:cs typeface="+mn-cs"/>
              </a:rPr>
              <a:t>kimyasallar</a:t>
            </a:r>
            <a:r>
              <a:rPr lang="en-US" sz="1800" dirty="0">
                <a:solidFill>
                  <a:schemeClr val="tx1"/>
                </a:solidFill>
                <a:ea typeface="+mn-ea"/>
                <a:cs typeface="+mn-cs"/>
              </a:rPr>
              <a:t> </a:t>
            </a:r>
            <a:r>
              <a:rPr lang="en-US" sz="1800" dirty="0" err="1">
                <a:solidFill>
                  <a:schemeClr val="tx1"/>
                </a:solidFill>
                <a:ea typeface="+mn-ea"/>
                <a:cs typeface="+mn-cs"/>
              </a:rPr>
              <a:t>kirliliğe</a:t>
            </a:r>
            <a:r>
              <a:rPr lang="en-US" sz="1800" dirty="0">
                <a:solidFill>
                  <a:schemeClr val="tx1"/>
                </a:solidFill>
                <a:ea typeface="+mn-ea"/>
                <a:cs typeface="+mn-cs"/>
              </a:rPr>
              <a:t> </a:t>
            </a:r>
            <a:r>
              <a:rPr lang="en-US" sz="1800" dirty="0" err="1">
                <a:solidFill>
                  <a:schemeClr val="tx1"/>
                </a:solidFill>
                <a:ea typeface="+mn-ea"/>
                <a:cs typeface="+mn-cs"/>
              </a:rPr>
              <a:t>yol</a:t>
            </a:r>
            <a:r>
              <a:rPr lang="en-US" sz="1800" dirty="0">
                <a:solidFill>
                  <a:schemeClr val="tx1"/>
                </a:solidFill>
                <a:ea typeface="+mn-ea"/>
                <a:cs typeface="+mn-cs"/>
              </a:rPr>
              <a:t> </a:t>
            </a:r>
            <a:r>
              <a:rPr lang="en-US" sz="1800" dirty="0" err="1">
                <a:solidFill>
                  <a:schemeClr val="tx1"/>
                </a:solidFill>
                <a:ea typeface="+mn-ea"/>
                <a:cs typeface="+mn-cs"/>
              </a:rPr>
              <a:t>açmaktadır</a:t>
            </a:r>
            <a:r>
              <a:rPr lang="en-US" sz="1800" dirty="0">
                <a:solidFill>
                  <a:schemeClr val="tx1"/>
                </a:solidFill>
                <a:ea typeface="+mn-ea"/>
                <a:cs typeface="+mn-cs"/>
              </a:rPr>
              <a:t>. </a:t>
            </a:r>
            <a:r>
              <a:rPr lang="en-US" sz="1800" dirty="0" err="1">
                <a:solidFill>
                  <a:schemeClr val="tx1"/>
                </a:solidFill>
                <a:ea typeface="+mn-ea"/>
                <a:cs typeface="+mn-cs"/>
              </a:rPr>
              <a:t>Sulama</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tuzlama</a:t>
            </a:r>
            <a:r>
              <a:rPr lang="en-US" sz="1800" dirty="0">
                <a:solidFill>
                  <a:schemeClr val="tx1"/>
                </a:solidFill>
                <a:ea typeface="+mn-ea"/>
                <a:cs typeface="+mn-cs"/>
              </a:rPr>
              <a:t> </a:t>
            </a:r>
            <a:r>
              <a:rPr lang="en-US" sz="1800" dirty="0" err="1">
                <a:solidFill>
                  <a:schemeClr val="tx1"/>
                </a:solidFill>
                <a:ea typeface="+mn-ea"/>
                <a:cs typeface="+mn-cs"/>
              </a:rPr>
              <a:t>sonucu</a:t>
            </a:r>
            <a:r>
              <a:rPr lang="en-US" sz="1800" dirty="0">
                <a:solidFill>
                  <a:schemeClr val="tx1"/>
                </a:solidFill>
                <a:ea typeface="+mn-ea"/>
                <a:cs typeface="+mn-cs"/>
              </a:rPr>
              <a:t> </a:t>
            </a:r>
            <a:r>
              <a:rPr lang="en-US" sz="1800" dirty="0" err="1">
                <a:solidFill>
                  <a:schemeClr val="tx1"/>
                </a:solidFill>
                <a:ea typeface="+mn-ea"/>
                <a:cs typeface="+mn-cs"/>
              </a:rPr>
              <a:t>toprağın</a:t>
            </a:r>
            <a:r>
              <a:rPr lang="en-US" sz="1800" dirty="0">
                <a:solidFill>
                  <a:schemeClr val="tx1"/>
                </a:solidFill>
                <a:ea typeface="+mn-ea"/>
                <a:cs typeface="+mn-cs"/>
              </a:rPr>
              <a:t> </a:t>
            </a:r>
            <a:r>
              <a:rPr lang="en-US" sz="1800" dirty="0" err="1">
                <a:solidFill>
                  <a:schemeClr val="tx1"/>
                </a:solidFill>
                <a:ea typeface="+mn-ea"/>
                <a:cs typeface="+mn-cs"/>
              </a:rPr>
              <a:t>çoraklaşması</a:t>
            </a:r>
            <a:r>
              <a:rPr lang="en-US" sz="1800" dirty="0">
                <a:solidFill>
                  <a:schemeClr val="tx1"/>
                </a:solidFill>
                <a:ea typeface="+mn-ea"/>
                <a:cs typeface="+mn-cs"/>
              </a:rPr>
              <a:t> </a:t>
            </a:r>
            <a:r>
              <a:rPr lang="en-US" sz="1800" dirty="0" err="1">
                <a:solidFill>
                  <a:schemeClr val="tx1"/>
                </a:solidFill>
                <a:ea typeface="+mn-ea"/>
                <a:cs typeface="+mn-cs"/>
              </a:rPr>
              <a:t>söz</a:t>
            </a:r>
            <a:r>
              <a:rPr lang="en-US" sz="1800" dirty="0">
                <a:solidFill>
                  <a:schemeClr val="tx1"/>
                </a:solidFill>
                <a:ea typeface="+mn-ea"/>
                <a:cs typeface="+mn-cs"/>
              </a:rPr>
              <a:t> </a:t>
            </a:r>
            <a:r>
              <a:rPr lang="en-US" sz="1800" dirty="0" err="1">
                <a:solidFill>
                  <a:schemeClr val="tx1"/>
                </a:solidFill>
                <a:ea typeface="+mn-ea"/>
                <a:cs typeface="+mn-cs"/>
              </a:rPr>
              <a:t>konusudur</a:t>
            </a:r>
            <a:r>
              <a:rPr lang="en-US" sz="1800" dirty="0">
                <a:solidFill>
                  <a:schemeClr val="tx1"/>
                </a:solidFill>
                <a:ea typeface="+mn-ea"/>
                <a:cs typeface="+mn-cs"/>
              </a:rPr>
              <a:t>. </a:t>
            </a:r>
            <a:r>
              <a:rPr lang="en-US" sz="1800" dirty="0" err="1">
                <a:solidFill>
                  <a:schemeClr val="tx1"/>
                </a:solidFill>
                <a:ea typeface="+mn-ea"/>
                <a:cs typeface="+mn-cs"/>
              </a:rPr>
              <a:t>Bazı</a:t>
            </a:r>
            <a:r>
              <a:rPr lang="en-US" sz="1800" dirty="0">
                <a:solidFill>
                  <a:schemeClr val="tx1"/>
                </a:solidFill>
                <a:ea typeface="+mn-ea"/>
                <a:cs typeface="+mn-cs"/>
              </a:rPr>
              <a:t> </a:t>
            </a:r>
            <a:r>
              <a:rPr lang="en-US" sz="1800" dirty="0" err="1">
                <a:solidFill>
                  <a:schemeClr val="tx1"/>
                </a:solidFill>
                <a:ea typeface="+mn-ea"/>
                <a:cs typeface="+mn-cs"/>
              </a:rPr>
              <a:t>böcek</a:t>
            </a:r>
            <a:r>
              <a:rPr lang="en-US" sz="1800" dirty="0">
                <a:solidFill>
                  <a:schemeClr val="tx1"/>
                </a:solidFill>
                <a:ea typeface="+mn-ea"/>
                <a:cs typeface="+mn-cs"/>
              </a:rPr>
              <a:t> </a:t>
            </a:r>
            <a:r>
              <a:rPr lang="en-US" sz="1800" dirty="0" err="1">
                <a:solidFill>
                  <a:schemeClr val="tx1"/>
                </a:solidFill>
                <a:ea typeface="+mn-ea"/>
                <a:cs typeface="+mn-cs"/>
              </a:rPr>
              <a:t>ilaçlarının</a:t>
            </a:r>
            <a:r>
              <a:rPr lang="en-US" sz="1800" dirty="0">
                <a:solidFill>
                  <a:schemeClr val="tx1"/>
                </a:solidFill>
                <a:ea typeface="+mn-ea"/>
                <a:cs typeface="+mn-cs"/>
              </a:rPr>
              <a:t> </a:t>
            </a:r>
            <a:r>
              <a:rPr lang="en-US" sz="1800" dirty="0" err="1">
                <a:solidFill>
                  <a:schemeClr val="tx1"/>
                </a:solidFill>
                <a:ea typeface="+mn-ea"/>
                <a:cs typeface="+mn-cs"/>
              </a:rPr>
              <a:t>genetik</a:t>
            </a:r>
            <a:r>
              <a:rPr lang="en-US" sz="1800" dirty="0">
                <a:solidFill>
                  <a:schemeClr val="tx1"/>
                </a:solidFill>
                <a:ea typeface="+mn-ea"/>
                <a:cs typeface="+mn-cs"/>
              </a:rPr>
              <a:t> </a:t>
            </a:r>
            <a:r>
              <a:rPr lang="en-US" sz="1800" dirty="0" err="1">
                <a:solidFill>
                  <a:schemeClr val="tx1"/>
                </a:solidFill>
                <a:ea typeface="+mn-ea"/>
                <a:cs typeface="+mn-cs"/>
              </a:rPr>
              <a:t>çeşitlilikte</a:t>
            </a:r>
            <a:r>
              <a:rPr lang="en-US" sz="1800" dirty="0">
                <a:solidFill>
                  <a:schemeClr val="tx1"/>
                </a:solidFill>
                <a:ea typeface="+mn-ea"/>
                <a:cs typeface="+mn-cs"/>
              </a:rPr>
              <a:t> </a:t>
            </a:r>
            <a:r>
              <a:rPr lang="en-US" sz="1800" dirty="0" err="1">
                <a:solidFill>
                  <a:schemeClr val="tx1"/>
                </a:solidFill>
                <a:ea typeface="+mn-ea"/>
                <a:cs typeface="+mn-cs"/>
              </a:rPr>
              <a:t>kayıplara</a:t>
            </a:r>
            <a:r>
              <a:rPr lang="en-US" sz="1800" dirty="0">
                <a:solidFill>
                  <a:schemeClr val="tx1"/>
                </a:solidFill>
                <a:ea typeface="+mn-ea"/>
                <a:cs typeface="+mn-cs"/>
              </a:rPr>
              <a:t> </a:t>
            </a:r>
            <a:r>
              <a:rPr lang="en-US" sz="1800" dirty="0" err="1">
                <a:solidFill>
                  <a:schemeClr val="tx1"/>
                </a:solidFill>
                <a:ea typeface="+mn-ea"/>
                <a:cs typeface="+mn-cs"/>
              </a:rPr>
              <a:t>yol</a:t>
            </a:r>
            <a:r>
              <a:rPr lang="en-US" sz="1800" dirty="0">
                <a:solidFill>
                  <a:schemeClr val="tx1"/>
                </a:solidFill>
                <a:ea typeface="+mn-ea"/>
                <a:cs typeface="+mn-cs"/>
              </a:rPr>
              <a:t> </a:t>
            </a:r>
            <a:r>
              <a:rPr lang="en-US" sz="1800" dirty="0" err="1">
                <a:solidFill>
                  <a:schemeClr val="tx1"/>
                </a:solidFill>
                <a:ea typeface="+mn-ea"/>
                <a:cs typeface="+mn-cs"/>
              </a:rPr>
              <a:t>açtığı</a:t>
            </a:r>
            <a:r>
              <a:rPr lang="en-US" sz="1800" dirty="0">
                <a:solidFill>
                  <a:schemeClr val="tx1"/>
                </a:solidFill>
                <a:ea typeface="+mn-ea"/>
                <a:cs typeface="+mn-cs"/>
              </a:rPr>
              <a:t> </a:t>
            </a:r>
            <a:r>
              <a:rPr lang="en-US" sz="1800" dirty="0" err="1">
                <a:solidFill>
                  <a:schemeClr val="tx1"/>
                </a:solidFill>
                <a:ea typeface="+mn-ea"/>
                <a:cs typeface="+mn-cs"/>
              </a:rPr>
              <a:t>görülmektedir</a:t>
            </a:r>
            <a:r>
              <a:rPr lang="en-US" sz="1800" dirty="0">
                <a:solidFill>
                  <a:schemeClr val="tx1"/>
                </a:solidFill>
                <a:ea typeface="+mn-ea"/>
                <a:cs typeface="+mn-cs"/>
              </a:rPr>
              <a:t>. </a:t>
            </a:r>
            <a:r>
              <a:rPr lang="en-US" sz="1800" dirty="0" err="1">
                <a:solidFill>
                  <a:schemeClr val="tx1"/>
                </a:solidFill>
                <a:ea typeface="+mn-ea"/>
                <a:cs typeface="+mn-cs"/>
              </a:rPr>
              <a:t>Ürünlerde</a:t>
            </a:r>
            <a:r>
              <a:rPr lang="en-US" sz="1800" dirty="0">
                <a:solidFill>
                  <a:schemeClr val="tx1"/>
                </a:solidFill>
                <a:ea typeface="+mn-ea"/>
                <a:cs typeface="+mn-cs"/>
              </a:rPr>
              <a:t> </a:t>
            </a:r>
            <a:r>
              <a:rPr lang="en-US" sz="1800" dirty="0" err="1">
                <a:solidFill>
                  <a:schemeClr val="tx1"/>
                </a:solidFill>
                <a:ea typeface="+mn-ea"/>
                <a:cs typeface="+mn-cs"/>
              </a:rPr>
              <a:t>kalan</a:t>
            </a:r>
            <a:r>
              <a:rPr lang="en-US" sz="1800" dirty="0">
                <a:solidFill>
                  <a:schemeClr val="tx1"/>
                </a:solidFill>
                <a:ea typeface="+mn-ea"/>
                <a:cs typeface="+mn-cs"/>
              </a:rPr>
              <a:t> </a:t>
            </a:r>
            <a:r>
              <a:rPr lang="en-US" sz="1800" dirty="0" err="1">
                <a:solidFill>
                  <a:schemeClr val="tx1"/>
                </a:solidFill>
                <a:ea typeface="+mn-ea"/>
                <a:cs typeface="+mn-cs"/>
              </a:rPr>
              <a:t>kimyasalların</a:t>
            </a:r>
            <a:r>
              <a:rPr lang="en-US" sz="1800" dirty="0">
                <a:solidFill>
                  <a:schemeClr val="tx1"/>
                </a:solidFill>
                <a:ea typeface="+mn-ea"/>
                <a:cs typeface="+mn-cs"/>
              </a:rPr>
              <a:t> </a:t>
            </a:r>
            <a:r>
              <a:rPr lang="en-US" sz="1800" dirty="0" err="1">
                <a:solidFill>
                  <a:schemeClr val="tx1"/>
                </a:solidFill>
                <a:ea typeface="+mn-ea"/>
                <a:cs typeface="+mn-cs"/>
              </a:rPr>
              <a:t>ise</a:t>
            </a:r>
            <a:r>
              <a:rPr lang="en-US" sz="1800" dirty="0">
                <a:solidFill>
                  <a:schemeClr val="tx1"/>
                </a:solidFill>
                <a:ea typeface="+mn-ea"/>
                <a:cs typeface="+mn-cs"/>
              </a:rPr>
              <a:t> </a:t>
            </a:r>
            <a:r>
              <a:rPr lang="en-US" sz="1800" dirty="0" err="1">
                <a:solidFill>
                  <a:schemeClr val="tx1"/>
                </a:solidFill>
                <a:ea typeface="+mn-ea"/>
                <a:cs typeface="+mn-cs"/>
              </a:rPr>
              <a:t>insan</a:t>
            </a:r>
            <a:r>
              <a:rPr lang="en-US" sz="1800" dirty="0">
                <a:solidFill>
                  <a:schemeClr val="tx1"/>
                </a:solidFill>
                <a:ea typeface="+mn-ea"/>
                <a:cs typeface="+mn-cs"/>
              </a:rPr>
              <a:t> </a:t>
            </a:r>
            <a:r>
              <a:rPr lang="en-US" sz="1800" dirty="0" err="1">
                <a:solidFill>
                  <a:schemeClr val="tx1"/>
                </a:solidFill>
                <a:ea typeface="+mn-ea"/>
                <a:cs typeface="+mn-cs"/>
              </a:rPr>
              <a:t>sağlığına</a:t>
            </a:r>
            <a:r>
              <a:rPr lang="en-US" sz="1800" dirty="0">
                <a:solidFill>
                  <a:schemeClr val="tx1"/>
                </a:solidFill>
                <a:ea typeface="+mn-ea"/>
                <a:cs typeface="+mn-cs"/>
              </a:rPr>
              <a:t> </a:t>
            </a:r>
            <a:r>
              <a:rPr lang="en-US" sz="1800" dirty="0" err="1">
                <a:solidFill>
                  <a:schemeClr val="tx1"/>
                </a:solidFill>
                <a:ea typeface="+mn-ea"/>
                <a:cs typeface="+mn-cs"/>
              </a:rPr>
              <a:t>zarar</a:t>
            </a:r>
            <a:r>
              <a:rPr lang="en-US" sz="1800" dirty="0">
                <a:solidFill>
                  <a:schemeClr val="tx1"/>
                </a:solidFill>
                <a:ea typeface="+mn-ea"/>
                <a:cs typeface="+mn-cs"/>
              </a:rPr>
              <a:t> </a:t>
            </a:r>
            <a:r>
              <a:rPr lang="en-US" sz="1800" dirty="0" err="1">
                <a:solidFill>
                  <a:schemeClr val="tx1"/>
                </a:solidFill>
                <a:ea typeface="+mn-ea"/>
                <a:cs typeface="+mn-cs"/>
              </a:rPr>
              <a:t>verdiği</a:t>
            </a:r>
            <a:r>
              <a:rPr lang="en-US" sz="1800" dirty="0">
                <a:solidFill>
                  <a:schemeClr val="tx1"/>
                </a:solidFill>
                <a:ea typeface="+mn-ea"/>
                <a:cs typeface="+mn-cs"/>
              </a:rPr>
              <a:t> </a:t>
            </a:r>
            <a:r>
              <a:rPr lang="en-US" sz="1800" dirty="0" err="1">
                <a:solidFill>
                  <a:schemeClr val="tx1"/>
                </a:solidFill>
                <a:ea typeface="+mn-ea"/>
                <a:cs typeface="+mn-cs"/>
              </a:rPr>
              <a:t>bilinmektedir</a:t>
            </a:r>
            <a:r>
              <a:rPr lang="en-US" sz="1800" dirty="0">
                <a:solidFill>
                  <a:schemeClr val="tx1"/>
                </a:solidFill>
                <a:ea typeface="+mn-ea"/>
                <a:cs typeface="+mn-cs"/>
              </a:rPr>
              <a:t>. </a:t>
            </a:r>
            <a:r>
              <a:rPr lang="en-US" sz="1800" dirty="0" err="1">
                <a:solidFill>
                  <a:schemeClr val="tx1"/>
                </a:solidFill>
                <a:ea typeface="+mn-ea"/>
                <a:cs typeface="+mn-cs"/>
              </a:rPr>
              <a:t>Ürün</a:t>
            </a:r>
            <a:r>
              <a:rPr lang="en-US" sz="1800" dirty="0">
                <a:solidFill>
                  <a:schemeClr val="tx1"/>
                </a:solidFill>
                <a:ea typeface="+mn-ea"/>
                <a:cs typeface="+mn-cs"/>
              </a:rPr>
              <a:t> </a:t>
            </a:r>
            <a:r>
              <a:rPr lang="en-US" sz="1800" dirty="0" err="1">
                <a:solidFill>
                  <a:schemeClr val="tx1"/>
                </a:solidFill>
                <a:ea typeface="+mn-ea"/>
                <a:cs typeface="+mn-cs"/>
              </a:rPr>
              <a:t>niteliği</a:t>
            </a:r>
            <a:r>
              <a:rPr lang="en-US" sz="1800" dirty="0">
                <a:solidFill>
                  <a:schemeClr val="tx1"/>
                </a:solidFill>
                <a:ea typeface="+mn-ea"/>
                <a:cs typeface="+mn-cs"/>
              </a:rPr>
              <a:t> </a:t>
            </a:r>
            <a:r>
              <a:rPr lang="en-US" sz="1800" dirty="0" err="1">
                <a:solidFill>
                  <a:schemeClr val="tx1"/>
                </a:solidFill>
                <a:ea typeface="+mn-ea"/>
                <a:cs typeface="+mn-cs"/>
              </a:rPr>
              <a:t>adına</a:t>
            </a:r>
            <a:r>
              <a:rPr lang="en-US" sz="1800" dirty="0">
                <a:solidFill>
                  <a:schemeClr val="tx1"/>
                </a:solidFill>
                <a:ea typeface="+mn-ea"/>
                <a:cs typeface="+mn-cs"/>
              </a:rPr>
              <a:t> </a:t>
            </a:r>
            <a:r>
              <a:rPr lang="en-US" sz="1800" dirty="0" err="1">
                <a:solidFill>
                  <a:schemeClr val="tx1"/>
                </a:solidFill>
                <a:ea typeface="+mn-ea"/>
                <a:cs typeface="+mn-cs"/>
              </a:rPr>
              <a:t>genetiği</a:t>
            </a:r>
            <a:r>
              <a:rPr lang="en-US" sz="1800" dirty="0">
                <a:solidFill>
                  <a:schemeClr val="tx1"/>
                </a:solidFill>
                <a:ea typeface="+mn-ea"/>
                <a:cs typeface="+mn-cs"/>
              </a:rPr>
              <a:t> </a:t>
            </a:r>
            <a:r>
              <a:rPr lang="en-US" sz="1800" dirty="0" err="1">
                <a:solidFill>
                  <a:schemeClr val="tx1"/>
                </a:solidFill>
                <a:ea typeface="+mn-ea"/>
                <a:cs typeface="+mn-cs"/>
              </a:rPr>
              <a:t>değiştirilmiş</a:t>
            </a:r>
            <a:r>
              <a:rPr lang="en-US" sz="1800" dirty="0">
                <a:solidFill>
                  <a:schemeClr val="tx1"/>
                </a:solidFill>
                <a:ea typeface="+mn-ea"/>
                <a:cs typeface="+mn-cs"/>
              </a:rPr>
              <a:t> </a:t>
            </a:r>
            <a:r>
              <a:rPr lang="en-US" sz="1800" dirty="0" err="1">
                <a:solidFill>
                  <a:schemeClr val="tx1"/>
                </a:solidFill>
                <a:ea typeface="+mn-ea"/>
                <a:cs typeface="+mn-cs"/>
              </a:rPr>
              <a:t>tohumlar</a:t>
            </a:r>
            <a:r>
              <a:rPr lang="en-US" sz="1800" dirty="0">
                <a:solidFill>
                  <a:schemeClr val="tx1"/>
                </a:solidFill>
                <a:ea typeface="+mn-ea"/>
                <a:cs typeface="+mn-cs"/>
              </a:rPr>
              <a:t> da </a:t>
            </a:r>
            <a:r>
              <a:rPr lang="en-US" sz="1800" dirty="0" err="1">
                <a:solidFill>
                  <a:schemeClr val="tx1"/>
                </a:solidFill>
                <a:ea typeface="+mn-ea"/>
                <a:cs typeface="+mn-cs"/>
              </a:rPr>
              <a:t>açlık</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obezite</a:t>
            </a:r>
            <a:r>
              <a:rPr lang="en-US" sz="1800" dirty="0">
                <a:solidFill>
                  <a:schemeClr val="tx1"/>
                </a:solidFill>
                <a:ea typeface="+mn-ea"/>
                <a:cs typeface="+mn-cs"/>
              </a:rPr>
              <a:t> </a:t>
            </a:r>
            <a:r>
              <a:rPr lang="en-US" sz="1800" dirty="0" err="1">
                <a:solidFill>
                  <a:schemeClr val="tx1"/>
                </a:solidFill>
                <a:ea typeface="+mn-ea"/>
                <a:cs typeface="+mn-cs"/>
              </a:rPr>
              <a:t>arasında</a:t>
            </a:r>
            <a:r>
              <a:rPr lang="en-US" sz="1800" dirty="0">
                <a:solidFill>
                  <a:schemeClr val="tx1"/>
                </a:solidFill>
                <a:ea typeface="+mn-ea"/>
                <a:cs typeface="+mn-cs"/>
              </a:rPr>
              <a:t> </a:t>
            </a:r>
            <a:r>
              <a:rPr lang="en-US" sz="1800" dirty="0" err="1">
                <a:solidFill>
                  <a:schemeClr val="tx1"/>
                </a:solidFill>
                <a:ea typeface="+mn-ea"/>
                <a:cs typeface="+mn-cs"/>
              </a:rPr>
              <a:t>bir</a:t>
            </a:r>
            <a:r>
              <a:rPr lang="en-US" sz="1800" dirty="0">
                <a:solidFill>
                  <a:schemeClr val="tx1"/>
                </a:solidFill>
                <a:ea typeface="+mn-ea"/>
                <a:cs typeface="+mn-cs"/>
              </a:rPr>
              <a:t> </a:t>
            </a:r>
            <a:r>
              <a:rPr lang="en-US" sz="1800" dirty="0" err="1">
                <a:solidFill>
                  <a:schemeClr val="tx1"/>
                </a:solidFill>
                <a:ea typeface="+mn-ea"/>
                <a:cs typeface="+mn-cs"/>
              </a:rPr>
              <a:t>kısır</a:t>
            </a:r>
            <a:r>
              <a:rPr lang="en-US" sz="1800" dirty="0">
                <a:solidFill>
                  <a:schemeClr val="tx1"/>
                </a:solidFill>
                <a:ea typeface="+mn-ea"/>
                <a:cs typeface="+mn-cs"/>
              </a:rPr>
              <a:t> </a:t>
            </a:r>
            <a:r>
              <a:rPr lang="en-US" sz="1800" dirty="0" err="1">
                <a:solidFill>
                  <a:schemeClr val="tx1"/>
                </a:solidFill>
                <a:ea typeface="+mn-ea"/>
                <a:cs typeface="+mn-cs"/>
              </a:rPr>
              <a:t>döngü</a:t>
            </a:r>
            <a:r>
              <a:rPr lang="en-US" sz="1800" dirty="0">
                <a:solidFill>
                  <a:schemeClr val="tx1"/>
                </a:solidFill>
                <a:ea typeface="+mn-ea"/>
                <a:cs typeface="+mn-cs"/>
              </a:rPr>
              <a:t> </a:t>
            </a:r>
            <a:r>
              <a:rPr lang="en-US" sz="1800" dirty="0" err="1">
                <a:solidFill>
                  <a:schemeClr val="tx1"/>
                </a:solidFill>
                <a:ea typeface="+mn-ea"/>
                <a:cs typeface="+mn-cs"/>
              </a:rPr>
              <a:t>yaratmaktadır</a:t>
            </a:r>
            <a:r>
              <a:rPr lang="en-US" sz="1800" dirty="0">
                <a:solidFill>
                  <a:schemeClr val="tx1"/>
                </a:solidFill>
                <a:ea typeface="+mn-ea"/>
                <a:cs typeface="+mn-cs"/>
              </a:rPr>
              <a:t>. </a:t>
            </a:r>
            <a:r>
              <a:rPr lang="en-US" sz="1800" dirty="0" err="1">
                <a:solidFill>
                  <a:schemeClr val="tx1"/>
                </a:solidFill>
                <a:ea typeface="+mn-ea"/>
                <a:cs typeface="+mn-cs"/>
              </a:rPr>
              <a:t>Kurtarılamayan</a:t>
            </a:r>
            <a:r>
              <a:rPr lang="en-US" sz="1800" dirty="0">
                <a:solidFill>
                  <a:schemeClr val="tx1"/>
                </a:solidFill>
                <a:ea typeface="+mn-ea"/>
                <a:cs typeface="+mn-cs"/>
              </a:rPr>
              <a:t> </a:t>
            </a:r>
            <a:r>
              <a:rPr lang="en-US" sz="1800" dirty="0" err="1">
                <a:solidFill>
                  <a:schemeClr val="tx1"/>
                </a:solidFill>
                <a:ea typeface="+mn-ea"/>
                <a:cs typeface="+mn-cs"/>
              </a:rPr>
              <a:t>topraklarda</a:t>
            </a:r>
            <a:r>
              <a:rPr lang="en-US" sz="1800" dirty="0">
                <a:solidFill>
                  <a:schemeClr val="tx1"/>
                </a:solidFill>
                <a:ea typeface="+mn-ea"/>
                <a:cs typeface="+mn-cs"/>
              </a:rPr>
              <a:t> </a:t>
            </a:r>
            <a:r>
              <a:rPr lang="en-US" sz="1800" dirty="0" err="1">
                <a:solidFill>
                  <a:schemeClr val="tx1"/>
                </a:solidFill>
                <a:ea typeface="+mn-ea"/>
                <a:cs typeface="+mn-cs"/>
              </a:rPr>
              <a:t>daha</a:t>
            </a:r>
            <a:r>
              <a:rPr lang="en-US" sz="1800" dirty="0">
                <a:solidFill>
                  <a:schemeClr val="tx1"/>
                </a:solidFill>
                <a:ea typeface="+mn-ea"/>
                <a:cs typeface="+mn-cs"/>
              </a:rPr>
              <a:t> </a:t>
            </a:r>
            <a:r>
              <a:rPr lang="en-US" sz="1800" dirty="0" err="1">
                <a:solidFill>
                  <a:schemeClr val="tx1"/>
                </a:solidFill>
                <a:ea typeface="+mn-ea"/>
                <a:cs typeface="+mn-cs"/>
              </a:rPr>
              <a:t>fazla</a:t>
            </a:r>
            <a:r>
              <a:rPr lang="en-US" sz="1800" dirty="0">
                <a:solidFill>
                  <a:schemeClr val="tx1"/>
                </a:solidFill>
                <a:ea typeface="+mn-ea"/>
                <a:cs typeface="+mn-cs"/>
              </a:rPr>
              <a:t> </a:t>
            </a:r>
            <a:r>
              <a:rPr lang="en-US" sz="1800" dirty="0" err="1">
                <a:solidFill>
                  <a:schemeClr val="tx1"/>
                </a:solidFill>
                <a:ea typeface="+mn-ea"/>
                <a:cs typeface="+mn-cs"/>
              </a:rPr>
              <a:t>ürün</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kalite</a:t>
            </a:r>
            <a:r>
              <a:rPr lang="en-US" sz="1800" dirty="0">
                <a:solidFill>
                  <a:schemeClr val="tx1"/>
                </a:solidFill>
                <a:ea typeface="+mn-ea"/>
                <a:cs typeface="+mn-cs"/>
              </a:rPr>
              <a:t> </a:t>
            </a:r>
            <a:r>
              <a:rPr lang="en-US" sz="1800" dirty="0" err="1">
                <a:solidFill>
                  <a:schemeClr val="tx1"/>
                </a:solidFill>
                <a:ea typeface="+mn-ea"/>
                <a:cs typeface="+mn-cs"/>
              </a:rPr>
              <a:t>oluşturmaya</a:t>
            </a:r>
            <a:r>
              <a:rPr lang="en-US" sz="1800" dirty="0">
                <a:solidFill>
                  <a:schemeClr val="tx1"/>
                </a:solidFill>
                <a:ea typeface="+mn-ea"/>
                <a:cs typeface="+mn-cs"/>
              </a:rPr>
              <a:t> </a:t>
            </a:r>
            <a:r>
              <a:rPr lang="en-US" sz="1800" dirty="0" err="1">
                <a:solidFill>
                  <a:schemeClr val="tx1"/>
                </a:solidFill>
                <a:ea typeface="+mn-ea"/>
                <a:cs typeface="+mn-cs"/>
              </a:rPr>
              <a:t>çalışılırken</a:t>
            </a:r>
            <a:r>
              <a:rPr lang="en-US" sz="1800" dirty="0">
                <a:solidFill>
                  <a:schemeClr val="tx1"/>
                </a:solidFill>
                <a:ea typeface="+mn-ea"/>
                <a:cs typeface="+mn-cs"/>
              </a:rPr>
              <a:t>, </a:t>
            </a:r>
            <a:r>
              <a:rPr lang="en-US" sz="1800" dirty="0" err="1">
                <a:solidFill>
                  <a:schemeClr val="tx1"/>
                </a:solidFill>
                <a:ea typeface="+mn-ea"/>
                <a:cs typeface="+mn-cs"/>
              </a:rPr>
              <a:t>bir</a:t>
            </a:r>
            <a:r>
              <a:rPr lang="en-US" sz="1800" dirty="0">
                <a:solidFill>
                  <a:schemeClr val="tx1"/>
                </a:solidFill>
                <a:ea typeface="+mn-ea"/>
                <a:cs typeface="+mn-cs"/>
              </a:rPr>
              <a:t> </a:t>
            </a:r>
            <a:r>
              <a:rPr lang="en-US" sz="1800" dirty="0" err="1">
                <a:solidFill>
                  <a:schemeClr val="tx1"/>
                </a:solidFill>
                <a:ea typeface="+mn-ea"/>
                <a:cs typeface="+mn-cs"/>
              </a:rPr>
              <a:t>taraftan</a:t>
            </a:r>
            <a:r>
              <a:rPr lang="en-US" sz="1800" dirty="0">
                <a:solidFill>
                  <a:schemeClr val="tx1"/>
                </a:solidFill>
                <a:ea typeface="+mn-ea"/>
                <a:cs typeface="+mn-cs"/>
              </a:rPr>
              <a:t> da </a:t>
            </a:r>
            <a:r>
              <a:rPr lang="en-US" sz="1800" dirty="0" err="1">
                <a:solidFill>
                  <a:schemeClr val="tx1"/>
                </a:solidFill>
                <a:ea typeface="+mn-ea"/>
                <a:cs typeface="+mn-cs"/>
              </a:rPr>
              <a:t>insan</a:t>
            </a:r>
            <a:r>
              <a:rPr lang="en-US" sz="1800" dirty="0">
                <a:solidFill>
                  <a:schemeClr val="tx1"/>
                </a:solidFill>
                <a:ea typeface="+mn-ea"/>
                <a:cs typeface="+mn-cs"/>
              </a:rPr>
              <a:t> </a:t>
            </a:r>
            <a:r>
              <a:rPr lang="en-US" sz="1800" dirty="0" err="1">
                <a:solidFill>
                  <a:schemeClr val="tx1"/>
                </a:solidFill>
                <a:ea typeface="+mn-ea"/>
                <a:cs typeface="+mn-cs"/>
              </a:rPr>
              <a:t>sağlığını</a:t>
            </a:r>
            <a:r>
              <a:rPr lang="en-US" sz="1800" dirty="0">
                <a:solidFill>
                  <a:schemeClr val="tx1"/>
                </a:solidFill>
                <a:ea typeface="+mn-ea"/>
                <a:cs typeface="+mn-cs"/>
              </a:rPr>
              <a:t> </a:t>
            </a:r>
            <a:r>
              <a:rPr lang="en-US" sz="1800" dirty="0" err="1">
                <a:solidFill>
                  <a:schemeClr val="tx1"/>
                </a:solidFill>
                <a:ea typeface="+mn-ea"/>
                <a:cs typeface="+mn-cs"/>
              </a:rPr>
              <a:t>tehlikeye</a:t>
            </a:r>
            <a:r>
              <a:rPr lang="en-US" sz="1800" dirty="0">
                <a:solidFill>
                  <a:schemeClr val="tx1"/>
                </a:solidFill>
                <a:ea typeface="+mn-ea"/>
                <a:cs typeface="+mn-cs"/>
              </a:rPr>
              <a:t> </a:t>
            </a:r>
            <a:r>
              <a:rPr lang="en-US" sz="1800" dirty="0" err="1">
                <a:solidFill>
                  <a:schemeClr val="tx1"/>
                </a:solidFill>
                <a:ea typeface="+mn-ea"/>
                <a:cs typeface="+mn-cs"/>
              </a:rPr>
              <a:t>atmaktadır</a:t>
            </a:r>
            <a:r>
              <a:rPr lang="en-US" sz="1800" dirty="0">
                <a:solidFill>
                  <a:schemeClr val="tx1"/>
                </a:solidFill>
                <a:ea typeface="+mn-ea"/>
                <a:cs typeface="+mn-cs"/>
              </a:rPr>
              <a:t>. Modern </a:t>
            </a:r>
            <a:r>
              <a:rPr lang="en-US" sz="1800" dirty="0" err="1">
                <a:solidFill>
                  <a:schemeClr val="tx1"/>
                </a:solidFill>
                <a:ea typeface="+mn-ea"/>
                <a:cs typeface="+mn-cs"/>
              </a:rPr>
              <a:t>tarım</a:t>
            </a:r>
            <a:r>
              <a:rPr lang="en-US" sz="1800" dirty="0">
                <a:solidFill>
                  <a:schemeClr val="tx1"/>
                </a:solidFill>
                <a:ea typeface="+mn-ea"/>
                <a:cs typeface="+mn-cs"/>
              </a:rPr>
              <a:t> </a:t>
            </a:r>
            <a:r>
              <a:rPr lang="en-US" sz="1800" dirty="0" err="1">
                <a:solidFill>
                  <a:schemeClr val="tx1"/>
                </a:solidFill>
                <a:ea typeface="+mn-ea"/>
                <a:cs typeface="+mn-cs"/>
              </a:rPr>
              <a:t>metotlarının</a:t>
            </a:r>
            <a:r>
              <a:rPr lang="en-US" sz="1800" dirty="0">
                <a:solidFill>
                  <a:schemeClr val="tx1"/>
                </a:solidFill>
                <a:ea typeface="+mn-ea"/>
                <a:cs typeface="+mn-cs"/>
              </a:rPr>
              <a:t> </a:t>
            </a:r>
            <a:r>
              <a:rPr lang="en-US" sz="1800" dirty="0" err="1">
                <a:solidFill>
                  <a:schemeClr val="tx1"/>
                </a:solidFill>
                <a:ea typeface="+mn-ea"/>
                <a:cs typeface="+mn-cs"/>
              </a:rPr>
              <a:t>çoğu</a:t>
            </a:r>
            <a:r>
              <a:rPr lang="en-US" sz="1800" dirty="0">
                <a:solidFill>
                  <a:schemeClr val="tx1"/>
                </a:solidFill>
                <a:ea typeface="+mn-ea"/>
                <a:cs typeface="+mn-cs"/>
              </a:rPr>
              <a:t> </a:t>
            </a:r>
            <a:r>
              <a:rPr lang="en-US" sz="1800" dirty="0" err="1">
                <a:solidFill>
                  <a:schemeClr val="tx1"/>
                </a:solidFill>
                <a:ea typeface="+mn-ea"/>
                <a:cs typeface="+mn-cs"/>
              </a:rPr>
              <a:t>tohumlar</a:t>
            </a:r>
            <a:r>
              <a:rPr lang="en-US" sz="1800" dirty="0">
                <a:solidFill>
                  <a:schemeClr val="tx1"/>
                </a:solidFill>
                <a:ea typeface="+mn-ea"/>
                <a:cs typeface="+mn-cs"/>
              </a:rPr>
              <a:t> </a:t>
            </a:r>
            <a:r>
              <a:rPr lang="en-US" sz="1800" dirty="0" err="1">
                <a:solidFill>
                  <a:schemeClr val="tx1"/>
                </a:solidFill>
                <a:ea typeface="+mn-ea"/>
                <a:cs typeface="+mn-cs"/>
              </a:rPr>
              <a:t>üzerinde</a:t>
            </a:r>
            <a:r>
              <a:rPr lang="en-US" sz="1800" dirty="0">
                <a:solidFill>
                  <a:schemeClr val="tx1"/>
                </a:solidFill>
                <a:ea typeface="+mn-ea"/>
                <a:cs typeface="+mn-cs"/>
              </a:rPr>
              <a:t> </a:t>
            </a:r>
            <a:r>
              <a:rPr lang="en-US" sz="1800" dirty="0" err="1">
                <a:solidFill>
                  <a:schemeClr val="tx1"/>
                </a:solidFill>
                <a:ea typeface="+mn-ea"/>
                <a:cs typeface="+mn-cs"/>
              </a:rPr>
              <a:t>yaşayan</a:t>
            </a:r>
            <a:r>
              <a:rPr lang="en-US" sz="1800" dirty="0">
                <a:solidFill>
                  <a:schemeClr val="tx1"/>
                </a:solidFill>
                <a:ea typeface="+mn-ea"/>
                <a:cs typeface="+mn-cs"/>
              </a:rPr>
              <a:t> </a:t>
            </a:r>
            <a:r>
              <a:rPr lang="en-US" sz="1800" dirty="0" err="1">
                <a:solidFill>
                  <a:schemeClr val="tx1"/>
                </a:solidFill>
                <a:ea typeface="+mn-ea"/>
                <a:cs typeface="+mn-cs"/>
              </a:rPr>
              <a:t>canlıları</a:t>
            </a:r>
            <a:r>
              <a:rPr lang="en-US" sz="1800" dirty="0">
                <a:solidFill>
                  <a:schemeClr val="tx1"/>
                </a:solidFill>
                <a:ea typeface="+mn-ea"/>
                <a:cs typeface="+mn-cs"/>
              </a:rPr>
              <a:t> </a:t>
            </a:r>
            <a:r>
              <a:rPr lang="en-US" sz="1800" dirty="0" err="1">
                <a:solidFill>
                  <a:schemeClr val="tx1"/>
                </a:solidFill>
                <a:ea typeface="+mn-ea"/>
                <a:cs typeface="+mn-cs"/>
              </a:rPr>
              <a:t>kontrol</a:t>
            </a:r>
            <a:r>
              <a:rPr lang="en-US" sz="1800" dirty="0">
                <a:solidFill>
                  <a:schemeClr val="tx1"/>
                </a:solidFill>
                <a:ea typeface="+mn-ea"/>
                <a:cs typeface="+mn-cs"/>
              </a:rPr>
              <a:t> </a:t>
            </a:r>
            <a:r>
              <a:rPr lang="en-US" sz="1800" dirty="0" err="1">
                <a:solidFill>
                  <a:schemeClr val="tx1"/>
                </a:solidFill>
                <a:ea typeface="+mn-ea"/>
                <a:cs typeface="+mn-cs"/>
              </a:rPr>
              <a:t>altına</a:t>
            </a:r>
            <a:r>
              <a:rPr lang="en-US" sz="1800" dirty="0">
                <a:solidFill>
                  <a:schemeClr val="tx1"/>
                </a:solidFill>
                <a:ea typeface="+mn-ea"/>
                <a:cs typeface="+mn-cs"/>
              </a:rPr>
              <a:t> alma </a:t>
            </a:r>
            <a:r>
              <a:rPr lang="en-US" sz="1800" dirty="0" err="1">
                <a:solidFill>
                  <a:schemeClr val="tx1"/>
                </a:solidFill>
                <a:ea typeface="+mn-ea"/>
                <a:cs typeface="+mn-cs"/>
              </a:rPr>
              <a:t>amacına</a:t>
            </a:r>
            <a:r>
              <a:rPr lang="en-US" sz="1800" dirty="0">
                <a:solidFill>
                  <a:schemeClr val="tx1"/>
                </a:solidFill>
                <a:ea typeface="+mn-ea"/>
                <a:cs typeface="+mn-cs"/>
              </a:rPr>
              <a:t> </a:t>
            </a:r>
            <a:r>
              <a:rPr lang="en-US" sz="1800" dirty="0" err="1">
                <a:solidFill>
                  <a:schemeClr val="tx1"/>
                </a:solidFill>
                <a:ea typeface="+mn-ea"/>
                <a:cs typeface="+mn-cs"/>
              </a:rPr>
              <a:t>dayanmaktadır</a:t>
            </a:r>
            <a:r>
              <a:rPr lang="en-US" sz="1800" dirty="0">
                <a:solidFill>
                  <a:schemeClr val="tx1"/>
                </a:solidFill>
                <a:ea typeface="+mn-ea"/>
                <a:cs typeface="+mn-cs"/>
              </a:rPr>
              <a:t>.</a:t>
            </a:r>
          </a:p>
        </p:txBody>
      </p:sp>
      <p:pic>
        <p:nvPicPr>
          <p:cNvPr id="6" name="Picture 5" descr="Çim yaprağına tırmanan yedi benekli uğur böceği">
            <a:extLst>
              <a:ext uri="{FF2B5EF4-FFF2-40B4-BE49-F238E27FC236}">
                <a16:creationId xmlns:a16="http://schemas.microsoft.com/office/drawing/2014/main" id="{0E616B0E-D60F-9192-3486-86B2F530C9E2}"/>
              </a:ext>
            </a:extLst>
          </p:cNvPr>
          <p:cNvPicPr>
            <a:picLocks noChangeAspect="1"/>
          </p:cNvPicPr>
          <p:nvPr/>
        </p:nvPicPr>
        <p:blipFill rotWithShape="1">
          <a:blip r:embed="rId3"/>
          <a:srcRect r="40666" b="-1"/>
          <a:stretch/>
        </p:blipFill>
        <p:spPr>
          <a:xfrm>
            <a:off x="7283116" y="10"/>
            <a:ext cx="4908883" cy="6857990"/>
          </a:xfrm>
          <a:prstGeom prst="rect">
            <a:avLst/>
          </a:prstGeom>
        </p:spPr>
      </p:pic>
      <p:sp>
        <p:nvSpPr>
          <p:cNvPr id="10" name="Rectangle 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53482046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C32E04-4613-6124-CEF1-DA8A1D5AF246}"/>
              </a:ext>
            </a:extLst>
          </p:cNvPr>
          <p:cNvSpPr txBox="1"/>
          <p:nvPr/>
        </p:nvSpPr>
        <p:spPr>
          <a:xfrm>
            <a:off x="379387" y="375557"/>
            <a:ext cx="6775392" cy="1028700"/>
          </a:xfrm>
          <a:prstGeom prst="rect">
            <a:avLst/>
          </a:prstGeom>
        </p:spPr>
        <p:txBody>
          <a:bodyPr vert="horz" lIns="91440" tIns="45720" rIns="91440" bIns="45720" rtlCol="0" anchor="b">
            <a:normAutofit fontScale="85000" lnSpcReduction="10000"/>
          </a:bodyPr>
          <a:lstStyle/>
          <a:p>
            <a:pPr>
              <a:lnSpc>
                <a:spcPct val="90000"/>
              </a:lnSpc>
              <a:spcBef>
                <a:spcPct val="0"/>
              </a:spcBef>
              <a:spcAft>
                <a:spcPts val="600"/>
              </a:spcAft>
            </a:pPr>
            <a:r>
              <a:rPr lang="en-US" sz="2500" b="1" dirty="0">
                <a:latin typeface="+mj-lt"/>
                <a:ea typeface="+mj-ea"/>
                <a:cs typeface="+mj-cs"/>
              </a:rPr>
              <a:t>GIDA GÜVENLİĞİ KAVRAMININ PARAMETRELERİ</a:t>
            </a:r>
            <a:endParaRPr lang="tr-TR" sz="2500" b="1" dirty="0">
              <a:latin typeface="+mj-lt"/>
              <a:ea typeface="+mj-ea"/>
              <a:cs typeface="+mj-cs"/>
            </a:endParaRPr>
          </a:p>
          <a:p>
            <a:pPr>
              <a:lnSpc>
                <a:spcPct val="90000"/>
              </a:lnSpc>
              <a:spcBef>
                <a:spcPct val="0"/>
              </a:spcBef>
              <a:spcAft>
                <a:spcPts val="600"/>
              </a:spcAft>
            </a:pPr>
            <a:endParaRPr lang="en-US" sz="2500" b="1" dirty="0">
              <a:latin typeface="+mj-lt"/>
              <a:ea typeface="+mj-ea"/>
              <a:cs typeface="+mj-cs"/>
            </a:endParaRPr>
          </a:p>
          <a:p>
            <a:pPr>
              <a:lnSpc>
                <a:spcPct val="90000"/>
              </a:lnSpc>
              <a:spcBef>
                <a:spcPct val="0"/>
              </a:spcBef>
              <a:spcAft>
                <a:spcPts val="600"/>
              </a:spcAft>
            </a:pPr>
            <a:r>
              <a:rPr lang="en-US" sz="2500" b="1" dirty="0" err="1">
                <a:latin typeface="+mj-lt"/>
                <a:ea typeface="+mj-ea"/>
                <a:cs typeface="+mj-cs"/>
              </a:rPr>
              <a:t>Tarımsal</a:t>
            </a:r>
            <a:r>
              <a:rPr lang="en-US" sz="2500" b="1" dirty="0">
                <a:latin typeface="+mj-lt"/>
                <a:ea typeface="+mj-ea"/>
                <a:cs typeface="+mj-cs"/>
              </a:rPr>
              <a:t> </a:t>
            </a:r>
            <a:r>
              <a:rPr lang="en-US" sz="2500" b="1" dirty="0" err="1">
                <a:latin typeface="+mj-lt"/>
                <a:ea typeface="+mj-ea"/>
                <a:cs typeface="+mj-cs"/>
              </a:rPr>
              <a:t>Üretim</a:t>
            </a:r>
            <a:r>
              <a:rPr lang="en-US" sz="2500" b="1" dirty="0">
                <a:latin typeface="+mj-lt"/>
                <a:ea typeface="+mj-ea"/>
                <a:cs typeface="+mj-cs"/>
              </a:rPr>
              <a:t> </a:t>
            </a:r>
            <a:r>
              <a:rPr lang="en-US" sz="2500" b="1" dirty="0" err="1">
                <a:latin typeface="+mj-lt"/>
                <a:ea typeface="+mj-ea"/>
                <a:cs typeface="+mj-cs"/>
              </a:rPr>
              <a:t>ve</a:t>
            </a:r>
            <a:r>
              <a:rPr lang="en-US" sz="2500" b="1" dirty="0">
                <a:latin typeface="+mj-lt"/>
                <a:ea typeface="+mj-ea"/>
                <a:cs typeface="+mj-cs"/>
              </a:rPr>
              <a:t> </a:t>
            </a:r>
            <a:r>
              <a:rPr lang="en-US" sz="2500" b="1" dirty="0" err="1">
                <a:latin typeface="+mj-lt"/>
                <a:ea typeface="+mj-ea"/>
                <a:cs typeface="+mj-cs"/>
              </a:rPr>
              <a:t>Sağlıklı</a:t>
            </a:r>
            <a:r>
              <a:rPr lang="en-US" sz="2500" b="1" dirty="0">
                <a:latin typeface="+mj-lt"/>
                <a:ea typeface="+mj-ea"/>
                <a:cs typeface="+mj-cs"/>
              </a:rPr>
              <a:t> </a:t>
            </a:r>
            <a:r>
              <a:rPr lang="en-US" sz="2500" b="1" dirty="0" err="1">
                <a:latin typeface="+mj-lt"/>
                <a:ea typeface="+mj-ea"/>
                <a:cs typeface="+mj-cs"/>
              </a:rPr>
              <a:t>Gıdanın</a:t>
            </a:r>
            <a:r>
              <a:rPr lang="en-US" sz="2500" b="1" dirty="0">
                <a:latin typeface="+mj-lt"/>
                <a:ea typeface="+mj-ea"/>
                <a:cs typeface="+mj-cs"/>
              </a:rPr>
              <a:t> </a:t>
            </a:r>
            <a:r>
              <a:rPr lang="en-US" sz="2500" b="1" dirty="0" err="1">
                <a:latin typeface="+mj-lt"/>
                <a:ea typeface="+mj-ea"/>
                <a:cs typeface="+mj-cs"/>
              </a:rPr>
              <a:t>Temini</a:t>
            </a:r>
            <a:endParaRPr lang="en-US" sz="2500" b="1" dirty="0">
              <a:latin typeface="+mj-lt"/>
              <a:ea typeface="+mj-ea"/>
              <a:cs typeface="+mj-cs"/>
            </a:endParaRPr>
          </a:p>
        </p:txBody>
      </p:sp>
      <p:sp>
        <p:nvSpPr>
          <p:cNvPr id="3" name="Content Placeholder 2">
            <a:extLst>
              <a:ext uri="{FF2B5EF4-FFF2-40B4-BE49-F238E27FC236}">
                <a16:creationId xmlns:a16="http://schemas.microsoft.com/office/drawing/2014/main" id="{ACF3CDAA-056D-A95B-A11E-6DF500C4E1EB}"/>
              </a:ext>
            </a:extLst>
          </p:cNvPr>
          <p:cNvSpPr>
            <a:spLocks noGrp="1"/>
          </p:cNvSpPr>
          <p:nvPr>
            <p:ph idx="1"/>
          </p:nvPr>
        </p:nvSpPr>
        <p:spPr>
          <a:xfrm>
            <a:off x="0" y="1705084"/>
            <a:ext cx="7270811" cy="5152916"/>
          </a:xfrm>
        </p:spPr>
        <p:txBody>
          <a:bodyPr vert="horz" lIns="91440" tIns="45720" rIns="91440" bIns="45720" rtlCol="0" anchor="t">
            <a:noAutofit/>
          </a:bodyPr>
          <a:lstStyle/>
          <a:p>
            <a:pPr algn="just">
              <a:lnSpc>
                <a:spcPct val="150000"/>
              </a:lnSpc>
              <a:buFont typeface="Arial" panose="020B0604020202020204" pitchFamily="34" charset="0"/>
              <a:buChar char="•"/>
            </a:pPr>
            <a:r>
              <a:rPr lang="en-US" sz="2000" dirty="0" err="1">
                <a:solidFill>
                  <a:schemeClr val="tx1"/>
                </a:solidFill>
                <a:ea typeface="+mn-ea"/>
                <a:cs typeface="+mn-cs"/>
              </a:rPr>
              <a:t>Gıda</a:t>
            </a:r>
            <a:r>
              <a:rPr lang="en-US" sz="2000" dirty="0">
                <a:solidFill>
                  <a:schemeClr val="tx1"/>
                </a:solidFill>
                <a:ea typeface="+mn-ea"/>
                <a:cs typeface="+mn-cs"/>
              </a:rPr>
              <a:t> </a:t>
            </a:r>
            <a:r>
              <a:rPr lang="en-US" sz="2000" dirty="0" err="1">
                <a:solidFill>
                  <a:schemeClr val="tx1"/>
                </a:solidFill>
                <a:ea typeface="+mn-ea"/>
                <a:cs typeface="+mn-cs"/>
              </a:rPr>
              <a:t>güvenliğinin</a:t>
            </a:r>
            <a:r>
              <a:rPr lang="en-US" sz="2000" dirty="0">
                <a:solidFill>
                  <a:schemeClr val="tx1"/>
                </a:solidFill>
                <a:ea typeface="+mn-ea"/>
                <a:cs typeface="+mn-cs"/>
              </a:rPr>
              <a:t> </a:t>
            </a:r>
            <a:r>
              <a:rPr lang="en-US" sz="2000" dirty="0" err="1">
                <a:solidFill>
                  <a:schemeClr val="tx1"/>
                </a:solidFill>
                <a:ea typeface="+mn-ea"/>
                <a:cs typeface="+mn-cs"/>
              </a:rPr>
              <a:t>en</a:t>
            </a:r>
            <a:r>
              <a:rPr lang="en-US" sz="2000" dirty="0">
                <a:solidFill>
                  <a:schemeClr val="tx1"/>
                </a:solidFill>
                <a:ea typeface="+mn-ea"/>
                <a:cs typeface="+mn-cs"/>
              </a:rPr>
              <a:t> </a:t>
            </a:r>
            <a:r>
              <a:rPr lang="en-US" sz="2000" dirty="0" err="1">
                <a:solidFill>
                  <a:schemeClr val="tx1"/>
                </a:solidFill>
                <a:ea typeface="+mn-ea"/>
                <a:cs typeface="+mn-cs"/>
              </a:rPr>
              <a:t>önemli</a:t>
            </a:r>
            <a:r>
              <a:rPr lang="en-US" sz="2000" dirty="0">
                <a:solidFill>
                  <a:schemeClr val="tx1"/>
                </a:solidFill>
                <a:ea typeface="+mn-ea"/>
                <a:cs typeface="+mn-cs"/>
              </a:rPr>
              <a:t> </a:t>
            </a:r>
            <a:r>
              <a:rPr lang="en-US" sz="2000" dirty="0" err="1">
                <a:solidFill>
                  <a:schemeClr val="tx1"/>
                </a:solidFill>
                <a:ea typeface="+mn-ea"/>
                <a:cs typeface="+mn-cs"/>
              </a:rPr>
              <a:t>parametrelerinden</a:t>
            </a:r>
            <a:r>
              <a:rPr lang="en-US" sz="2000" dirty="0">
                <a:solidFill>
                  <a:schemeClr val="tx1"/>
                </a:solidFill>
                <a:ea typeface="+mn-ea"/>
                <a:cs typeface="+mn-cs"/>
              </a:rPr>
              <a:t> </a:t>
            </a:r>
            <a:r>
              <a:rPr lang="en-US" sz="2000" dirty="0" err="1">
                <a:solidFill>
                  <a:schemeClr val="tx1"/>
                </a:solidFill>
                <a:ea typeface="+mn-ea"/>
                <a:cs typeface="+mn-cs"/>
              </a:rPr>
              <a:t>biri</a:t>
            </a:r>
            <a:r>
              <a:rPr lang="en-US" sz="2000" dirty="0">
                <a:solidFill>
                  <a:schemeClr val="tx1"/>
                </a:solidFill>
                <a:ea typeface="+mn-ea"/>
                <a:cs typeface="+mn-cs"/>
              </a:rPr>
              <a:t> </a:t>
            </a:r>
            <a:r>
              <a:rPr lang="en-US" sz="2000" dirty="0" err="1">
                <a:solidFill>
                  <a:schemeClr val="tx1"/>
                </a:solidFill>
                <a:ea typeface="+mn-ea"/>
                <a:cs typeface="+mn-cs"/>
              </a:rPr>
              <a:t>olan</a:t>
            </a:r>
            <a:r>
              <a:rPr lang="en-US" sz="2000" dirty="0">
                <a:solidFill>
                  <a:schemeClr val="tx1"/>
                </a:solidFill>
                <a:ea typeface="+mn-ea"/>
                <a:cs typeface="+mn-cs"/>
              </a:rPr>
              <a:t> </a:t>
            </a:r>
            <a:r>
              <a:rPr lang="en-US" sz="2000" dirty="0" err="1">
                <a:solidFill>
                  <a:schemeClr val="tx1"/>
                </a:solidFill>
                <a:ea typeface="+mn-ea"/>
                <a:cs typeface="+mn-cs"/>
              </a:rPr>
              <a:t>tarımsal</a:t>
            </a:r>
            <a:r>
              <a:rPr lang="en-US" sz="2000" dirty="0">
                <a:solidFill>
                  <a:schemeClr val="tx1"/>
                </a:solidFill>
                <a:ea typeface="+mn-ea"/>
                <a:cs typeface="+mn-cs"/>
              </a:rPr>
              <a:t> </a:t>
            </a:r>
            <a:r>
              <a:rPr lang="en-US" sz="2000" dirty="0" err="1">
                <a:solidFill>
                  <a:schemeClr val="tx1"/>
                </a:solidFill>
                <a:ea typeface="+mn-ea"/>
                <a:cs typeface="+mn-cs"/>
              </a:rPr>
              <a:t>üretim</a:t>
            </a:r>
            <a:r>
              <a:rPr lang="en-US" sz="2000" dirty="0">
                <a:solidFill>
                  <a:schemeClr val="tx1"/>
                </a:solidFill>
                <a:ea typeface="+mn-ea"/>
                <a:cs typeface="+mn-cs"/>
              </a:rPr>
              <a:t> </a:t>
            </a:r>
            <a:r>
              <a:rPr lang="en-US" sz="2000" dirty="0" err="1">
                <a:solidFill>
                  <a:schemeClr val="tx1"/>
                </a:solidFill>
                <a:ea typeface="+mn-ea"/>
                <a:cs typeface="+mn-cs"/>
              </a:rPr>
              <a:t>ve</a:t>
            </a:r>
            <a:r>
              <a:rPr lang="en-US" sz="2000" dirty="0">
                <a:solidFill>
                  <a:schemeClr val="tx1"/>
                </a:solidFill>
                <a:ea typeface="+mn-ea"/>
                <a:cs typeface="+mn-cs"/>
              </a:rPr>
              <a:t> </a:t>
            </a:r>
            <a:r>
              <a:rPr lang="en-US" sz="2000" dirty="0" err="1">
                <a:solidFill>
                  <a:schemeClr val="tx1"/>
                </a:solidFill>
                <a:ea typeface="+mn-ea"/>
                <a:cs typeface="+mn-cs"/>
              </a:rPr>
              <a:t>sağlıklı</a:t>
            </a:r>
            <a:r>
              <a:rPr lang="en-US" sz="2000" dirty="0">
                <a:solidFill>
                  <a:schemeClr val="tx1"/>
                </a:solidFill>
                <a:ea typeface="+mn-ea"/>
                <a:cs typeface="+mn-cs"/>
              </a:rPr>
              <a:t> </a:t>
            </a:r>
            <a:r>
              <a:rPr lang="en-US" sz="2000" dirty="0" err="1">
                <a:solidFill>
                  <a:schemeClr val="tx1"/>
                </a:solidFill>
                <a:ea typeface="+mn-ea"/>
                <a:cs typeface="+mn-cs"/>
              </a:rPr>
              <a:t>gıdanın</a:t>
            </a:r>
            <a:r>
              <a:rPr lang="en-US" sz="2000" dirty="0">
                <a:solidFill>
                  <a:schemeClr val="tx1"/>
                </a:solidFill>
                <a:ea typeface="+mn-ea"/>
                <a:cs typeface="+mn-cs"/>
              </a:rPr>
              <a:t> </a:t>
            </a:r>
            <a:r>
              <a:rPr lang="en-US" sz="2000" dirty="0" err="1">
                <a:solidFill>
                  <a:schemeClr val="tx1"/>
                </a:solidFill>
                <a:ea typeface="+mn-ea"/>
                <a:cs typeface="+mn-cs"/>
              </a:rPr>
              <a:t>temini</a:t>
            </a:r>
            <a:r>
              <a:rPr lang="en-US" sz="2000" dirty="0">
                <a:solidFill>
                  <a:schemeClr val="tx1"/>
                </a:solidFill>
                <a:ea typeface="+mn-ea"/>
                <a:cs typeface="+mn-cs"/>
              </a:rPr>
              <a:t>, </a:t>
            </a:r>
            <a:r>
              <a:rPr lang="en-US" sz="2000" dirty="0" err="1">
                <a:solidFill>
                  <a:schemeClr val="tx1"/>
                </a:solidFill>
                <a:ea typeface="+mn-ea"/>
                <a:cs typeface="+mn-cs"/>
              </a:rPr>
              <a:t>özellikle</a:t>
            </a:r>
            <a:r>
              <a:rPr lang="en-US" sz="2000" dirty="0">
                <a:solidFill>
                  <a:schemeClr val="tx1"/>
                </a:solidFill>
                <a:ea typeface="+mn-ea"/>
                <a:cs typeface="+mn-cs"/>
              </a:rPr>
              <a:t> </a:t>
            </a:r>
            <a:r>
              <a:rPr lang="en-US" sz="2000" dirty="0" err="1">
                <a:solidFill>
                  <a:schemeClr val="tx1"/>
                </a:solidFill>
                <a:ea typeface="+mn-ea"/>
                <a:cs typeface="+mn-cs"/>
              </a:rPr>
              <a:t>gelişmekte</a:t>
            </a:r>
            <a:r>
              <a:rPr lang="en-US" sz="2000" dirty="0">
                <a:solidFill>
                  <a:schemeClr val="tx1"/>
                </a:solidFill>
                <a:ea typeface="+mn-ea"/>
                <a:cs typeface="+mn-cs"/>
              </a:rPr>
              <a:t> </a:t>
            </a:r>
            <a:r>
              <a:rPr lang="en-US" sz="2000" dirty="0" err="1">
                <a:solidFill>
                  <a:schemeClr val="tx1"/>
                </a:solidFill>
                <a:ea typeface="+mn-ea"/>
                <a:cs typeface="+mn-cs"/>
              </a:rPr>
              <a:t>olan</a:t>
            </a:r>
            <a:r>
              <a:rPr lang="en-US" sz="2000" dirty="0">
                <a:solidFill>
                  <a:schemeClr val="tx1"/>
                </a:solidFill>
                <a:ea typeface="+mn-ea"/>
                <a:cs typeface="+mn-cs"/>
              </a:rPr>
              <a:t> </a:t>
            </a:r>
            <a:r>
              <a:rPr lang="en-US" sz="2000" dirty="0" err="1">
                <a:solidFill>
                  <a:schemeClr val="tx1"/>
                </a:solidFill>
                <a:ea typeface="+mn-ea"/>
                <a:cs typeface="+mn-cs"/>
              </a:rPr>
              <a:t>ülkeler</a:t>
            </a:r>
            <a:r>
              <a:rPr lang="en-US" sz="2000" dirty="0">
                <a:solidFill>
                  <a:schemeClr val="tx1"/>
                </a:solidFill>
                <a:ea typeface="+mn-ea"/>
                <a:cs typeface="+mn-cs"/>
              </a:rPr>
              <a:t> </a:t>
            </a:r>
            <a:r>
              <a:rPr lang="en-US" sz="2000" dirty="0" err="1">
                <a:solidFill>
                  <a:schemeClr val="tx1"/>
                </a:solidFill>
                <a:ea typeface="+mn-ea"/>
                <a:cs typeface="+mn-cs"/>
              </a:rPr>
              <a:t>ve</a:t>
            </a:r>
            <a:r>
              <a:rPr lang="en-US" sz="2000" dirty="0">
                <a:solidFill>
                  <a:schemeClr val="tx1"/>
                </a:solidFill>
                <a:ea typeface="+mn-ea"/>
                <a:cs typeface="+mn-cs"/>
              </a:rPr>
              <a:t> </a:t>
            </a:r>
            <a:r>
              <a:rPr lang="en-US" sz="2000" dirty="0" err="1">
                <a:solidFill>
                  <a:schemeClr val="tx1"/>
                </a:solidFill>
                <a:ea typeface="+mn-ea"/>
                <a:cs typeface="+mn-cs"/>
              </a:rPr>
              <a:t>gelişmiş</a:t>
            </a:r>
            <a:r>
              <a:rPr lang="en-US" sz="2000" dirty="0">
                <a:solidFill>
                  <a:schemeClr val="tx1"/>
                </a:solidFill>
                <a:ea typeface="+mn-ea"/>
                <a:cs typeface="+mn-cs"/>
              </a:rPr>
              <a:t> </a:t>
            </a:r>
            <a:r>
              <a:rPr lang="en-US" sz="2000" dirty="0" err="1">
                <a:solidFill>
                  <a:schemeClr val="tx1"/>
                </a:solidFill>
                <a:ea typeface="+mn-ea"/>
                <a:cs typeface="+mn-cs"/>
              </a:rPr>
              <a:t>ülkeler</a:t>
            </a:r>
            <a:r>
              <a:rPr lang="en-US" sz="2000" dirty="0">
                <a:solidFill>
                  <a:schemeClr val="tx1"/>
                </a:solidFill>
                <a:ea typeface="+mn-ea"/>
                <a:cs typeface="+mn-cs"/>
              </a:rPr>
              <a:t> </a:t>
            </a:r>
            <a:r>
              <a:rPr lang="en-US" sz="2000" dirty="0" err="1">
                <a:solidFill>
                  <a:schemeClr val="tx1"/>
                </a:solidFill>
                <a:ea typeface="+mn-ea"/>
                <a:cs typeface="+mn-cs"/>
              </a:rPr>
              <a:t>arasındaki</a:t>
            </a:r>
            <a:r>
              <a:rPr lang="en-US" sz="2000" dirty="0">
                <a:solidFill>
                  <a:schemeClr val="tx1"/>
                </a:solidFill>
                <a:ea typeface="+mn-ea"/>
                <a:cs typeface="+mn-cs"/>
              </a:rPr>
              <a:t> </a:t>
            </a:r>
            <a:r>
              <a:rPr lang="en-US" sz="2000" dirty="0" err="1">
                <a:solidFill>
                  <a:schemeClr val="tx1"/>
                </a:solidFill>
                <a:ea typeface="+mn-ea"/>
                <a:cs typeface="+mn-cs"/>
              </a:rPr>
              <a:t>ticari</a:t>
            </a:r>
            <a:r>
              <a:rPr lang="en-US" sz="2000" dirty="0">
                <a:solidFill>
                  <a:schemeClr val="tx1"/>
                </a:solidFill>
                <a:ea typeface="+mn-ea"/>
                <a:cs typeface="+mn-cs"/>
              </a:rPr>
              <a:t> </a:t>
            </a:r>
            <a:r>
              <a:rPr lang="en-US" sz="2000" dirty="0" err="1">
                <a:solidFill>
                  <a:schemeClr val="tx1"/>
                </a:solidFill>
                <a:ea typeface="+mn-ea"/>
                <a:cs typeface="+mn-cs"/>
              </a:rPr>
              <a:t>ilişkilere</a:t>
            </a:r>
            <a:r>
              <a:rPr lang="en-US" sz="2000" dirty="0">
                <a:solidFill>
                  <a:schemeClr val="tx1"/>
                </a:solidFill>
                <a:ea typeface="+mn-ea"/>
                <a:cs typeface="+mn-cs"/>
              </a:rPr>
              <a:t> de </a:t>
            </a:r>
            <a:r>
              <a:rPr lang="en-US" sz="2000" dirty="0" err="1">
                <a:solidFill>
                  <a:schemeClr val="tx1"/>
                </a:solidFill>
                <a:ea typeface="+mn-ea"/>
                <a:cs typeface="+mn-cs"/>
              </a:rPr>
              <a:t>dayanmaktadır</a:t>
            </a:r>
            <a:r>
              <a:rPr lang="en-US" sz="2000" dirty="0">
                <a:solidFill>
                  <a:schemeClr val="tx1"/>
                </a:solidFill>
                <a:ea typeface="+mn-ea"/>
                <a:cs typeface="+mn-cs"/>
              </a:rPr>
              <a:t>. </a:t>
            </a:r>
            <a:r>
              <a:rPr lang="en-US" sz="2000" b="1" dirty="0" err="1">
                <a:solidFill>
                  <a:schemeClr val="tx1"/>
                </a:solidFill>
                <a:ea typeface="+mn-ea"/>
                <a:cs typeface="+mn-cs"/>
              </a:rPr>
              <a:t>Gayri</a:t>
            </a:r>
            <a:r>
              <a:rPr lang="en-US" sz="2000" b="1" dirty="0">
                <a:solidFill>
                  <a:schemeClr val="tx1"/>
                </a:solidFill>
                <a:ea typeface="+mn-ea"/>
                <a:cs typeface="+mn-cs"/>
              </a:rPr>
              <a:t> </a:t>
            </a:r>
            <a:r>
              <a:rPr lang="en-US" sz="2000" b="1" dirty="0" err="1">
                <a:solidFill>
                  <a:schemeClr val="tx1"/>
                </a:solidFill>
                <a:ea typeface="+mn-ea"/>
                <a:cs typeface="+mn-cs"/>
              </a:rPr>
              <a:t>safi</a:t>
            </a:r>
            <a:r>
              <a:rPr lang="en-US" sz="2000" b="1" dirty="0">
                <a:solidFill>
                  <a:schemeClr val="tx1"/>
                </a:solidFill>
                <a:ea typeface="+mn-ea"/>
                <a:cs typeface="+mn-cs"/>
              </a:rPr>
              <a:t> milli </a:t>
            </a:r>
            <a:r>
              <a:rPr lang="en-US" sz="2000" b="1" dirty="0" err="1">
                <a:solidFill>
                  <a:schemeClr val="tx1"/>
                </a:solidFill>
                <a:ea typeface="+mn-ea"/>
                <a:cs typeface="+mn-cs"/>
              </a:rPr>
              <a:t>hasılaları</a:t>
            </a:r>
            <a:r>
              <a:rPr lang="en-US" sz="2000" b="1" dirty="0">
                <a:solidFill>
                  <a:schemeClr val="tx1"/>
                </a:solidFill>
                <a:ea typeface="+mn-ea"/>
                <a:cs typeface="+mn-cs"/>
              </a:rPr>
              <a:t> </a:t>
            </a:r>
            <a:r>
              <a:rPr lang="en-US" sz="2000" b="1" dirty="0" err="1">
                <a:solidFill>
                  <a:schemeClr val="tx1"/>
                </a:solidFill>
                <a:ea typeface="+mn-ea"/>
                <a:cs typeface="+mn-cs"/>
              </a:rPr>
              <a:t>tarımsal</a:t>
            </a:r>
            <a:r>
              <a:rPr lang="en-US" sz="2000" b="1" dirty="0">
                <a:solidFill>
                  <a:schemeClr val="tx1"/>
                </a:solidFill>
                <a:ea typeface="+mn-ea"/>
                <a:cs typeface="+mn-cs"/>
              </a:rPr>
              <a:t> </a:t>
            </a:r>
            <a:r>
              <a:rPr lang="en-US" sz="2000" b="1" dirty="0" err="1">
                <a:solidFill>
                  <a:schemeClr val="tx1"/>
                </a:solidFill>
                <a:ea typeface="+mn-ea"/>
                <a:cs typeface="+mn-cs"/>
              </a:rPr>
              <a:t>üretime</a:t>
            </a:r>
            <a:r>
              <a:rPr lang="en-US" sz="2000" b="1" dirty="0">
                <a:solidFill>
                  <a:schemeClr val="tx1"/>
                </a:solidFill>
                <a:ea typeface="+mn-ea"/>
                <a:cs typeface="+mn-cs"/>
              </a:rPr>
              <a:t> </a:t>
            </a:r>
            <a:r>
              <a:rPr lang="en-US" sz="2000" b="1" dirty="0" err="1">
                <a:solidFill>
                  <a:schemeClr val="tx1"/>
                </a:solidFill>
                <a:ea typeface="+mn-ea"/>
                <a:cs typeface="+mn-cs"/>
              </a:rPr>
              <a:t>dayalı</a:t>
            </a:r>
            <a:r>
              <a:rPr lang="en-US" sz="2000" b="1" dirty="0">
                <a:solidFill>
                  <a:schemeClr val="tx1"/>
                </a:solidFill>
                <a:ea typeface="+mn-ea"/>
                <a:cs typeface="+mn-cs"/>
              </a:rPr>
              <a:t> </a:t>
            </a:r>
            <a:r>
              <a:rPr lang="en-US" sz="2000" b="1" dirty="0" err="1">
                <a:solidFill>
                  <a:schemeClr val="tx1"/>
                </a:solidFill>
                <a:ea typeface="+mn-ea"/>
                <a:cs typeface="+mn-cs"/>
              </a:rPr>
              <a:t>gelişmekte</a:t>
            </a:r>
            <a:r>
              <a:rPr lang="en-US" sz="2000" b="1" dirty="0">
                <a:solidFill>
                  <a:schemeClr val="tx1"/>
                </a:solidFill>
                <a:ea typeface="+mn-ea"/>
                <a:cs typeface="+mn-cs"/>
              </a:rPr>
              <a:t> </a:t>
            </a:r>
            <a:r>
              <a:rPr lang="en-US" sz="2000" b="1" dirty="0" err="1">
                <a:solidFill>
                  <a:schemeClr val="tx1"/>
                </a:solidFill>
                <a:ea typeface="+mn-ea"/>
                <a:cs typeface="+mn-cs"/>
              </a:rPr>
              <a:t>olan</a:t>
            </a:r>
            <a:r>
              <a:rPr lang="en-US" sz="2000" b="1" dirty="0">
                <a:solidFill>
                  <a:schemeClr val="tx1"/>
                </a:solidFill>
                <a:ea typeface="+mn-ea"/>
                <a:cs typeface="+mn-cs"/>
              </a:rPr>
              <a:t> </a:t>
            </a:r>
            <a:r>
              <a:rPr lang="en-US" sz="2000" b="1" dirty="0" err="1">
                <a:solidFill>
                  <a:schemeClr val="tx1"/>
                </a:solidFill>
                <a:ea typeface="+mn-ea"/>
                <a:cs typeface="+mn-cs"/>
              </a:rPr>
              <a:t>ülkelerin</a:t>
            </a:r>
            <a:r>
              <a:rPr lang="en-US" sz="2000" b="1" dirty="0">
                <a:solidFill>
                  <a:schemeClr val="tx1"/>
                </a:solidFill>
                <a:ea typeface="+mn-ea"/>
                <a:cs typeface="+mn-cs"/>
              </a:rPr>
              <a:t> </a:t>
            </a:r>
            <a:r>
              <a:rPr lang="en-US" sz="2000" b="1" dirty="0" err="1">
                <a:solidFill>
                  <a:schemeClr val="tx1"/>
                </a:solidFill>
                <a:ea typeface="+mn-ea"/>
                <a:cs typeface="+mn-cs"/>
              </a:rPr>
              <a:t>tarımsal</a:t>
            </a:r>
            <a:r>
              <a:rPr lang="en-US" sz="2000" b="1" dirty="0">
                <a:solidFill>
                  <a:schemeClr val="tx1"/>
                </a:solidFill>
                <a:ea typeface="+mn-ea"/>
                <a:cs typeface="+mn-cs"/>
              </a:rPr>
              <a:t> </a:t>
            </a:r>
            <a:r>
              <a:rPr lang="en-US" sz="2000" b="1" dirty="0" err="1">
                <a:solidFill>
                  <a:schemeClr val="tx1"/>
                </a:solidFill>
                <a:ea typeface="+mn-ea"/>
                <a:cs typeface="+mn-cs"/>
              </a:rPr>
              <a:t>üretimde</a:t>
            </a:r>
            <a:r>
              <a:rPr lang="en-US" sz="2000" b="1" dirty="0">
                <a:solidFill>
                  <a:schemeClr val="tx1"/>
                </a:solidFill>
                <a:ea typeface="+mn-ea"/>
                <a:cs typeface="+mn-cs"/>
              </a:rPr>
              <a:t> </a:t>
            </a:r>
            <a:r>
              <a:rPr lang="en-US" sz="2000" b="1" dirty="0" err="1">
                <a:solidFill>
                  <a:schemeClr val="tx1"/>
                </a:solidFill>
                <a:ea typeface="+mn-ea"/>
                <a:cs typeface="+mn-cs"/>
              </a:rPr>
              <a:t>kullanılan</a:t>
            </a:r>
            <a:r>
              <a:rPr lang="en-US" sz="2000" b="1" dirty="0">
                <a:solidFill>
                  <a:schemeClr val="tx1"/>
                </a:solidFill>
                <a:ea typeface="+mn-ea"/>
                <a:cs typeface="+mn-cs"/>
              </a:rPr>
              <a:t> </a:t>
            </a:r>
            <a:r>
              <a:rPr lang="en-US" sz="2000" b="1" dirty="0" err="1">
                <a:solidFill>
                  <a:schemeClr val="tx1"/>
                </a:solidFill>
                <a:ea typeface="+mn-ea"/>
                <a:cs typeface="+mn-cs"/>
              </a:rPr>
              <a:t>makinalara</a:t>
            </a:r>
            <a:r>
              <a:rPr lang="en-US" sz="2000" b="1" dirty="0">
                <a:solidFill>
                  <a:schemeClr val="tx1"/>
                </a:solidFill>
                <a:ea typeface="+mn-ea"/>
                <a:cs typeface="+mn-cs"/>
              </a:rPr>
              <a:t> </a:t>
            </a:r>
            <a:r>
              <a:rPr lang="en-US" sz="2000" b="1" dirty="0" err="1">
                <a:solidFill>
                  <a:schemeClr val="tx1"/>
                </a:solidFill>
                <a:ea typeface="+mn-ea"/>
                <a:cs typeface="+mn-cs"/>
              </a:rPr>
              <a:t>olan</a:t>
            </a:r>
            <a:r>
              <a:rPr lang="en-US" sz="2000" b="1" dirty="0">
                <a:solidFill>
                  <a:schemeClr val="tx1"/>
                </a:solidFill>
                <a:ea typeface="+mn-ea"/>
                <a:cs typeface="+mn-cs"/>
              </a:rPr>
              <a:t> </a:t>
            </a:r>
            <a:r>
              <a:rPr lang="en-US" sz="2000" b="1" dirty="0" err="1">
                <a:solidFill>
                  <a:schemeClr val="tx1"/>
                </a:solidFill>
                <a:ea typeface="+mn-ea"/>
                <a:cs typeface="+mn-cs"/>
              </a:rPr>
              <a:t>ihtiyaçlarını</a:t>
            </a:r>
            <a:r>
              <a:rPr lang="en-US" sz="2000" b="1" dirty="0">
                <a:solidFill>
                  <a:schemeClr val="tx1"/>
                </a:solidFill>
                <a:ea typeface="+mn-ea"/>
                <a:cs typeface="+mn-cs"/>
              </a:rPr>
              <a:t> </a:t>
            </a:r>
            <a:r>
              <a:rPr lang="en-US" sz="2000" b="1" dirty="0" err="1">
                <a:solidFill>
                  <a:schemeClr val="tx1"/>
                </a:solidFill>
                <a:ea typeface="+mn-ea"/>
                <a:cs typeface="+mn-cs"/>
              </a:rPr>
              <a:t>gelişmiş</a:t>
            </a:r>
            <a:r>
              <a:rPr lang="en-US" sz="2000" b="1" dirty="0">
                <a:solidFill>
                  <a:schemeClr val="tx1"/>
                </a:solidFill>
                <a:ea typeface="+mn-ea"/>
                <a:cs typeface="+mn-cs"/>
              </a:rPr>
              <a:t> </a:t>
            </a:r>
            <a:r>
              <a:rPr lang="en-US" sz="2000" b="1" dirty="0" err="1">
                <a:solidFill>
                  <a:schemeClr val="tx1"/>
                </a:solidFill>
                <a:ea typeface="+mn-ea"/>
                <a:cs typeface="+mn-cs"/>
              </a:rPr>
              <a:t>ülkelerden</a:t>
            </a:r>
            <a:r>
              <a:rPr lang="en-US" sz="2000" b="1" dirty="0">
                <a:solidFill>
                  <a:schemeClr val="tx1"/>
                </a:solidFill>
                <a:ea typeface="+mn-ea"/>
                <a:cs typeface="+mn-cs"/>
              </a:rPr>
              <a:t> </a:t>
            </a:r>
            <a:r>
              <a:rPr lang="en-US" sz="2000" b="1" dirty="0" err="1">
                <a:solidFill>
                  <a:schemeClr val="tx1"/>
                </a:solidFill>
                <a:ea typeface="+mn-ea"/>
                <a:cs typeface="+mn-cs"/>
              </a:rPr>
              <a:t>karşılamaları</a:t>
            </a:r>
            <a:r>
              <a:rPr lang="en-US" sz="2000" b="1" dirty="0">
                <a:solidFill>
                  <a:schemeClr val="tx1"/>
                </a:solidFill>
                <a:ea typeface="+mn-ea"/>
                <a:cs typeface="+mn-cs"/>
              </a:rPr>
              <a:t> </a:t>
            </a:r>
            <a:r>
              <a:rPr lang="en-US" sz="2000" b="1" dirty="0" err="1">
                <a:solidFill>
                  <a:schemeClr val="tx1"/>
                </a:solidFill>
                <a:ea typeface="+mn-ea"/>
                <a:cs typeface="+mn-cs"/>
              </a:rPr>
              <a:t>gerekmektedir</a:t>
            </a:r>
            <a:r>
              <a:rPr lang="en-US" sz="2000" b="1" dirty="0">
                <a:solidFill>
                  <a:schemeClr val="tx1"/>
                </a:solidFill>
                <a:ea typeface="+mn-ea"/>
                <a:cs typeface="+mn-cs"/>
              </a:rPr>
              <a:t>. </a:t>
            </a:r>
            <a:r>
              <a:rPr lang="en-US" sz="2000" b="1" dirty="0" err="1">
                <a:solidFill>
                  <a:schemeClr val="tx1"/>
                </a:solidFill>
                <a:ea typeface="+mn-ea"/>
                <a:cs typeface="+mn-cs"/>
              </a:rPr>
              <a:t>Bununla</a:t>
            </a:r>
            <a:r>
              <a:rPr lang="en-US" sz="2000" b="1" dirty="0">
                <a:solidFill>
                  <a:schemeClr val="tx1"/>
                </a:solidFill>
                <a:ea typeface="+mn-ea"/>
                <a:cs typeface="+mn-cs"/>
              </a:rPr>
              <a:t> </a:t>
            </a:r>
            <a:r>
              <a:rPr lang="en-US" sz="2000" b="1" dirty="0" err="1">
                <a:solidFill>
                  <a:schemeClr val="tx1"/>
                </a:solidFill>
                <a:ea typeface="+mn-ea"/>
                <a:cs typeface="+mn-cs"/>
              </a:rPr>
              <a:t>birlikte</a:t>
            </a:r>
            <a:r>
              <a:rPr lang="en-US" sz="2000" b="1" dirty="0">
                <a:solidFill>
                  <a:schemeClr val="tx1"/>
                </a:solidFill>
                <a:ea typeface="+mn-ea"/>
                <a:cs typeface="+mn-cs"/>
              </a:rPr>
              <a:t>, </a:t>
            </a:r>
            <a:r>
              <a:rPr lang="en-US" sz="2000" b="1" dirty="0" err="1">
                <a:solidFill>
                  <a:schemeClr val="tx1"/>
                </a:solidFill>
                <a:ea typeface="+mn-ea"/>
                <a:cs typeface="+mn-cs"/>
              </a:rPr>
              <a:t>gelişmiş</a:t>
            </a:r>
            <a:r>
              <a:rPr lang="en-US" sz="2000" b="1" dirty="0">
                <a:solidFill>
                  <a:schemeClr val="tx1"/>
                </a:solidFill>
                <a:ea typeface="+mn-ea"/>
                <a:cs typeface="+mn-cs"/>
              </a:rPr>
              <a:t> </a:t>
            </a:r>
            <a:r>
              <a:rPr lang="en-US" sz="2000" b="1" dirty="0" err="1">
                <a:solidFill>
                  <a:schemeClr val="tx1"/>
                </a:solidFill>
                <a:ea typeface="+mn-ea"/>
                <a:cs typeface="+mn-cs"/>
              </a:rPr>
              <a:t>ülkelerin</a:t>
            </a:r>
            <a:r>
              <a:rPr lang="en-US" sz="2000" b="1" dirty="0">
                <a:solidFill>
                  <a:schemeClr val="tx1"/>
                </a:solidFill>
                <a:ea typeface="+mn-ea"/>
                <a:cs typeface="+mn-cs"/>
              </a:rPr>
              <a:t> de </a:t>
            </a:r>
            <a:r>
              <a:rPr lang="en-US" sz="2000" b="1" dirty="0" err="1">
                <a:solidFill>
                  <a:schemeClr val="tx1"/>
                </a:solidFill>
                <a:ea typeface="+mn-ea"/>
                <a:cs typeface="+mn-cs"/>
              </a:rPr>
              <a:t>tarım</a:t>
            </a:r>
            <a:r>
              <a:rPr lang="en-US" sz="2000" b="1" dirty="0">
                <a:solidFill>
                  <a:schemeClr val="tx1"/>
                </a:solidFill>
                <a:ea typeface="+mn-ea"/>
                <a:cs typeface="+mn-cs"/>
              </a:rPr>
              <a:t> </a:t>
            </a:r>
            <a:r>
              <a:rPr lang="en-US" sz="2000" b="1" dirty="0" err="1">
                <a:solidFill>
                  <a:schemeClr val="tx1"/>
                </a:solidFill>
                <a:ea typeface="+mn-ea"/>
                <a:cs typeface="+mn-cs"/>
              </a:rPr>
              <a:t>ürünlerini</a:t>
            </a:r>
            <a:r>
              <a:rPr lang="en-US" sz="2000" b="1" dirty="0">
                <a:solidFill>
                  <a:schemeClr val="tx1"/>
                </a:solidFill>
                <a:ea typeface="+mn-ea"/>
                <a:cs typeface="+mn-cs"/>
              </a:rPr>
              <a:t> </a:t>
            </a:r>
            <a:r>
              <a:rPr lang="en-US" sz="2000" b="1" dirty="0" err="1">
                <a:solidFill>
                  <a:schemeClr val="tx1"/>
                </a:solidFill>
                <a:ea typeface="+mn-ea"/>
                <a:cs typeface="+mn-cs"/>
              </a:rPr>
              <a:t>bu</a:t>
            </a:r>
            <a:r>
              <a:rPr lang="en-US" sz="2000" b="1" dirty="0">
                <a:solidFill>
                  <a:schemeClr val="tx1"/>
                </a:solidFill>
                <a:ea typeface="+mn-ea"/>
                <a:cs typeface="+mn-cs"/>
              </a:rPr>
              <a:t> </a:t>
            </a:r>
            <a:r>
              <a:rPr lang="en-US" sz="2000" b="1" dirty="0" err="1">
                <a:solidFill>
                  <a:schemeClr val="tx1"/>
                </a:solidFill>
                <a:ea typeface="+mn-ea"/>
                <a:cs typeface="+mn-cs"/>
              </a:rPr>
              <a:t>ülkelerden</a:t>
            </a:r>
            <a:r>
              <a:rPr lang="en-US" sz="2000" b="1" dirty="0">
                <a:solidFill>
                  <a:schemeClr val="tx1"/>
                </a:solidFill>
                <a:ea typeface="+mn-ea"/>
                <a:cs typeface="+mn-cs"/>
              </a:rPr>
              <a:t> </a:t>
            </a:r>
            <a:r>
              <a:rPr lang="en-US" sz="2000" b="1" dirty="0" err="1">
                <a:solidFill>
                  <a:schemeClr val="tx1"/>
                </a:solidFill>
                <a:ea typeface="+mn-ea"/>
                <a:cs typeface="+mn-cs"/>
              </a:rPr>
              <a:t>karşıladığı</a:t>
            </a:r>
            <a:r>
              <a:rPr lang="en-US" sz="2000" b="1" dirty="0">
                <a:solidFill>
                  <a:schemeClr val="tx1"/>
                </a:solidFill>
                <a:ea typeface="+mn-ea"/>
                <a:cs typeface="+mn-cs"/>
              </a:rPr>
              <a:t> </a:t>
            </a:r>
            <a:r>
              <a:rPr lang="en-US" sz="2000" b="1" dirty="0" err="1">
                <a:solidFill>
                  <a:schemeClr val="tx1"/>
                </a:solidFill>
                <a:ea typeface="+mn-ea"/>
                <a:cs typeface="+mn-cs"/>
              </a:rPr>
              <a:t>düşünüldüğünde</a:t>
            </a:r>
            <a:r>
              <a:rPr lang="en-US" sz="2000" b="1" dirty="0">
                <a:solidFill>
                  <a:schemeClr val="tx1"/>
                </a:solidFill>
                <a:ea typeface="+mn-ea"/>
                <a:cs typeface="+mn-cs"/>
              </a:rPr>
              <a:t>, </a:t>
            </a:r>
            <a:r>
              <a:rPr lang="en-US" sz="2000" b="1" dirty="0" err="1">
                <a:solidFill>
                  <a:schemeClr val="tx1"/>
                </a:solidFill>
                <a:ea typeface="+mn-ea"/>
                <a:cs typeface="+mn-cs"/>
              </a:rPr>
              <a:t>bu</a:t>
            </a:r>
            <a:r>
              <a:rPr lang="en-US" sz="2000" b="1" dirty="0">
                <a:solidFill>
                  <a:schemeClr val="tx1"/>
                </a:solidFill>
                <a:ea typeface="+mn-ea"/>
                <a:cs typeface="+mn-cs"/>
              </a:rPr>
              <a:t> </a:t>
            </a:r>
            <a:r>
              <a:rPr lang="en-US" sz="2000" b="1" dirty="0" err="1">
                <a:solidFill>
                  <a:schemeClr val="tx1"/>
                </a:solidFill>
                <a:ea typeface="+mn-ea"/>
                <a:cs typeface="+mn-cs"/>
              </a:rPr>
              <a:t>sirkülasyonun</a:t>
            </a:r>
            <a:r>
              <a:rPr lang="en-US" sz="2000" b="1" dirty="0">
                <a:solidFill>
                  <a:schemeClr val="tx1"/>
                </a:solidFill>
                <a:ea typeface="+mn-ea"/>
                <a:cs typeface="+mn-cs"/>
              </a:rPr>
              <a:t> </a:t>
            </a:r>
            <a:r>
              <a:rPr lang="en-US" sz="2000" b="1" dirty="0" err="1">
                <a:solidFill>
                  <a:schemeClr val="tx1"/>
                </a:solidFill>
                <a:ea typeface="+mn-ea"/>
                <a:cs typeface="+mn-cs"/>
              </a:rPr>
              <a:t>sağlanması</a:t>
            </a:r>
            <a:r>
              <a:rPr lang="en-US" sz="2000" b="1" dirty="0">
                <a:solidFill>
                  <a:schemeClr val="tx1"/>
                </a:solidFill>
                <a:ea typeface="+mn-ea"/>
                <a:cs typeface="+mn-cs"/>
              </a:rPr>
              <a:t> </a:t>
            </a:r>
            <a:r>
              <a:rPr lang="en-US" sz="2000" b="1" dirty="0" err="1">
                <a:solidFill>
                  <a:schemeClr val="tx1"/>
                </a:solidFill>
                <a:ea typeface="+mn-ea"/>
                <a:cs typeface="+mn-cs"/>
              </a:rPr>
              <a:t>noktasında</a:t>
            </a:r>
            <a:r>
              <a:rPr lang="en-US" sz="2000" b="1" dirty="0">
                <a:solidFill>
                  <a:schemeClr val="tx1"/>
                </a:solidFill>
                <a:ea typeface="+mn-ea"/>
                <a:cs typeface="+mn-cs"/>
              </a:rPr>
              <a:t> </a:t>
            </a:r>
            <a:r>
              <a:rPr lang="en-US" sz="2000" b="1" dirty="0" err="1">
                <a:solidFill>
                  <a:schemeClr val="tx1"/>
                </a:solidFill>
                <a:ea typeface="+mn-ea"/>
                <a:cs typeface="+mn-cs"/>
              </a:rPr>
              <a:t>yaşanan</a:t>
            </a:r>
            <a:r>
              <a:rPr lang="en-US" sz="2000" b="1" dirty="0">
                <a:solidFill>
                  <a:schemeClr val="tx1"/>
                </a:solidFill>
                <a:ea typeface="+mn-ea"/>
                <a:cs typeface="+mn-cs"/>
              </a:rPr>
              <a:t> </a:t>
            </a:r>
            <a:r>
              <a:rPr lang="en-US" sz="2000" b="1" dirty="0" err="1">
                <a:solidFill>
                  <a:schemeClr val="tx1"/>
                </a:solidFill>
                <a:ea typeface="+mn-ea"/>
                <a:cs typeface="+mn-cs"/>
              </a:rPr>
              <a:t>sıkıntılar</a:t>
            </a:r>
            <a:r>
              <a:rPr lang="en-US" sz="2000" b="1" dirty="0">
                <a:solidFill>
                  <a:schemeClr val="tx1"/>
                </a:solidFill>
                <a:ea typeface="+mn-ea"/>
                <a:cs typeface="+mn-cs"/>
              </a:rPr>
              <a:t> </a:t>
            </a:r>
            <a:r>
              <a:rPr lang="en-US" sz="2000" b="1" dirty="0" err="1">
                <a:solidFill>
                  <a:schemeClr val="tx1"/>
                </a:solidFill>
                <a:ea typeface="+mn-ea"/>
                <a:cs typeface="+mn-cs"/>
              </a:rPr>
              <a:t>küresel</a:t>
            </a:r>
            <a:r>
              <a:rPr lang="en-US" sz="2000" b="1" dirty="0">
                <a:solidFill>
                  <a:schemeClr val="tx1"/>
                </a:solidFill>
                <a:ea typeface="+mn-ea"/>
                <a:cs typeface="+mn-cs"/>
              </a:rPr>
              <a:t> </a:t>
            </a:r>
            <a:r>
              <a:rPr lang="en-US" sz="2000" b="1" dirty="0" err="1">
                <a:solidFill>
                  <a:schemeClr val="tx1"/>
                </a:solidFill>
                <a:ea typeface="+mn-ea"/>
                <a:cs typeface="+mn-cs"/>
              </a:rPr>
              <a:t>bir</a:t>
            </a:r>
            <a:r>
              <a:rPr lang="en-US" sz="2000" b="1" dirty="0">
                <a:solidFill>
                  <a:schemeClr val="tx1"/>
                </a:solidFill>
                <a:ea typeface="+mn-ea"/>
                <a:cs typeface="+mn-cs"/>
              </a:rPr>
              <a:t> </a:t>
            </a:r>
            <a:r>
              <a:rPr lang="en-US" sz="2000" b="1" dirty="0" err="1">
                <a:solidFill>
                  <a:schemeClr val="tx1"/>
                </a:solidFill>
                <a:ea typeface="+mn-ea"/>
                <a:cs typeface="+mn-cs"/>
              </a:rPr>
              <a:t>gıda</a:t>
            </a:r>
            <a:r>
              <a:rPr lang="en-US" sz="2000" b="1" dirty="0">
                <a:solidFill>
                  <a:schemeClr val="tx1"/>
                </a:solidFill>
                <a:ea typeface="+mn-ea"/>
                <a:cs typeface="+mn-cs"/>
              </a:rPr>
              <a:t> </a:t>
            </a:r>
            <a:r>
              <a:rPr lang="en-US" sz="2000" b="1" dirty="0" err="1">
                <a:solidFill>
                  <a:schemeClr val="tx1"/>
                </a:solidFill>
                <a:ea typeface="+mn-ea"/>
                <a:cs typeface="+mn-cs"/>
              </a:rPr>
              <a:t>güvenliği</a:t>
            </a:r>
            <a:r>
              <a:rPr lang="en-US" sz="2000" b="1" dirty="0">
                <a:solidFill>
                  <a:schemeClr val="tx1"/>
                </a:solidFill>
                <a:ea typeface="+mn-ea"/>
                <a:cs typeface="+mn-cs"/>
              </a:rPr>
              <a:t> </a:t>
            </a:r>
            <a:r>
              <a:rPr lang="en-US" sz="2000" b="1" dirty="0" err="1">
                <a:solidFill>
                  <a:schemeClr val="tx1"/>
                </a:solidFill>
                <a:ea typeface="+mn-ea"/>
                <a:cs typeface="+mn-cs"/>
              </a:rPr>
              <a:t>sorunu</a:t>
            </a:r>
            <a:r>
              <a:rPr lang="en-US" sz="2000" b="1" dirty="0">
                <a:solidFill>
                  <a:schemeClr val="tx1"/>
                </a:solidFill>
                <a:ea typeface="+mn-ea"/>
                <a:cs typeface="+mn-cs"/>
              </a:rPr>
              <a:t> </a:t>
            </a:r>
            <a:r>
              <a:rPr lang="en-US" sz="2000" b="1" dirty="0" err="1">
                <a:solidFill>
                  <a:schemeClr val="tx1"/>
                </a:solidFill>
                <a:ea typeface="+mn-ea"/>
                <a:cs typeface="+mn-cs"/>
              </a:rPr>
              <a:t>oluşturmaktadır</a:t>
            </a:r>
            <a:r>
              <a:rPr lang="en-US" sz="2000" b="1" dirty="0">
                <a:solidFill>
                  <a:schemeClr val="tx1"/>
                </a:solidFill>
                <a:ea typeface="+mn-ea"/>
                <a:cs typeface="+mn-cs"/>
              </a:rPr>
              <a:t>.</a:t>
            </a:r>
          </a:p>
        </p:txBody>
      </p:sp>
      <p:pic>
        <p:nvPicPr>
          <p:cNvPr id="6" name="Picture 5" descr="Aslılı sebze ve meyve">
            <a:extLst>
              <a:ext uri="{FF2B5EF4-FFF2-40B4-BE49-F238E27FC236}">
                <a16:creationId xmlns:a16="http://schemas.microsoft.com/office/drawing/2014/main" id="{B5C3DCE3-9FB8-F5D1-C2E4-4A49F4158DB1}"/>
              </a:ext>
            </a:extLst>
          </p:cNvPr>
          <p:cNvPicPr>
            <a:picLocks noChangeAspect="1"/>
          </p:cNvPicPr>
          <p:nvPr/>
        </p:nvPicPr>
        <p:blipFill rotWithShape="1">
          <a:blip r:embed="rId2"/>
          <a:srcRect l="32101" r="20000" b="-1"/>
          <a:stretch/>
        </p:blipFill>
        <p:spPr>
          <a:xfrm>
            <a:off x="7270812" y="10"/>
            <a:ext cx="4921187" cy="6857990"/>
          </a:xfrm>
          <a:prstGeom prst="rect">
            <a:avLst/>
          </a:prstGeom>
        </p:spPr>
      </p:pic>
      <p:grpSp>
        <p:nvGrpSpPr>
          <p:cNvPr id="21" name="Group 20">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2" name="Rectangle 21">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292128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066147-FE77-49D3-82E1-19112455035F}"/>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2" name="Title 1">
            <a:extLst>
              <a:ext uri="{FF2B5EF4-FFF2-40B4-BE49-F238E27FC236}">
                <a16:creationId xmlns:a16="http://schemas.microsoft.com/office/drawing/2014/main" id="{58EEC7F6-BA15-431F-BEE4-2D65F454A986}"/>
              </a:ext>
            </a:extLst>
          </p:cNvPr>
          <p:cNvSpPr>
            <a:spLocks noGrp="1"/>
          </p:cNvSpPr>
          <p:nvPr>
            <p:ph type="title"/>
          </p:nvPr>
        </p:nvSpPr>
        <p:spPr>
          <a:xfrm>
            <a:off x="0" y="1522613"/>
            <a:ext cx="12188951" cy="913292"/>
          </a:xfrm>
        </p:spPr>
        <p:txBody>
          <a:bodyPr anchor="t" anchorCtr="0">
            <a:noAutofit/>
          </a:bodyPr>
          <a:lstStyle/>
          <a:p>
            <a:pPr algn="ctr"/>
            <a:r>
              <a:rPr lang="tr-TR" spc="380" dirty="0">
                <a:solidFill>
                  <a:schemeClr val="bg1"/>
                </a:solidFill>
              </a:rPr>
              <a:t>Gıda Güvenliği</a:t>
            </a:r>
            <a:endParaRPr lang="en-US" spc="380" dirty="0">
              <a:solidFill>
                <a:schemeClr val="bg1"/>
              </a:solidFill>
            </a:endParaRPr>
          </a:p>
        </p:txBody>
      </p:sp>
      <p:sp>
        <p:nvSpPr>
          <p:cNvPr id="6" name="Title 1">
            <a:extLst>
              <a:ext uri="{FF2B5EF4-FFF2-40B4-BE49-F238E27FC236}">
                <a16:creationId xmlns:a16="http://schemas.microsoft.com/office/drawing/2014/main" id="{3C0FEC3C-6CEC-4A3F-A920-60C6FD771A87}"/>
              </a:ext>
            </a:extLst>
          </p:cNvPr>
          <p:cNvSpPr txBox="1">
            <a:spLocks/>
          </p:cNvSpPr>
          <p:nvPr/>
        </p:nvSpPr>
        <p:spPr>
          <a:xfrm>
            <a:off x="3049" y="2512105"/>
            <a:ext cx="12188951" cy="6858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i="0" kern="1200">
                <a:solidFill>
                  <a:srgbClr val="435464"/>
                </a:solidFill>
                <a:latin typeface="Arial" charset="0"/>
                <a:ea typeface="Arial" charset="0"/>
                <a:cs typeface="Arial" charset="0"/>
              </a:defRPr>
            </a:lvl1pPr>
          </a:lstStyle>
          <a:p>
            <a:pPr algn="ctr">
              <a:lnSpc>
                <a:spcPts val="4500"/>
              </a:lnSpc>
            </a:pPr>
            <a:r>
              <a:rPr lang="tr-TR" sz="2400" dirty="0"/>
              <a:t>Gıda güvencesi (</a:t>
            </a:r>
            <a:r>
              <a:rPr lang="tr-TR" sz="2400" dirty="0" err="1"/>
              <a:t>food</a:t>
            </a:r>
            <a:r>
              <a:rPr lang="tr-TR" sz="2400" dirty="0"/>
              <a:t> </a:t>
            </a:r>
            <a:r>
              <a:rPr lang="tr-TR" sz="2400" dirty="0" err="1"/>
              <a:t>security</a:t>
            </a:r>
            <a:r>
              <a:rPr lang="tr-TR" sz="2400" dirty="0"/>
              <a:t>) tanımı FAO’nun 2011 yılı raporunda “bütün insanların her zaman aktif ve sağlıklı yaşamı için gerekli olan besin ihtiyaçlarını ve gıda önceliklerini karşılayabilmek amacıyla yeterli, sağlıklı, güvenilir ve besleyici gıdaya fiziksel ve ekonomik bakımdan sürekli erişebilmeleri” olarak tanımlanmıştır</a:t>
            </a:r>
            <a:endParaRPr lang="en-US" sz="3600" b="0" spc="-60" dirty="0">
              <a:latin typeface="Arial Narrow" panose="020B0606020202030204" pitchFamily="34" charset="0"/>
            </a:endParaRPr>
          </a:p>
        </p:txBody>
      </p:sp>
      <p:pic>
        <p:nvPicPr>
          <p:cNvPr id="3" name="Resim 1" descr="metin, yazı tipi, logo, grafik içeren bir resim&#10;&#10;Açıklama otomatik olarak oluşturuldu">
            <a:extLst>
              <a:ext uri="{FF2B5EF4-FFF2-40B4-BE49-F238E27FC236}">
                <a16:creationId xmlns:a16="http://schemas.microsoft.com/office/drawing/2014/main" id="{1AF12936-1A2E-0FE9-2E9B-29FA0EDEC09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47707" y="228601"/>
            <a:ext cx="3374353" cy="927947"/>
          </a:xfrm>
          <a:prstGeom prst="rect">
            <a:avLst/>
          </a:prstGeom>
          <a:ln>
            <a:noFill/>
          </a:ln>
          <a:effectLst>
            <a:softEdge rad="112500"/>
          </a:effectLst>
        </p:spPr>
      </p:pic>
    </p:spTree>
    <p:extLst>
      <p:ext uri="{BB962C8B-B14F-4D97-AF65-F5344CB8AC3E}">
        <p14:creationId xmlns:p14="http://schemas.microsoft.com/office/powerpoint/2010/main" val="143758817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4"/>
            </a:gs>
            <a:gs pos="100000">
              <a:schemeClr val="accent6"/>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5BCC17-B450-45A0-AAEB-A64162D9C080}"/>
              </a:ext>
            </a:extLst>
          </p:cNvPr>
          <p:cNvSpPr>
            <a:spLocks noGrp="1"/>
          </p:cNvSpPr>
          <p:nvPr>
            <p:ph type="title"/>
          </p:nvPr>
        </p:nvSpPr>
        <p:spPr>
          <a:xfrm>
            <a:off x="457200" y="457200"/>
            <a:ext cx="11274552" cy="1959429"/>
          </a:xfrm>
        </p:spPr>
        <p:txBody>
          <a:bodyPr anchor="t" anchorCtr="0">
            <a:noAutofit/>
          </a:bodyPr>
          <a:lstStyle/>
          <a:p>
            <a:r>
              <a:rPr lang="tr-TR" sz="7200" dirty="0">
                <a:solidFill>
                  <a:schemeClr val="bg1"/>
                </a:solidFill>
                <a:latin typeface="+mj-lt"/>
              </a:rPr>
              <a:t>Biz ne yapabiliriz?</a:t>
            </a:r>
            <a:endParaRPr lang="en-US" sz="7200" dirty="0">
              <a:solidFill>
                <a:schemeClr val="bg1"/>
              </a:solidFill>
              <a:latin typeface="+mj-lt"/>
            </a:endParaRPr>
          </a:p>
        </p:txBody>
      </p:sp>
      <p:sp>
        <p:nvSpPr>
          <p:cNvPr id="8" name="Rectangle 7">
            <a:extLst>
              <a:ext uri="{FF2B5EF4-FFF2-40B4-BE49-F238E27FC236}">
                <a16:creationId xmlns:a16="http://schemas.microsoft.com/office/drawing/2014/main" id="{A95C4306-C056-48FE-A4A9-28F7D0C69EFA}"/>
              </a:ext>
            </a:extLst>
          </p:cNvPr>
          <p:cNvSpPr/>
          <p:nvPr/>
        </p:nvSpPr>
        <p:spPr>
          <a:xfrm>
            <a:off x="457199" y="1600200"/>
            <a:ext cx="11274552" cy="1408912"/>
          </a:xfrm>
          <a:prstGeom prst="rect">
            <a:avLst/>
          </a:prstGeom>
        </p:spPr>
        <p:txBody>
          <a:bodyPr lIns="0" tIns="0" rIns="0" bIns="0">
            <a:noAutofit/>
          </a:bodyPr>
          <a:lstStyle/>
          <a:p>
            <a:pPr marL="0" marR="0" lvl="0" indent="0" algn="l" defTabSz="914400" rtl="0" eaLnBrk="1" fontAlgn="auto" latinLnBrk="0" hangingPunct="1">
              <a:lnSpc>
                <a:spcPts val="3150"/>
              </a:lnSpc>
              <a:spcBef>
                <a:spcPts val="0"/>
              </a:spcBef>
              <a:spcAft>
                <a:spcPts val="0"/>
              </a:spcAft>
              <a:buClrTx/>
              <a:buSzTx/>
              <a:buFontTx/>
              <a:buNone/>
              <a:tabLst/>
              <a:defRPr/>
            </a:pPr>
            <a:endParaRPr kumimoji="0" lang="en-US" sz="2400" b="0" i="0" u="none" strike="noStrike" kern="1200" cap="none" spc="160" normalizeH="0" baseline="0" noProof="0" dirty="0">
              <a:ln>
                <a:noFill/>
              </a:ln>
              <a:solidFill>
                <a:srgbClr val="FFDC1E"/>
              </a:solidFill>
              <a:effectLst/>
              <a:uLnTx/>
              <a:uFillTx/>
              <a:latin typeface="Arial"/>
              <a:ea typeface="+mn-ea"/>
              <a:cs typeface="+mn-cs"/>
            </a:endParaRPr>
          </a:p>
        </p:txBody>
      </p:sp>
      <p:sp>
        <p:nvSpPr>
          <p:cNvPr id="3" name="Speech Bubble: Oval 2">
            <a:extLst>
              <a:ext uri="{FF2B5EF4-FFF2-40B4-BE49-F238E27FC236}">
                <a16:creationId xmlns:a16="http://schemas.microsoft.com/office/drawing/2014/main" id="{CEE12D62-8782-4B05-8614-38E70EDA3BE6}"/>
              </a:ext>
            </a:extLst>
          </p:cNvPr>
          <p:cNvSpPr>
            <a:spLocks/>
          </p:cNvSpPr>
          <p:nvPr/>
        </p:nvSpPr>
        <p:spPr>
          <a:xfrm>
            <a:off x="3961" y="2277065"/>
            <a:ext cx="3547872" cy="3114102"/>
          </a:xfrm>
          <a:prstGeom prst="wedgeEllipseCallout">
            <a:avLst/>
          </a:prstGeom>
          <a:noFill/>
          <a:ln w="76200" cap="rnd">
            <a:solidFill>
              <a:srgbClr val="FFDC1E"/>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highlight>
                  <a:srgbClr val="FF00FF"/>
                </a:highlight>
              </a:rPr>
              <a:t>Üreticinin geliri;</a:t>
            </a:r>
          </a:p>
          <a:p>
            <a:pPr marL="0" marR="0" lvl="0" indent="0" algn="ctr" defTabSz="914400" rtl="0" eaLnBrk="1" fontAlgn="auto" latinLnBrk="0" hangingPunct="1">
              <a:lnSpc>
                <a:spcPts val="2700"/>
              </a:lnSpc>
              <a:spcBef>
                <a:spcPts val="0"/>
              </a:spcBef>
              <a:spcAft>
                <a:spcPts val="0"/>
              </a:spcAft>
              <a:buClrTx/>
              <a:buSzTx/>
              <a:buFontTx/>
              <a:buNone/>
              <a:tabLst/>
              <a:defRPr/>
            </a:pPr>
            <a:endParaRPr lang="tr-TR" sz="2400" dirty="0">
              <a:highlight>
                <a:srgbClr val="FF00FF"/>
              </a:highlight>
            </a:endParaRP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 ürün kalitesini arttırarak </a:t>
            </a:r>
            <a:r>
              <a:rPr lang="tr-TR" sz="2400" u="sng" dirty="0"/>
              <a:t>dış ticaretin geliştirilmesi,</a:t>
            </a:r>
            <a:endParaRPr kumimoji="0" lang="en-US" sz="2400" b="1" i="1" u="sng" strike="noStrike" kern="1200" cap="none" spc="0" normalizeH="0" baseline="0" noProof="0" dirty="0">
              <a:ln>
                <a:noFill/>
              </a:ln>
              <a:solidFill>
                <a:prstClr val="white"/>
              </a:solidFill>
              <a:effectLst/>
              <a:uLnTx/>
              <a:uFillTx/>
              <a:latin typeface="Arial"/>
              <a:ea typeface="+mn-ea"/>
              <a:cs typeface="+mn-cs"/>
            </a:endParaRPr>
          </a:p>
        </p:txBody>
      </p:sp>
      <p:sp>
        <p:nvSpPr>
          <p:cNvPr id="7" name="Speech Bubble: Oval 6">
            <a:extLst>
              <a:ext uri="{FF2B5EF4-FFF2-40B4-BE49-F238E27FC236}">
                <a16:creationId xmlns:a16="http://schemas.microsoft.com/office/drawing/2014/main" id="{5F7299CD-22CD-4A7F-8275-8EBE60CAC159}"/>
              </a:ext>
            </a:extLst>
          </p:cNvPr>
          <p:cNvSpPr>
            <a:spLocks/>
          </p:cNvSpPr>
          <p:nvPr/>
        </p:nvSpPr>
        <p:spPr>
          <a:xfrm>
            <a:off x="6769584" y="4612714"/>
            <a:ext cx="2971802" cy="1959429"/>
          </a:xfrm>
          <a:prstGeom prst="wedgeEllipseCallout">
            <a:avLst/>
          </a:prstGeom>
          <a:noFill/>
          <a:ln w="76200" cap="rnd">
            <a:solidFill>
              <a:srgbClr val="FFDC1E"/>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highlight>
                  <a:srgbClr val="FF00FF"/>
                </a:highlight>
              </a:rPr>
              <a:t>Doğal kaynaklar;</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Kimyasal atık miktarı</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Sulardaki tuzluluk oranı</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sp>
        <p:nvSpPr>
          <p:cNvPr id="9" name="Speech Bubble: Oval 8">
            <a:extLst>
              <a:ext uri="{FF2B5EF4-FFF2-40B4-BE49-F238E27FC236}">
                <a16:creationId xmlns:a16="http://schemas.microsoft.com/office/drawing/2014/main" id="{F2797A51-A3FB-42B5-9BDF-38AE90041ED7}"/>
              </a:ext>
            </a:extLst>
          </p:cNvPr>
          <p:cNvSpPr>
            <a:spLocks/>
          </p:cNvSpPr>
          <p:nvPr/>
        </p:nvSpPr>
        <p:spPr>
          <a:xfrm>
            <a:off x="8637117" y="2065644"/>
            <a:ext cx="3547872" cy="2743200"/>
          </a:xfrm>
          <a:prstGeom prst="wedgeEllipseCallout">
            <a:avLst/>
          </a:prstGeom>
          <a:noFill/>
          <a:ln w="76200" cap="rnd">
            <a:solidFill>
              <a:srgbClr val="FFDC1E"/>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highlight>
                  <a:srgbClr val="FF00FF"/>
                </a:highlight>
              </a:rPr>
              <a:t>Çevre;</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Arazi bozulması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Toprak erozyonu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Bitki örtüsünün korunması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Toprak mineral madde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arttırılması</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E235BC0D-DDF1-40AE-B252-D50E9F4876D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274552" y="228600"/>
            <a:ext cx="689021" cy="685800"/>
          </a:xfrm>
          <a:prstGeom prst="rect">
            <a:avLst/>
          </a:prstGeom>
        </p:spPr>
      </p:pic>
      <p:sp>
        <p:nvSpPr>
          <p:cNvPr id="2" name="Rectangle 1">
            <a:extLst>
              <a:ext uri="{FF2B5EF4-FFF2-40B4-BE49-F238E27FC236}">
                <a16:creationId xmlns:a16="http://schemas.microsoft.com/office/drawing/2014/main" id="{2B339DC6-6A0E-E105-1093-BB6A758948E1}"/>
              </a:ext>
            </a:extLst>
          </p:cNvPr>
          <p:cNvSpPr/>
          <p:nvPr/>
        </p:nvSpPr>
        <p:spPr>
          <a:xfrm>
            <a:off x="344510" y="1265571"/>
            <a:ext cx="11274552" cy="791829"/>
          </a:xfrm>
          <a:prstGeom prst="rect">
            <a:avLst/>
          </a:prstGeom>
        </p:spPr>
        <p:txBody>
          <a:bodyPr lIns="0" tIns="0" rIns="0" bIns="0">
            <a:noAutofit/>
          </a:bodyPr>
          <a:lstStyle/>
          <a:p>
            <a:pPr marL="0" marR="0" lvl="0" indent="0" algn="l" defTabSz="914400" rtl="0" eaLnBrk="1" fontAlgn="auto" latinLnBrk="0" hangingPunct="1">
              <a:lnSpc>
                <a:spcPts val="3150"/>
              </a:lnSpc>
              <a:spcBef>
                <a:spcPts val="0"/>
              </a:spcBef>
              <a:spcAft>
                <a:spcPts val="0"/>
              </a:spcAft>
              <a:buClrTx/>
              <a:buSzTx/>
              <a:buFontTx/>
              <a:buNone/>
              <a:tabLst/>
              <a:defRPr/>
            </a:pPr>
            <a:r>
              <a:rPr kumimoji="0" lang="en-US" sz="2400" b="1" i="0" u="none" strike="noStrike" kern="1200" cap="all" spc="160" normalizeH="0" baseline="0" noProof="0" dirty="0" err="1">
                <a:ln>
                  <a:noFill/>
                </a:ln>
                <a:solidFill>
                  <a:srgbClr val="FFDC1E"/>
                </a:solidFill>
                <a:effectLst/>
                <a:uLnTx/>
                <a:uFillTx/>
                <a:latin typeface="Arial"/>
                <a:ea typeface="+mn-ea"/>
                <a:cs typeface="+mn-cs"/>
              </a:rPr>
              <a:t>gıda</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güvenliğini</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sağlamak</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için</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verilen</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sivil</a:t>
            </a:r>
            <a:r>
              <a:rPr lang="tr-TR" sz="2400" b="1" cap="all" spc="160" dirty="0">
                <a:solidFill>
                  <a:srgbClr val="FFDC1E"/>
                </a:solidFill>
                <a:latin typeface="Arial"/>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toplum</a:t>
            </a:r>
            <a:r>
              <a:rPr kumimoji="0" lang="en-US" sz="2400" b="1" i="0" u="none" strike="noStrike" kern="1200" cap="all" spc="160" normalizeH="0" baseline="0" noProof="0" dirty="0">
                <a:ln>
                  <a:noFill/>
                </a:ln>
                <a:solidFill>
                  <a:srgbClr val="FFDC1E"/>
                </a:solidFill>
                <a:effectLst/>
                <a:uLnTx/>
                <a:uFillTx/>
                <a:latin typeface="Arial"/>
                <a:ea typeface="+mn-ea"/>
                <a:cs typeface="+mn-cs"/>
              </a:rPr>
              <a:t> </a:t>
            </a:r>
            <a:r>
              <a:rPr kumimoji="0" lang="en-US" sz="2400" b="1" i="0" u="none" strike="noStrike" kern="1200" cap="all" spc="160" normalizeH="0" baseline="0" noProof="0" dirty="0" err="1">
                <a:ln>
                  <a:noFill/>
                </a:ln>
                <a:solidFill>
                  <a:srgbClr val="FFDC1E"/>
                </a:solidFill>
                <a:effectLst/>
                <a:uLnTx/>
                <a:uFillTx/>
                <a:latin typeface="Arial"/>
                <a:ea typeface="+mn-ea"/>
                <a:cs typeface="+mn-cs"/>
              </a:rPr>
              <a:t>önerileri</a:t>
            </a:r>
            <a:endParaRPr kumimoji="0" lang="en-US" sz="2400" b="0" i="0" u="none" strike="noStrike" kern="1200" cap="none" spc="160" normalizeH="0" baseline="0" noProof="0" dirty="0">
              <a:ln>
                <a:noFill/>
              </a:ln>
              <a:solidFill>
                <a:srgbClr val="FFDC1E"/>
              </a:solidFill>
              <a:effectLst/>
              <a:uLnTx/>
              <a:uFillTx/>
              <a:latin typeface="Arial"/>
              <a:ea typeface="+mn-ea"/>
              <a:cs typeface="+mn-cs"/>
            </a:endParaRPr>
          </a:p>
        </p:txBody>
      </p:sp>
      <p:sp>
        <p:nvSpPr>
          <p:cNvPr id="5" name="Speech Bubble: Oval 4">
            <a:extLst>
              <a:ext uri="{FF2B5EF4-FFF2-40B4-BE49-F238E27FC236}">
                <a16:creationId xmlns:a16="http://schemas.microsoft.com/office/drawing/2014/main" id="{A981E1E9-F71F-7341-9DE9-6AFC6E5D68BD}"/>
              </a:ext>
            </a:extLst>
          </p:cNvPr>
          <p:cNvSpPr>
            <a:spLocks/>
          </p:cNvSpPr>
          <p:nvPr/>
        </p:nvSpPr>
        <p:spPr>
          <a:xfrm>
            <a:off x="3664523" y="1880193"/>
            <a:ext cx="4519356" cy="3114102"/>
          </a:xfrm>
          <a:prstGeom prst="wedgeEllipseCallout">
            <a:avLst/>
          </a:prstGeom>
          <a:noFill/>
          <a:ln w="76200" cap="rnd">
            <a:solidFill>
              <a:srgbClr val="FFDC1E"/>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highlight>
                  <a:srgbClr val="FF00FF"/>
                </a:highlight>
              </a:rPr>
              <a:t>Yönetimsel etkiler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Gerekli eğitimlerin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yaygınlaştırılması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highlight>
                  <a:srgbClr val="FF00FF"/>
                </a:highlight>
              </a:rPr>
              <a:t>Sosyal etkiler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Tarımda insan gücü</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 ile çalışmanın ve</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 işgücü eğitiminin </a:t>
            </a:r>
          </a:p>
          <a:p>
            <a:pPr marL="0" marR="0" lvl="0" indent="0" algn="ctr" defTabSz="914400" rtl="0" eaLnBrk="1" fontAlgn="auto" latinLnBrk="0" hangingPunct="1">
              <a:lnSpc>
                <a:spcPts val="2700"/>
              </a:lnSpc>
              <a:spcBef>
                <a:spcPts val="0"/>
              </a:spcBef>
              <a:spcAft>
                <a:spcPts val="0"/>
              </a:spcAft>
              <a:buClrTx/>
              <a:buSzTx/>
              <a:buFontTx/>
              <a:buNone/>
              <a:tabLst/>
              <a:defRPr/>
            </a:pPr>
            <a:r>
              <a:rPr lang="tr-TR" sz="2400" dirty="0"/>
              <a:t>geliştirilmesi</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9583532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8706EC5-C7BA-2700-C711-07ECB7DA5416}"/>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GIDA GÜVENLİĞİ KAVRAMININ PARAMETRELERİ</a:t>
            </a:r>
          </a:p>
          <a:p>
            <a:pPr>
              <a:lnSpc>
                <a:spcPct val="90000"/>
              </a:lnSpc>
              <a:spcBef>
                <a:spcPct val="0"/>
              </a:spcBef>
              <a:spcAft>
                <a:spcPts val="600"/>
              </a:spcAft>
            </a:pPr>
            <a:r>
              <a:rPr lang="en-US" sz="3400" b="1">
                <a:latin typeface="+mj-lt"/>
                <a:ea typeface="+mj-ea"/>
                <a:cs typeface="+mj-cs"/>
              </a:rPr>
              <a:t>İklim Değişikliği</a:t>
            </a:r>
          </a:p>
        </p:txBody>
      </p:sp>
      <p:sp>
        <p:nvSpPr>
          <p:cNvPr id="410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1CEEF2-3FDA-B615-3D7F-F473FD083C43}"/>
              </a:ext>
            </a:extLst>
          </p:cNvPr>
          <p:cNvSpPr>
            <a:spLocks noGrp="1"/>
          </p:cNvSpPr>
          <p:nvPr>
            <p:ph idx="1"/>
          </p:nvPr>
        </p:nvSpPr>
        <p:spPr>
          <a:xfrm>
            <a:off x="195943" y="1708423"/>
            <a:ext cx="7090102" cy="4911038"/>
          </a:xfrm>
        </p:spPr>
        <p:txBody>
          <a:bodyPr vert="horz" lIns="91440" tIns="45720" rIns="91440" bIns="45720" rtlCol="0" anchor="t">
            <a:normAutofit/>
          </a:bodyPr>
          <a:lstStyle/>
          <a:p>
            <a:pPr algn="just">
              <a:lnSpc>
                <a:spcPct val="150000"/>
              </a:lnSpc>
              <a:buFont typeface="Arial" panose="020B0604020202020204" pitchFamily="34" charset="0"/>
              <a:buChar char="•"/>
            </a:pPr>
            <a:r>
              <a:rPr lang="en-US" sz="2200" dirty="0" err="1">
                <a:solidFill>
                  <a:schemeClr val="tx1"/>
                </a:solidFill>
                <a:ea typeface="+mn-ea"/>
                <a:cs typeface="+mn-cs"/>
              </a:rPr>
              <a:t>Gıda</a:t>
            </a:r>
            <a:r>
              <a:rPr lang="en-US" sz="2200" dirty="0">
                <a:solidFill>
                  <a:schemeClr val="tx1"/>
                </a:solidFill>
                <a:ea typeface="+mn-ea"/>
                <a:cs typeface="+mn-cs"/>
              </a:rPr>
              <a:t> </a:t>
            </a:r>
            <a:r>
              <a:rPr lang="en-US" sz="2200" dirty="0" err="1">
                <a:solidFill>
                  <a:schemeClr val="tx1"/>
                </a:solidFill>
                <a:ea typeface="+mn-ea"/>
                <a:cs typeface="+mn-cs"/>
              </a:rPr>
              <a:t>güvenliği</a:t>
            </a:r>
            <a:r>
              <a:rPr lang="en-US" sz="2200" dirty="0">
                <a:solidFill>
                  <a:schemeClr val="tx1"/>
                </a:solidFill>
                <a:ea typeface="+mn-ea"/>
                <a:cs typeface="+mn-cs"/>
              </a:rPr>
              <a:t> </a:t>
            </a:r>
            <a:r>
              <a:rPr lang="en-US" sz="2200" dirty="0" err="1">
                <a:solidFill>
                  <a:schemeClr val="tx1"/>
                </a:solidFill>
                <a:ea typeface="+mn-ea"/>
                <a:cs typeface="+mn-cs"/>
              </a:rPr>
              <a:t>tanımının</a:t>
            </a:r>
            <a:r>
              <a:rPr lang="en-US" sz="2200" dirty="0">
                <a:solidFill>
                  <a:schemeClr val="tx1"/>
                </a:solidFill>
                <a:ea typeface="+mn-ea"/>
                <a:cs typeface="+mn-cs"/>
              </a:rPr>
              <a:t> </a:t>
            </a:r>
            <a:r>
              <a:rPr lang="en-US" sz="2200" dirty="0" err="1">
                <a:solidFill>
                  <a:schemeClr val="tx1"/>
                </a:solidFill>
                <a:ea typeface="+mn-ea"/>
                <a:cs typeface="+mn-cs"/>
              </a:rPr>
              <a:t>bir</a:t>
            </a:r>
            <a:r>
              <a:rPr lang="en-US" sz="2200" dirty="0">
                <a:solidFill>
                  <a:schemeClr val="tx1"/>
                </a:solidFill>
                <a:ea typeface="+mn-ea"/>
                <a:cs typeface="+mn-cs"/>
              </a:rPr>
              <a:t> </a:t>
            </a:r>
            <a:r>
              <a:rPr lang="en-US" sz="2200" dirty="0" err="1">
                <a:solidFill>
                  <a:schemeClr val="tx1"/>
                </a:solidFill>
                <a:ea typeface="+mn-ea"/>
                <a:cs typeface="+mn-cs"/>
              </a:rPr>
              <a:t>diğer</a:t>
            </a:r>
            <a:r>
              <a:rPr lang="en-US" sz="2200" dirty="0">
                <a:solidFill>
                  <a:schemeClr val="tx1"/>
                </a:solidFill>
                <a:ea typeface="+mn-ea"/>
                <a:cs typeface="+mn-cs"/>
              </a:rPr>
              <a:t> </a:t>
            </a:r>
            <a:r>
              <a:rPr lang="en-US" sz="2200" dirty="0" err="1">
                <a:solidFill>
                  <a:schemeClr val="tx1"/>
                </a:solidFill>
                <a:ea typeface="+mn-ea"/>
                <a:cs typeface="+mn-cs"/>
              </a:rPr>
              <a:t>parametresi</a:t>
            </a:r>
            <a:r>
              <a:rPr lang="en-US" sz="2200" dirty="0">
                <a:solidFill>
                  <a:schemeClr val="tx1"/>
                </a:solidFill>
                <a:ea typeface="+mn-ea"/>
                <a:cs typeface="+mn-cs"/>
              </a:rPr>
              <a:t> </a:t>
            </a:r>
            <a:r>
              <a:rPr lang="en-US" sz="2200" dirty="0" err="1">
                <a:solidFill>
                  <a:schemeClr val="tx1"/>
                </a:solidFill>
                <a:ea typeface="+mn-ea"/>
                <a:cs typeface="+mn-cs"/>
              </a:rPr>
              <a:t>iklim</a:t>
            </a:r>
            <a:r>
              <a:rPr lang="en-US" sz="2200" dirty="0">
                <a:solidFill>
                  <a:schemeClr val="tx1"/>
                </a:solidFill>
                <a:ea typeface="+mn-ea"/>
                <a:cs typeface="+mn-cs"/>
              </a:rPr>
              <a:t> </a:t>
            </a:r>
            <a:r>
              <a:rPr lang="en-US" sz="2200" dirty="0" err="1">
                <a:solidFill>
                  <a:schemeClr val="tx1"/>
                </a:solidFill>
                <a:ea typeface="+mn-ea"/>
                <a:cs typeface="+mn-cs"/>
              </a:rPr>
              <a:t>değişikliğidir</a:t>
            </a:r>
            <a:r>
              <a:rPr lang="en-US" sz="2200" dirty="0">
                <a:solidFill>
                  <a:schemeClr val="tx1"/>
                </a:solidFill>
                <a:ea typeface="+mn-ea"/>
                <a:cs typeface="+mn-cs"/>
              </a:rPr>
              <a:t>. </a:t>
            </a:r>
            <a:r>
              <a:rPr lang="en-US" sz="2200" dirty="0" err="1">
                <a:solidFill>
                  <a:schemeClr val="tx1"/>
                </a:solidFill>
                <a:ea typeface="+mn-ea"/>
                <a:cs typeface="+mn-cs"/>
              </a:rPr>
              <a:t>Diğer</a:t>
            </a:r>
            <a:r>
              <a:rPr lang="en-US" sz="2200" dirty="0">
                <a:solidFill>
                  <a:schemeClr val="tx1"/>
                </a:solidFill>
                <a:ea typeface="+mn-ea"/>
                <a:cs typeface="+mn-cs"/>
              </a:rPr>
              <a:t> </a:t>
            </a:r>
            <a:r>
              <a:rPr lang="en-US" sz="2200" dirty="0" err="1">
                <a:solidFill>
                  <a:schemeClr val="tx1"/>
                </a:solidFill>
                <a:ea typeface="+mn-ea"/>
                <a:cs typeface="+mn-cs"/>
              </a:rPr>
              <a:t>parametrelerin</a:t>
            </a:r>
            <a:r>
              <a:rPr lang="en-US" sz="2200" dirty="0">
                <a:solidFill>
                  <a:schemeClr val="tx1"/>
                </a:solidFill>
                <a:ea typeface="+mn-ea"/>
                <a:cs typeface="+mn-cs"/>
              </a:rPr>
              <a:t> her </a:t>
            </a:r>
            <a:r>
              <a:rPr lang="en-US" sz="2200" dirty="0" err="1">
                <a:solidFill>
                  <a:schemeClr val="tx1"/>
                </a:solidFill>
                <a:ea typeface="+mn-ea"/>
                <a:cs typeface="+mn-cs"/>
              </a:rPr>
              <a:t>biri</a:t>
            </a:r>
            <a:r>
              <a:rPr lang="en-US" sz="2200" dirty="0">
                <a:solidFill>
                  <a:schemeClr val="tx1"/>
                </a:solidFill>
                <a:ea typeface="+mn-ea"/>
                <a:cs typeface="+mn-cs"/>
              </a:rPr>
              <a:t> </a:t>
            </a:r>
            <a:r>
              <a:rPr lang="en-US" sz="2200" dirty="0" err="1">
                <a:solidFill>
                  <a:schemeClr val="tx1"/>
                </a:solidFill>
                <a:ea typeface="+mn-ea"/>
                <a:cs typeface="+mn-cs"/>
              </a:rPr>
              <a:t>ile</a:t>
            </a:r>
            <a:r>
              <a:rPr lang="en-US" sz="2200" dirty="0">
                <a:solidFill>
                  <a:schemeClr val="tx1"/>
                </a:solidFill>
                <a:ea typeface="+mn-ea"/>
                <a:cs typeface="+mn-cs"/>
              </a:rPr>
              <a:t> </a:t>
            </a:r>
            <a:r>
              <a:rPr lang="en-US" sz="2200" dirty="0" err="1">
                <a:solidFill>
                  <a:schemeClr val="tx1"/>
                </a:solidFill>
                <a:ea typeface="+mn-ea"/>
                <a:cs typeface="+mn-cs"/>
              </a:rPr>
              <a:t>yakından</a:t>
            </a:r>
            <a:r>
              <a:rPr lang="en-US" sz="2200" dirty="0">
                <a:solidFill>
                  <a:schemeClr val="tx1"/>
                </a:solidFill>
                <a:ea typeface="+mn-ea"/>
                <a:cs typeface="+mn-cs"/>
              </a:rPr>
              <a:t> </a:t>
            </a:r>
            <a:r>
              <a:rPr lang="en-US" sz="2200" dirty="0" err="1">
                <a:solidFill>
                  <a:schemeClr val="tx1"/>
                </a:solidFill>
                <a:ea typeface="+mn-ea"/>
                <a:cs typeface="+mn-cs"/>
              </a:rPr>
              <a:t>ilgili</a:t>
            </a:r>
            <a:r>
              <a:rPr lang="en-US" sz="2200" dirty="0">
                <a:solidFill>
                  <a:schemeClr val="tx1"/>
                </a:solidFill>
                <a:ea typeface="+mn-ea"/>
                <a:cs typeface="+mn-cs"/>
              </a:rPr>
              <a:t> </a:t>
            </a:r>
            <a:r>
              <a:rPr lang="en-US" sz="2200" dirty="0" err="1">
                <a:solidFill>
                  <a:schemeClr val="tx1"/>
                </a:solidFill>
                <a:ea typeface="+mn-ea"/>
                <a:cs typeface="+mn-cs"/>
              </a:rPr>
              <a:t>olan</a:t>
            </a:r>
            <a:r>
              <a:rPr lang="en-US" sz="2200" dirty="0">
                <a:solidFill>
                  <a:schemeClr val="tx1"/>
                </a:solidFill>
                <a:ea typeface="+mn-ea"/>
                <a:cs typeface="+mn-cs"/>
              </a:rPr>
              <a:t> </a:t>
            </a:r>
            <a:r>
              <a:rPr lang="en-US" sz="2200" dirty="0" err="1">
                <a:solidFill>
                  <a:schemeClr val="tx1"/>
                </a:solidFill>
                <a:ea typeface="+mn-ea"/>
                <a:cs typeface="+mn-cs"/>
              </a:rPr>
              <a:t>iklim</a:t>
            </a:r>
            <a:r>
              <a:rPr lang="en-US" sz="2200" dirty="0">
                <a:solidFill>
                  <a:schemeClr val="tx1"/>
                </a:solidFill>
                <a:ea typeface="+mn-ea"/>
                <a:cs typeface="+mn-cs"/>
              </a:rPr>
              <a:t> </a:t>
            </a:r>
            <a:r>
              <a:rPr lang="en-US" sz="2200" dirty="0" err="1">
                <a:solidFill>
                  <a:schemeClr val="tx1"/>
                </a:solidFill>
                <a:ea typeface="+mn-ea"/>
                <a:cs typeface="+mn-cs"/>
              </a:rPr>
              <a:t>değişikliği</a:t>
            </a:r>
            <a:r>
              <a:rPr lang="en-US" sz="2200" dirty="0">
                <a:solidFill>
                  <a:schemeClr val="tx1"/>
                </a:solidFill>
                <a:ea typeface="+mn-ea"/>
                <a:cs typeface="+mn-cs"/>
              </a:rPr>
              <a:t> </a:t>
            </a:r>
            <a:r>
              <a:rPr lang="en-US" sz="2200" dirty="0" err="1">
                <a:solidFill>
                  <a:schemeClr val="tx1"/>
                </a:solidFill>
                <a:ea typeface="+mn-ea"/>
                <a:cs typeface="+mn-cs"/>
              </a:rPr>
              <a:t>yıllarca</a:t>
            </a:r>
            <a:r>
              <a:rPr lang="en-US" sz="2200" dirty="0">
                <a:solidFill>
                  <a:schemeClr val="tx1"/>
                </a:solidFill>
                <a:ea typeface="+mn-ea"/>
                <a:cs typeface="+mn-cs"/>
              </a:rPr>
              <a:t> </a:t>
            </a:r>
            <a:r>
              <a:rPr lang="en-US" sz="2200" dirty="0" err="1">
                <a:solidFill>
                  <a:schemeClr val="tx1"/>
                </a:solidFill>
                <a:ea typeface="+mn-ea"/>
                <a:cs typeface="+mn-cs"/>
              </a:rPr>
              <a:t>gıda</a:t>
            </a:r>
            <a:r>
              <a:rPr lang="en-US" sz="2200" dirty="0">
                <a:solidFill>
                  <a:schemeClr val="tx1"/>
                </a:solidFill>
                <a:ea typeface="+mn-ea"/>
                <a:cs typeface="+mn-cs"/>
              </a:rPr>
              <a:t> </a:t>
            </a:r>
            <a:r>
              <a:rPr lang="en-US" sz="2200" dirty="0" err="1">
                <a:solidFill>
                  <a:schemeClr val="tx1"/>
                </a:solidFill>
                <a:ea typeface="+mn-ea"/>
                <a:cs typeface="+mn-cs"/>
              </a:rPr>
              <a:t>güvenliği</a:t>
            </a:r>
            <a:r>
              <a:rPr lang="en-US" sz="2200" dirty="0">
                <a:solidFill>
                  <a:schemeClr val="tx1"/>
                </a:solidFill>
                <a:ea typeface="+mn-ea"/>
                <a:cs typeface="+mn-cs"/>
              </a:rPr>
              <a:t> </a:t>
            </a:r>
            <a:r>
              <a:rPr lang="en-US" sz="2200" dirty="0" err="1">
                <a:solidFill>
                  <a:schemeClr val="tx1"/>
                </a:solidFill>
                <a:ea typeface="+mn-ea"/>
                <a:cs typeface="+mn-cs"/>
              </a:rPr>
              <a:t>kavramının</a:t>
            </a:r>
            <a:r>
              <a:rPr lang="en-US" sz="2200" dirty="0">
                <a:solidFill>
                  <a:schemeClr val="tx1"/>
                </a:solidFill>
                <a:ea typeface="+mn-ea"/>
                <a:cs typeface="+mn-cs"/>
              </a:rPr>
              <a:t> </a:t>
            </a:r>
            <a:r>
              <a:rPr lang="en-US" sz="2200" dirty="0" err="1">
                <a:solidFill>
                  <a:schemeClr val="tx1"/>
                </a:solidFill>
                <a:ea typeface="+mn-ea"/>
                <a:cs typeface="+mn-cs"/>
              </a:rPr>
              <a:t>en</a:t>
            </a:r>
            <a:r>
              <a:rPr lang="en-US" sz="2200" dirty="0">
                <a:solidFill>
                  <a:schemeClr val="tx1"/>
                </a:solidFill>
                <a:ea typeface="+mn-ea"/>
                <a:cs typeface="+mn-cs"/>
              </a:rPr>
              <a:t> </a:t>
            </a:r>
            <a:r>
              <a:rPr lang="en-US" sz="2200" dirty="0" err="1">
                <a:solidFill>
                  <a:schemeClr val="tx1"/>
                </a:solidFill>
                <a:ea typeface="+mn-ea"/>
                <a:cs typeface="+mn-cs"/>
              </a:rPr>
              <a:t>temel</a:t>
            </a:r>
            <a:r>
              <a:rPr lang="en-US" sz="2200" dirty="0">
                <a:solidFill>
                  <a:schemeClr val="tx1"/>
                </a:solidFill>
                <a:ea typeface="+mn-ea"/>
                <a:cs typeface="+mn-cs"/>
              </a:rPr>
              <a:t> </a:t>
            </a:r>
            <a:r>
              <a:rPr lang="en-US" sz="2200" dirty="0" err="1">
                <a:solidFill>
                  <a:schemeClr val="tx1"/>
                </a:solidFill>
                <a:ea typeface="+mn-ea"/>
                <a:cs typeface="+mn-cs"/>
              </a:rPr>
              <a:t>unsuru</a:t>
            </a:r>
            <a:r>
              <a:rPr lang="en-US" sz="2200" dirty="0">
                <a:solidFill>
                  <a:schemeClr val="tx1"/>
                </a:solidFill>
                <a:ea typeface="+mn-ea"/>
                <a:cs typeface="+mn-cs"/>
              </a:rPr>
              <a:t> </a:t>
            </a:r>
            <a:r>
              <a:rPr lang="en-US" sz="2200" dirty="0" err="1">
                <a:solidFill>
                  <a:schemeClr val="tx1"/>
                </a:solidFill>
                <a:ea typeface="+mn-ea"/>
                <a:cs typeface="+mn-cs"/>
              </a:rPr>
              <a:t>olarak</a:t>
            </a:r>
            <a:r>
              <a:rPr lang="en-US" sz="2200" dirty="0">
                <a:solidFill>
                  <a:schemeClr val="tx1"/>
                </a:solidFill>
                <a:ea typeface="+mn-ea"/>
                <a:cs typeface="+mn-cs"/>
              </a:rPr>
              <a:t> </a:t>
            </a:r>
            <a:r>
              <a:rPr lang="en-US" sz="2200" dirty="0" err="1">
                <a:solidFill>
                  <a:schemeClr val="tx1"/>
                </a:solidFill>
                <a:ea typeface="+mn-ea"/>
                <a:cs typeface="+mn-cs"/>
              </a:rPr>
              <a:t>ele</a:t>
            </a:r>
            <a:r>
              <a:rPr lang="en-US" sz="2200" dirty="0">
                <a:solidFill>
                  <a:schemeClr val="tx1"/>
                </a:solidFill>
                <a:ea typeface="+mn-ea"/>
                <a:cs typeface="+mn-cs"/>
              </a:rPr>
              <a:t> </a:t>
            </a:r>
            <a:r>
              <a:rPr lang="en-US" sz="2200" dirty="0" err="1">
                <a:solidFill>
                  <a:schemeClr val="tx1"/>
                </a:solidFill>
                <a:ea typeface="+mn-ea"/>
                <a:cs typeface="+mn-cs"/>
              </a:rPr>
              <a:t>alınmıştır</a:t>
            </a:r>
            <a:r>
              <a:rPr lang="en-US" sz="2200" dirty="0">
                <a:solidFill>
                  <a:schemeClr val="tx1"/>
                </a:solidFill>
                <a:ea typeface="+mn-ea"/>
                <a:cs typeface="+mn-cs"/>
              </a:rPr>
              <a:t>. </a:t>
            </a:r>
            <a:r>
              <a:rPr lang="en-US" sz="2200" dirty="0" err="1">
                <a:solidFill>
                  <a:schemeClr val="tx1"/>
                </a:solidFill>
                <a:ea typeface="+mn-ea"/>
                <a:cs typeface="+mn-cs"/>
              </a:rPr>
              <a:t>Ancak</a:t>
            </a:r>
            <a:r>
              <a:rPr lang="en-US" sz="2200" dirty="0">
                <a:solidFill>
                  <a:schemeClr val="tx1"/>
                </a:solidFill>
                <a:ea typeface="+mn-ea"/>
                <a:cs typeface="+mn-cs"/>
              </a:rPr>
              <a:t> </a:t>
            </a:r>
            <a:r>
              <a:rPr lang="en-US" sz="2200" dirty="0" err="1">
                <a:solidFill>
                  <a:schemeClr val="tx1"/>
                </a:solidFill>
                <a:ea typeface="+mn-ea"/>
                <a:cs typeface="+mn-cs"/>
              </a:rPr>
              <a:t>tek</a:t>
            </a:r>
            <a:r>
              <a:rPr lang="en-US" sz="2200" dirty="0">
                <a:solidFill>
                  <a:schemeClr val="tx1"/>
                </a:solidFill>
                <a:ea typeface="+mn-ea"/>
                <a:cs typeface="+mn-cs"/>
              </a:rPr>
              <a:t> </a:t>
            </a:r>
            <a:r>
              <a:rPr lang="en-US" sz="2200" dirty="0" err="1">
                <a:solidFill>
                  <a:schemeClr val="tx1"/>
                </a:solidFill>
                <a:ea typeface="+mn-ea"/>
                <a:cs typeface="+mn-cs"/>
              </a:rPr>
              <a:t>başına</a:t>
            </a:r>
            <a:r>
              <a:rPr lang="en-US" sz="2200" dirty="0">
                <a:solidFill>
                  <a:schemeClr val="tx1"/>
                </a:solidFill>
                <a:ea typeface="+mn-ea"/>
                <a:cs typeface="+mn-cs"/>
              </a:rPr>
              <a:t> </a:t>
            </a:r>
            <a:r>
              <a:rPr lang="en-US" sz="2200" dirty="0" err="1">
                <a:solidFill>
                  <a:schemeClr val="tx1"/>
                </a:solidFill>
                <a:ea typeface="+mn-ea"/>
                <a:cs typeface="+mn-cs"/>
              </a:rPr>
              <a:t>gıda</a:t>
            </a:r>
            <a:r>
              <a:rPr lang="en-US" sz="2200" dirty="0">
                <a:solidFill>
                  <a:schemeClr val="tx1"/>
                </a:solidFill>
                <a:ea typeface="+mn-ea"/>
                <a:cs typeface="+mn-cs"/>
              </a:rPr>
              <a:t> </a:t>
            </a:r>
            <a:r>
              <a:rPr lang="en-US" sz="2200" dirty="0" err="1">
                <a:solidFill>
                  <a:schemeClr val="tx1"/>
                </a:solidFill>
                <a:ea typeface="+mn-ea"/>
                <a:cs typeface="+mn-cs"/>
              </a:rPr>
              <a:t>güvenliğini</a:t>
            </a:r>
            <a:r>
              <a:rPr lang="en-US" sz="2200" dirty="0">
                <a:solidFill>
                  <a:schemeClr val="tx1"/>
                </a:solidFill>
                <a:ea typeface="+mn-ea"/>
                <a:cs typeface="+mn-cs"/>
              </a:rPr>
              <a:t> </a:t>
            </a:r>
            <a:r>
              <a:rPr lang="en-US" sz="2200" dirty="0" err="1">
                <a:solidFill>
                  <a:schemeClr val="tx1"/>
                </a:solidFill>
                <a:ea typeface="+mn-ea"/>
                <a:cs typeface="+mn-cs"/>
              </a:rPr>
              <a:t>tanımlamak</a:t>
            </a:r>
            <a:r>
              <a:rPr lang="en-US" sz="2200" dirty="0">
                <a:solidFill>
                  <a:schemeClr val="tx1"/>
                </a:solidFill>
                <a:ea typeface="+mn-ea"/>
                <a:cs typeface="+mn-cs"/>
              </a:rPr>
              <a:t> </a:t>
            </a:r>
            <a:r>
              <a:rPr lang="en-US" sz="2200" dirty="0" err="1">
                <a:solidFill>
                  <a:schemeClr val="tx1"/>
                </a:solidFill>
                <a:ea typeface="+mn-ea"/>
                <a:cs typeface="+mn-cs"/>
              </a:rPr>
              <a:t>için</a:t>
            </a:r>
            <a:r>
              <a:rPr lang="en-US" sz="2200" dirty="0">
                <a:solidFill>
                  <a:schemeClr val="tx1"/>
                </a:solidFill>
                <a:ea typeface="+mn-ea"/>
                <a:cs typeface="+mn-cs"/>
              </a:rPr>
              <a:t> </a:t>
            </a:r>
            <a:r>
              <a:rPr lang="en-US" sz="2200" dirty="0" err="1">
                <a:solidFill>
                  <a:schemeClr val="tx1"/>
                </a:solidFill>
                <a:ea typeface="+mn-ea"/>
                <a:cs typeface="+mn-cs"/>
              </a:rPr>
              <a:t>yeterli</a:t>
            </a:r>
            <a:r>
              <a:rPr lang="en-US" sz="2200" dirty="0">
                <a:solidFill>
                  <a:schemeClr val="tx1"/>
                </a:solidFill>
                <a:ea typeface="+mn-ea"/>
                <a:cs typeface="+mn-cs"/>
              </a:rPr>
              <a:t> </a:t>
            </a:r>
            <a:r>
              <a:rPr lang="en-US" sz="2200" dirty="0" err="1">
                <a:solidFill>
                  <a:schemeClr val="tx1"/>
                </a:solidFill>
                <a:ea typeface="+mn-ea"/>
                <a:cs typeface="+mn-cs"/>
              </a:rPr>
              <a:t>olmadığını</a:t>
            </a:r>
            <a:r>
              <a:rPr lang="en-US" sz="2200" dirty="0">
                <a:solidFill>
                  <a:schemeClr val="tx1"/>
                </a:solidFill>
                <a:ea typeface="+mn-ea"/>
                <a:cs typeface="+mn-cs"/>
              </a:rPr>
              <a:t>, </a:t>
            </a:r>
            <a:r>
              <a:rPr lang="en-US" sz="2200" dirty="0" err="1">
                <a:solidFill>
                  <a:schemeClr val="tx1"/>
                </a:solidFill>
                <a:ea typeface="+mn-ea"/>
                <a:cs typeface="+mn-cs"/>
              </a:rPr>
              <a:t>iklim</a:t>
            </a:r>
            <a:r>
              <a:rPr lang="en-US" sz="2200" dirty="0">
                <a:solidFill>
                  <a:schemeClr val="tx1"/>
                </a:solidFill>
                <a:ea typeface="+mn-ea"/>
                <a:cs typeface="+mn-cs"/>
              </a:rPr>
              <a:t> </a:t>
            </a:r>
            <a:r>
              <a:rPr lang="en-US" sz="2200" dirty="0" err="1">
                <a:solidFill>
                  <a:schemeClr val="tx1"/>
                </a:solidFill>
                <a:ea typeface="+mn-ea"/>
                <a:cs typeface="+mn-cs"/>
              </a:rPr>
              <a:t>değişikliğini</a:t>
            </a:r>
            <a:r>
              <a:rPr lang="en-US" sz="2200" dirty="0">
                <a:solidFill>
                  <a:schemeClr val="tx1"/>
                </a:solidFill>
                <a:ea typeface="+mn-ea"/>
                <a:cs typeface="+mn-cs"/>
              </a:rPr>
              <a:t>, </a:t>
            </a:r>
            <a:r>
              <a:rPr lang="en-US" sz="2200" dirty="0" err="1">
                <a:solidFill>
                  <a:schemeClr val="tx1"/>
                </a:solidFill>
                <a:ea typeface="+mn-ea"/>
                <a:cs typeface="+mn-cs"/>
              </a:rPr>
              <a:t>diğer</a:t>
            </a:r>
            <a:r>
              <a:rPr lang="en-US" sz="2200" dirty="0">
                <a:solidFill>
                  <a:schemeClr val="tx1"/>
                </a:solidFill>
                <a:ea typeface="+mn-ea"/>
                <a:cs typeface="+mn-cs"/>
              </a:rPr>
              <a:t> </a:t>
            </a:r>
            <a:r>
              <a:rPr lang="en-US" sz="2200" dirty="0" err="1">
                <a:solidFill>
                  <a:schemeClr val="tx1"/>
                </a:solidFill>
                <a:ea typeface="+mn-ea"/>
                <a:cs typeface="+mn-cs"/>
              </a:rPr>
              <a:t>parametrelerle</a:t>
            </a:r>
            <a:r>
              <a:rPr lang="en-US" sz="2200" dirty="0">
                <a:solidFill>
                  <a:schemeClr val="tx1"/>
                </a:solidFill>
                <a:ea typeface="+mn-ea"/>
                <a:cs typeface="+mn-cs"/>
              </a:rPr>
              <a:t> </a:t>
            </a:r>
            <a:r>
              <a:rPr lang="en-US" sz="2200" dirty="0" err="1">
                <a:solidFill>
                  <a:schemeClr val="tx1"/>
                </a:solidFill>
                <a:ea typeface="+mn-ea"/>
                <a:cs typeface="+mn-cs"/>
              </a:rPr>
              <a:t>olan</a:t>
            </a:r>
            <a:r>
              <a:rPr lang="en-US" sz="2200" dirty="0">
                <a:solidFill>
                  <a:schemeClr val="tx1"/>
                </a:solidFill>
                <a:ea typeface="+mn-ea"/>
                <a:cs typeface="+mn-cs"/>
              </a:rPr>
              <a:t> </a:t>
            </a:r>
            <a:r>
              <a:rPr lang="en-US" sz="2200" dirty="0" err="1">
                <a:solidFill>
                  <a:schemeClr val="tx1"/>
                </a:solidFill>
                <a:ea typeface="+mn-ea"/>
                <a:cs typeface="+mn-cs"/>
              </a:rPr>
              <a:t>ilişkisini</a:t>
            </a:r>
            <a:r>
              <a:rPr lang="en-US" sz="2200" dirty="0">
                <a:solidFill>
                  <a:schemeClr val="tx1"/>
                </a:solidFill>
                <a:ea typeface="+mn-ea"/>
                <a:cs typeface="+mn-cs"/>
              </a:rPr>
              <a:t> de </a:t>
            </a:r>
            <a:r>
              <a:rPr lang="en-US" sz="2200" dirty="0" err="1">
                <a:solidFill>
                  <a:schemeClr val="tx1"/>
                </a:solidFill>
                <a:ea typeface="+mn-ea"/>
                <a:cs typeface="+mn-cs"/>
              </a:rPr>
              <a:t>kapsama</a:t>
            </a:r>
            <a:r>
              <a:rPr lang="en-US" sz="2200" dirty="0">
                <a:solidFill>
                  <a:schemeClr val="tx1"/>
                </a:solidFill>
                <a:ea typeface="+mn-ea"/>
                <a:cs typeface="+mn-cs"/>
              </a:rPr>
              <a:t> </a:t>
            </a:r>
            <a:r>
              <a:rPr lang="en-US" sz="2200" dirty="0" err="1">
                <a:solidFill>
                  <a:schemeClr val="tx1"/>
                </a:solidFill>
                <a:ea typeface="+mn-ea"/>
                <a:cs typeface="+mn-cs"/>
              </a:rPr>
              <a:t>dahil</a:t>
            </a:r>
            <a:r>
              <a:rPr lang="en-US" sz="2200" dirty="0">
                <a:solidFill>
                  <a:schemeClr val="tx1"/>
                </a:solidFill>
                <a:ea typeface="+mn-ea"/>
                <a:cs typeface="+mn-cs"/>
              </a:rPr>
              <a:t> </a:t>
            </a:r>
            <a:r>
              <a:rPr lang="en-US" sz="2200" dirty="0" err="1">
                <a:solidFill>
                  <a:schemeClr val="tx1"/>
                </a:solidFill>
                <a:ea typeface="+mn-ea"/>
                <a:cs typeface="+mn-cs"/>
              </a:rPr>
              <a:t>ederek</a:t>
            </a:r>
            <a:r>
              <a:rPr lang="en-US" sz="2200" dirty="0">
                <a:solidFill>
                  <a:schemeClr val="tx1"/>
                </a:solidFill>
                <a:ea typeface="+mn-ea"/>
                <a:cs typeface="+mn-cs"/>
              </a:rPr>
              <a:t> </a:t>
            </a:r>
            <a:r>
              <a:rPr lang="en-US" sz="2200" dirty="0" err="1">
                <a:solidFill>
                  <a:schemeClr val="tx1"/>
                </a:solidFill>
                <a:ea typeface="+mn-ea"/>
                <a:cs typeface="+mn-cs"/>
              </a:rPr>
              <a:t>çok</a:t>
            </a:r>
            <a:r>
              <a:rPr lang="en-US" sz="2200" dirty="0">
                <a:solidFill>
                  <a:schemeClr val="tx1"/>
                </a:solidFill>
                <a:ea typeface="+mn-ea"/>
                <a:cs typeface="+mn-cs"/>
              </a:rPr>
              <a:t> </a:t>
            </a:r>
            <a:r>
              <a:rPr lang="en-US" sz="2200" dirty="0" err="1">
                <a:solidFill>
                  <a:schemeClr val="tx1"/>
                </a:solidFill>
                <a:ea typeface="+mn-ea"/>
                <a:cs typeface="+mn-cs"/>
              </a:rPr>
              <a:t>boyutlu</a:t>
            </a:r>
            <a:r>
              <a:rPr lang="en-US" sz="2200" dirty="0">
                <a:solidFill>
                  <a:schemeClr val="tx1"/>
                </a:solidFill>
                <a:ea typeface="+mn-ea"/>
                <a:cs typeface="+mn-cs"/>
              </a:rPr>
              <a:t> </a:t>
            </a:r>
            <a:r>
              <a:rPr lang="en-US" sz="2200" dirty="0" err="1">
                <a:solidFill>
                  <a:schemeClr val="tx1"/>
                </a:solidFill>
                <a:ea typeface="+mn-ea"/>
                <a:cs typeface="+mn-cs"/>
              </a:rPr>
              <a:t>olarak</a:t>
            </a:r>
            <a:r>
              <a:rPr lang="en-US" sz="2200" dirty="0">
                <a:solidFill>
                  <a:schemeClr val="tx1"/>
                </a:solidFill>
                <a:ea typeface="+mn-ea"/>
                <a:cs typeface="+mn-cs"/>
              </a:rPr>
              <a:t> </a:t>
            </a:r>
            <a:r>
              <a:rPr lang="en-US" sz="2200" dirty="0" err="1">
                <a:solidFill>
                  <a:schemeClr val="tx1"/>
                </a:solidFill>
                <a:ea typeface="+mn-ea"/>
                <a:cs typeface="+mn-cs"/>
              </a:rPr>
              <a:t>ele</a:t>
            </a:r>
            <a:r>
              <a:rPr lang="en-US" sz="2200" dirty="0">
                <a:solidFill>
                  <a:schemeClr val="tx1"/>
                </a:solidFill>
                <a:ea typeface="+mn-ea"/>
                <a:cs typeface="+mn-cs"/>
              </a:rPr>
              <a:t> </a:t>
            </a:r>
            <a:r>
              <a:rPr lang="en-US" sz="2200" dirty="0" err="1">
                <a:solidFill>
                  <a:schemeClr val="tx1"/>
                </a:solidFill>
                <a:ea typeface="+mn-ea"/>
                <a:cs typeface="+mn-cs"/>
              </a:rPr>
              <a:t>almanın</a:t>
            </a:r>
            <a:r>
              <a:rPr lang="en-US" sz="2200" dirty="0">
                <a:solidFill>
                  <a:schemeClr val="tx1"/>
                </a:solidFill>
                <a:ea typeface="+mn-ea"/>
                <a:cs typeface="+mn-cs"/>
              </a:rPr>
              <a:t> </a:t>
            </a:r>
            <a:r>
              <a:rPr lang="en-US" sz="2200" dirty="0" err="1">
                <a:solidFill>
                  <a:schemeClr val="tx1"/>
                </a:solidFill>
                <a:ea typeface="+mn-ea"/>
                <a:cs typeface="+mn-cs"/>
              </a:rPr>
              <a:t>gerekli</a:t>
            </a:r>
            <a:r>
              <a:rPr lang="en-US" sz="2200" dirty="0">
                <a:solidFill>
                  <a:schemeClr val="tx1"/>
                </a:solidFill>
                <a:ea typeface="+mn-ea"/>
                <a:cs typeface="+mn-cs"/>
              </a:rPr>
              <a:t> </a:t>
            </a:r>
            <a:r>
              <a:rPr lang="en-US" sz="2200" dirty="0" err="1">
                <a:solidFill>
                  <a:schemeClr val="tx1"/>
                </a:solidFill>
                <a:ea typeface="+mn-ea"/>
                <a:cs typeface="+mn-cs"/>
              </a:rPr>
              <a:t>olduğunu</a:t>
            </a:r>
            <a:r>
              <a:rPr lang="en-US" sz="2200" dirty="0">
                <a:solidFill>
                  <a:schemeClr val="tx1"/>
                </a:solidFill>
                <a:ea typeface="+mn-ea"/>
                <a:cs typeface="+mn-cs"/>
              </a:rPr>
              <a:t> </a:t>
            </a:r>
            <a:r>
              <a:rPr lang="en-US" sz="2200" dirty="0" err="1">
                <a:solidFill>
                  <a:schemeClr val="tx1"/>
                </a:solidFill>
                <a:ea typeface="+mn-ea"/>
                <a:cs typeface="+mn-cs"/>
              </a:rPr>
              <a:t>söylemek</a:t>
            </a:r>
            <a:r>
              <a:rPr lang="en-US" sz="2200" dirty="0">
                <a:solidFill>
                  <a:schemeClr val="tx1"/>
                </a:solidFill>
                <a:ea typeface="+mn-ea"/>
                <a:cs typeface="+mn-cs"/>
              </a:rPr>
              <a:t> </a:t>
            </a:r>
            <a:r>
              <a:rPr lang="en-US" sz="2200" dirty="0" err="1">
                <a:solidFill>
                  <a:schemeClr val="tx1"/>
                </a:solidFill>
                <a:ea typeface="+mn-ea"/>
                <a:cs typeface="+mn-cs"/>
              </a:rPr>
              <a:t>mümkündür</a:t>
            </a:r>
            <a:r>
              <a:rPr lang="en-US" sz="2200" dirty="0">
                <a:solidFill>
                  <a:schemeClr val="tx1"/>
                </a:solidFill>
                <a:ea typeface="+mn-ea"/>
                <a:cs typeface="+mn-cs"/>
              </a:rPr>
              <a:t>.</a:t>
            </a:r>
          </a:p>
        </p:txBody>
      </p:sp>
      <p:pic>
        <p:nvPicPr>
          <p:cNvPr id="4098" name="Picture 2" descr="İklim Değişikliği Gıdamızı Tehdit Ediyor - ALİ EKBER YILDIRIM">
            <a:extLst>
              <a:ext uri="{FF2B5EF4-FFF2-40B4-BE49-F238E27FC236}">
                <a16:creationId xmlns:a16="http://schemas.microsoft.com/office/drawing/2014/main" id="{9994AF72-41F6-21C1-09D1-E6D8207678E3}"/>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859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175969-BEF2-91E7-9DFC-60A254E087E6}"/>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GIDA GÜVENLİĞİ KAVRAMININ PARAMETRELERİ</a:t>
            </a:r>
          </a:p>
          <a:p>
            <a:pPr>
              <a:lnSpc>
                <a:spcPct val="90000"/>
              </a:lnSpc>
              <a:spcBef>
                <a:spcPct val="0"/>
              </a:spcBef>
              <a:spcAft>
                <a:spcPts val="600"/>
              </a:spcAft>
            </a:pPr>
            <a:r>
              <a:rPr lang="en-US" sz="3400" b="1">
                <a:latin typeface="+mj-lt"/>
                <a:ea typeface="+mj-ea"/>
                <a:cs typeface="+mj-cs"/>
              </a:rPr>
              <a:t>İklim Değişikliği</a:t>
            </a:r>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8377FD-B71A-31F5-8C9D-9E012F02753A}"/>
              </a:ext>
            </a:extLst>
          </p:cNvPr>
          <p:cNvSpPr>
            <a:spLocks noGrp="1"/>
          </p:cNvSpPr>
          <p:nvPr>
            <p:ph idx="1"/>
          </p:nvPr>
        </p:nvSpPr>
        <p:spPr>
          <a:xfrm>
            <a:off x="195943" y="1911493"/>
            <a:ext cx="7090102" cy="4278995"/>
          </a:xfrm>
        </p:spPr>
        <p:txBody>
          <a:bodyPr vert="horz" lIns="91440" tIns="45720" rIns="91440" bIns="45720" rtlCol="0" anchor="t">
            <a:normAutofit fontScale="92500" lnSpcReduction="20000"/>
          </a:bodyPr>
          <a:lstStyle/>
          <a:p>
            <a:pPr>
              <a:lnSpc>
                <a:spcPct val="150000"/>
              </a:lnSpc>
              <a:buFont typeface="Arial" panose="020B0604020202020204" pitchFamily="34" charset="0"/>
              <a:buChar char="•"/>
            </a:pPr>
            <a:r>
              <a:rPr lang="en-US" sz="2200" dirty="0" err="1">
                <a:solidFill>
                  <a:schemeClr val="tx1"/>
                </a:solidFill>
                <a:ea typeface="+mn-ea"/>
                <a:cs typeface="+mn-cs"/>
              </a:rPr>
              <a:t>Hükümetler</a:t>
            </a:r>
            <a:r>
              <a:rPr lang="en-US" sz="2200" dirty="0">
                <a:solidFill>
                  <a:schemeClr val="tx1"/>
                </a:solidFill>
                <a:ea typeface="+mn-ea"/>
                <a:cs typeface="+mn-cs"/>
              </a:rPr>
              <a:t> </a:t>
            </a:r>
            <a:r>
              <a:rPr lang="en-US" sz="2200" dirty="0" err="1">
                <a:solidFill>
                  <a:schemeClr val="tx1"/>
                </a:solidFill>
                <a:ea typeface="+mn-ea"/>
                <a:cs typeface="+mn-cs"/>
              </a:rPr>
              <a:t>arası</a:t>
            </a:r>
            <a:r>
              <a:rPr lang="en-US" sz="2200" dirty="0">
                <a:solidFill>
                  <a:schemeClr val="tx1"/>
                </a:solidFill>
                <a:ea typeface="+mn-ea"/>
                <a:cs typeface="+mn-cs"/>
              </a:rPr>
              <a:t> </a:t>
            </a:r>
            <a:r>
              <a:rPr lang="en-US" sz="2200" dirty="0" err="1">
                <a:solidFill>
                  <a:schemeClr val="tx1"/>
                </a:solidFill>
                <a:ea typeface="+mn-ea"/>
                <a:cs typeface="+mn-cs"/>
              </a:rPr>
              <a:t>İklim</a:t>
            </a:r>
            <a:r>
              <a:rPr lang="en-US" sz="2200" dirty="0">
                <a:solidFill>
                  <a:schemeClr val="tx1"/>
                </a:solidFill>
                <a:ea typeface="+mn-ea"/>
                <a:cs typeface="+mn-cs"/>
              </a:rPr>
              <a:t> </a:t>
            </a:r>
            <a:r>
              <a:rPr lang="en-US" sz="2200" dirty="0" err="1">
                <a:solidFill>
                  <a:schemeClr val="tx1"/>
                </a:solidFill>
                <a:ea typeface="+mn-ea"/>
                <a:cs typeface="+mn-cs"/>
              </a:rPr>
              <a:t>Değişikliği</a:t>
            </a:r>
            <a:r>
              <a:rPr lang="en-US" sz="2200" dirty="0">
                <a:solidFill>
                  <a:schemeClr val="tx1"/>
                </a:solidFill>
                <a:ea typeface="+mn-ea"/>
                <a:cs typeface="+mn-cs"/>
              </a:rPr>
              <a:t> </a:t>
            </a:r>
            <a:r>
              <a:rPr lang="en-US" sz="2200" dirty="0" err="1">
                <a:solidFill>
                  <a:schemeClr val="tx1"/>
                </a:solidFill>
                <a:ea typeface="+mn-ea"/>
                <a:cs typeface="+mn-cs"/>
              </a:rPr>
              <a:t>Paneli</a:t>
            </a:r>
            <a:r>
              <a:rPr lang="en-US" sz="2200" dirty="0">
                <a:solidFill>
                  <a:schemeClr val="tx1"/>
                </a:solidFill>
                <a:ea typeface="+mn-ea"/>
                <a:cs typeface="+mn-cs"/>
              </a:rPr>
              <a:t> (IPCC) </a:t>
            </a:r>
            <a:r>
              <a:rPr lang="en-US" sz="2200" dirty="0" err="1">
                <a:solidFill>
                  <a:schemeClr val="tx1"/>
                </a:solidFill>
                <a:ea typeface="+mn-ea"/>
                <a:cs typeface="+mn-cs"/>
              </a:rPr>
              <a:t>ve</a:t>
            </a:r>
            <a:r>
              <a:rPr lang="en-US" sz="2200" dirty="0">
                <a:solidFill>
                  <a:schemeClr val="tx1"/>
                </a:solidFill>
                <a:ea typeface="+mn-ea"/>
                <a:cs typeface="+mn-cs"/>
              </a:rPr>
              <a:t> </a:t>
            </a:r>
            <a:r>
              <a:rPr lang="en-US" sz="2200" dirty="0" err="1">
                <a:solidFill>
                  <a:schemeClr val="tx1"/>
                </a:solidFill>
                <a:ea typeface="+mn-ea"/>
                <a:cs typeface="+mn-cs"/>
              </a:rPr>
              <a:t>Birleşmiş</a:t>
            </a:r>
            <a:r>
              <a:rPr lang="en-US" sz="2200" dirty="0">
                <a:solidFill>
                  <a:schemeClr val="tx1"/>
                </a:solidFill>
                <a:ea typeface="+mn-ea"/>
                <a:cs typeface="+mn-cs"/>
              </a:rPr>
              <a:t> </a:t>
            </a:r>
            <a:r>
              <a:rPr lang="en-US" sz="2200" dirty="0" err="1">
                <a:solidFill>
                  <a:schemeClr val="tx1"/>
                </a:solidFill>
                <a:ea typeface="+mn-ea"/>
                <a:cs typeface="+mn-cs"/>
              </a:rPr>
              <a:t>Milletler</a:t>
            </a:r>
            <a:r>
              <a:rPr lang="en-US" sz="2200" dirty="0">
                <a:solidFill>
                  <a:schemeClr val="tx1"/>
                </a:solidFill>
                <a:ea typeface="+mn-ea"/>
                <a:cs typeface="+mn-cs"/>
              </a:rPr>
              <a:t> </a:t>
            </a:r>
            <a:r>
              <a:rPr lang="en-US" sz="2200" dirty="0" err="1">
                <a:solidFill>
                  <a:schemeClr val="tx1"/>
                </a:solidFill>
                <a:ea typeface="+mn-ea"/>
                <a:cs typeface="+mn-cs"/>
              </a:rPr>
              <a:t>İklim</a:t>
            </a:r>
            <a:r>
              <a:rPr lang="en-US" sz="2200" dirty="0">
                <a:solidFill>
                  <a:schemeClr val="tx1"/>
                </a:solidFill>
                <a:ea typeface="+mn-ea"/>
                <a:cs typeface="+mn-cs"/>
              </a:rPr>
              <a:t> </a:t>
            </a:r>
            <a:r>
              <a:rPr lang="en-US" sz="2200" dirty="0" err="1">
                <a:solidFill>
                  <a:schemeClr val="tx1"/>
                </a:solidFill>
                <a:ea typeface="+mn-ea"/>
                <a:cs typeface="+mn-cs"/>
              </a:rPr>
              <a:t>Değişikliği</a:t>
            </a:r>
            <a:r>
              <a:rPr lang="en-US" sz="2200" dirty="0">
                <a:solidFill>
                  <a:schemeClr val="tx1"/>
                </a:solidFill>
                <a:ea typeface="+mn-ea"/>
                <a:cs typeface="+mn-cs"/>
              </a:rPr>
              <a:t> </a:t>
            </a:r>
            <a:r>
              <a:rPr lang="en-US" sz="2200" dirty="0" err="1">
                <a:solidFill>
                  <a:schemeClr val="tx1"/>
                </a:solidFill>
                <a:ea typeface="+mn-ea"/>
                <a:cs typeface="+mn-cs"/>
              </a:rPr>
              <a:t>Çerçeve</a:t>
            </a:r>
            <a:r>
              <a:rPr lang="en-US" sz="2200" dirty="0">
                <a:solidFill>
                  <a:schemeClr val="tx1"/>
                </a:solidFill>
                <a:ea typeface="+mn-ea"/>
                <a:cs typeface="+mn-cs"/>
              </a:rPr>
              <a:t> </a:t>
            </a:r>
            <a:r>
              <a:rPr lang="en-US" sz="2200" dirty="0" err="1">
                <a:solidFill>
                  <a:schemeClr val="tx1"/>
                </a:solidFill>
                <a:ea typeface="+mn-ea"/>
                <a:cs typeface="+mn-cs"/>
              </a:rPr>
              <a:t>Sözleşmesine</a:t>
            </a:r>
            <a:r>
              <a:rPr lang="en-US" sz="2200" dirty="0">
                <a:solidFill>
                  <a:schemeClr val="tx1"/>
                </a:solidFill>
                <a:ea typeface="+mn-ea"/>
                <a:cs typeface="+mn-cs"/>
              </a:rPr>
              <a:t> (UNFCCC) </a:t>
            </a:r>
            <a:r>
              <a:rPr lang="en-US" sz="2200" dirty="0" err="1">
                <a:solidFill>
                  <a:schemeClr val="tx1"/>
                </a:solidFill>
                <a:ea typeface="+mn-ea"/>
                <a:cs typeface="+mn-cs"/>
              </a:rPr>
              <a:t>göre</a:t>
            </a:r>
            <a:r>
              <a:rPr lang="en-US" sz="2200" dirty="0">
                <a:solidFill>
                  <a:schemeClr val="tx1"/>
                </a:solidFill>
                <a:ea typeface="+mn-ea"/>
                <a:cs typeface="+mn-cs"/>
              </a:rPr>
              <a:t> </a:t>
            </a:r>
            <a:r>
              <a:rPr lang="en-US" sz="2200" dirty="0" err="1">
                <a:solidFill>
                  <a:schemeClr val="tx1"/>
                </a:solidFill>
                <a:ea typeface="+mn-ea"/>
                <a:cs typeface="+mn-cs"/>
              </a:rPr>
              <a:t>iklim</a:t>
            </a:r>
            <a:r>
              <a:rPr lang="en-US" sz="2200" dirty="0">
                <a:solidFill>
                  <a:schemeClr val="tx1"/>
                </a:solidFill>
                <a:ea typeface="+mn-ea"/>
                <a:cs typeface="+mn-cs"/>
              </a:rPr>
              <a:t> </a:t>
            </a:r>
            <a:r>
              <a:rPr lang="en-US" sz="2200" dirty="0" err="1">
                <a:solidFill>
                  <a:schemeClr val="tx1"/>
                </a:solidFill>
                <a:ea typeface="+mn-ea"/>
                <a:cs typeface="+mn-cs"/>
              </a:rPr>
              <a:t>değişikliği</a:t>
            </a:r>
            <a:r>
              <a:rPr lang="en-US" sz="2200" dirty="0">
                <a:solidFill>
                  <a:schemeClr val="tx1"/>
                </a:solidFill>
                <a:ea typeface="+mn-ea"/>
                <a:cs typeface="+mn-cs"/>
              </a:rPr>
              <a:t>, </a:t>
            </a:r>
            <a:r>
              <a:rPr lang="en-US" sz="2200" dirty="0" err="1">
                <a:solidFill>
                  <a:schemeClr val="tx1"/>
                </a:solidFill>
                <a:ea typeface="+mn-ea"/>
                <a:cs typeface="+mn-cs"/>
              </a:rPr>
              <a:t>doğal</a:t>
            </a:r>
            <a:r>
              <a:rPr lang="en-US" sz="2200" dirty="0">
                <a:solidFill>
                  <a:schemeClr val="tx1"/>
                </a:solidFill>
                <a:ea typeface="+mn-ea"/>
                <a:cs typeface="+mn-cs"/>
              </a:rPr>
              <a:t> </a:t>
            </a:r>
            <a:r>
              <a:rPr lang="en-US" sz="2200" dirty="0" err="1">
                <a:solidFill>
                  <a:schemeClr val="tx1"/>
                </a:solidFill>
                <a:ea typeface="+mn-ea"/>
                <a:cs typeface="+mn-cs"/>
              </a:rPr>
              <a:t>veya</a:t>
            </a:r>
            <a:r>
              <a:rPr lang="en-US" sz="2200" dirty="0">
                <a:solidFill>
                  <a:schemeClr val="tx1"/>
                </a:solidFill>
                <a:ea typeface="+mn-ea"/>
                <a:cs typeface="+mn-cs"/>
              </a:rPr>
              <a:t> </a:t>
            </a:r>
            <a:r>
              <a:rPr lang="en-US" sz="2200" dirty="0" err="1">
                <a:solidFill>
                  <a:schemeClr val="tx1"/>
                </a:solidFill>
                <a:ea typeface="+mn-ea"/>
                <a:cs typeface="+mn-cs"/>
              </a:rPr>
              <a:t>doğa</a:t>
            </a:r>
            <a:r>
              <a:rPr lang="en-US" sz="2200" dirty="0">
                <a:solidFill>
                  <a:schemeClr val="tx1"/>
                </a:solidFill>
                <a:ea typeface="+mn-ea"/>
                <a:cs typeface="+mn-cs"/>
              </a:rPr>
              <a:t> </a:t>
            </a:r>
            <a:r>
              <a:rPr lang="en-US" sz="2200" dirty="0" err="1">
                <a:solidFill>
                  <a:schemeClr val="tx1"/>
                </a:solidFill>
                <a:ea typeface="+mn-ea"/>
                <a:cs typeface="+mn-cs"/>
              </a:rPr>
              <a:t>olayları</a:t>
            </a:r>
            <a:r>
              <a:rPr lang="en-US" sz="2200" dirty="0">
                <a:solidFill>
                  <a:schemeClr val="tx1"/>
                </a:solidFill>
                <a:ea typeface="+mn-ea"/>
                <a:cs typeface="+mn-cs"/>
              </a:rPr>
              <a:t> </a:t>
            </a:r>
            <a:r>
              <a:rPr lang="en-US" sz="2200" dirty="0" err="1">
                <a:solidFill>
                  <a:schemeClr val="tx1"/>
                </a:solidFill>
                <a:ea typeface="+mn-ea"/>
                <a:cs typeface="+mn-cs"/>
              </a:rPr>
              <a:t>ya</a:t>
            </a:r>
            <a:r>
              <a:rPr lang="en-US" sz="2200" dirty="0">
                <a:solidFill>
                  <a:schemeClr val="tx1"/>
                </a:solidFill>
                <a:ea typeface="+mn-ea"/>
                <a:cs typeface="+mn-cs"/>
              </a:rPr>
              <a:t> da </a:t>
            </a:r>
            <a:r>
              <a:rPr lang="en-US" sz="2200" dirty="0" err="1">
                <a:solidFill>
                  <a:schemeClr val="tx1"/>
                </a:solidFill>
                <a:ea typeface="+mn-ea"/>
                <a:cs typeface="+mn-cs"/>
              </a:rPr>
              <a:t>insan</a:t>
            </a:r>
            <a:r>
              <a:rPr lang="en-US" sz="2200" dirty="0">
                <a:solidFill>
                  <a:schemeClr val="tx1"/>
                </a:solidFill>
                <a:ea typeface="+mn-ea"/>
                <a:cs typeface="+mn-cs"/>
              </a:rPr>
              <a:t> </a:t>
            </a:r>
            <a:r>
              <a:rPr lang="en-US" sz="2200" dirty="0" err="1">
                <a:solidFill>
                  <a:schemeClr val="tx1"/>
                </a:solidFill>
                <a:ea typeface="+mn-ea"/>
                <a:cs typeface="+mn-cs"/>
              </a:rPr>
              <a:t>eylemleri</a:t>
            </a:r>
            <a:r>
              <a:rPr lang="en-US" sz="2200" dirty="0">
                <a:solidFill>
                  <a:schemeClr val="tx1"/>
                </a:solidFill>
                <a:ea typeface="+mn-ea"/>
                <a:cs typeface="+mn-cs"/>
              </a:rPr>
              <a:t> </a:t>
            </a:r>
            <a:r>
              <a:rPr lang="en-US" sz="2200" dirty="0" err="1">
                <a:solidFill>
                  <a:schemeClr val="tx1"/>
                </a:solidFill>
                <a:ea typeface="+mn-ea"/>
                <a:cs typeface="+mn-cs"/>
              </a:rPr>
              <a:t>yüzünden</a:t>
            </a:r>
            <a:r>
              <a:rPr lang="en-US" sz="2200" dirty="0">
                <a:solidFill>
                  <a:schemeClr val="tx1"/>
                </a:solidFill>
                <a:ea typeface="+mn-ea"/>
                <a:cs typeface="+mn-cs"/>
              </a:rPr>
              <a:t>, </a:t>
            </a:r>
            <a:r>
              <a:rPr lang="en-US" sz="2200" dirty="0" err="1">
                <a:solidFill>
                  <a:schemeClr val="tx1"/>
                </a:solidFill>
                <a:ea typeface="+mn-ea"/>
                <a:cs typeface="+mn-cs"/>
              </a:rPr>
              <a:t>küresel</a:t>
            </a:r>
            <a:r>
              <a:rPr lang="en-US" sz="2200" dirty="0">
                <a:solidFill>
                  <a:schemeClr val="tx1"/>
                </a:solidFill>
                <a:ea typeface="+mn-ea"/>
                <a:cs typeface="+mn-cs"/>
              </a:rPr>
              <a:t> </a:t>
            </a:r>
            <a:r>
              <a:rPr lang="en-US" sz="2200" dirty="0" err="1">
                <a:solidFill>
                  <a:schemeClr val="tx1"/>
                </a:solidFill>
                <a:ea typeface="+mn-ea"/>
                <a:cs typeface="+mn-cs"/>
              </a:rPr>
              <a:t>atmosferin</a:t>
            </a:r>
            <a:r>
              <a:rPr lang="en-US" sz="2200" dirty="0">
                <a:solidFill>
                  <a:schemeClr val="tx1"/>
                </a:solidFill>
                <a:ea typeface="+mn-ea"/>
                <a:cs typeface="+mn-cs"/>
              </a:rPr>
              <a:t> </a:t>
            </a:r>
            <a:r>
              <a:rPr lang="en-US" sz="2200" dirty="0" err="1">
                <a:solidFill>
                  <a:schemeClr val="tx1"/>
                </a:solidFill>
                <a:ea typeface="+mn-ea"/>
                <a:cs typeface="+mn-cs"/>
              </a:rPr>
              <a:t>düzenini</a:t>
            </a:r>
            <a:r>
              <a:rPr lang="en-US" sz="2200" dirty="0">
                <a:solidFill>
                  <a:schemeClr val="tx1"/>
                </a:solidFill>
                <a:ea typeface="+mn-ea"/>
                <a:cs typeface="+mn-cs"/>
              </a:rPr>
              <a:t> </a:t>
            </a:r>
            <a:r>
              <a:rPr lang="en-US" sz="2200" dirty="0" err="1">
                <a:solidFill>
                  <a:schemeClr val="tx1"/>
                </a:solidFill>
                <a:ea typeface="+mn-ea"/>
                <a:cs typeface="+mn-cs"/>
              </a:rPr>
              <a:t>değiştiren</a:t>
            </a:r>
            <a:r>
              <a:rPr lang="en-US" sz="2200" dirty="0">
                <a:solidFill>
                  <a:schemeClr val="tx1"/>
                </a:solidFill>
                <a:ea typeface="+mn-ea"/>
                <a:cs typeface="+mn-cs"/>
              </a:rPr>
              <a:t> </a:t>
            </a:r>
            <a:r>
              <a:rPr lang="en-US" sz="2200" dirty="0" err="1">
                <a:solidFill>
                  <a:schemeClr val="tx1"/>
                </a:solidFill>
                <a:ea typeface="+mn-ea"/>
                <a:cs typeface="+mn-cs"/>
              </a:rPr>
              <a:t>herhangi</a:t>
            </a:r>
            <a:r>
              <a:rPr lang="en-US" sz="2200" dirty="0">
                <a:solidFill>
                  <a:schemeClr val="tx1"/>
                </a:solidFill>
                <a:ea typeface="+mn-ea"/>
                <a:cs typeface="+mn-cs"/>
              </a:rPr>
              <a:t> </a:t>
            </a:r>
            <a:r>
              <a:rPr lang="en-US" sz="2200" dirty="0" err="1">
                <a:solidFill>
                  <a:schemeClr val="tx1"/>
                </a:solidFill>
                <a:ea typeface="+mn-ea"/>
                <a:cs typeface="+mn-cs"/>
              </a:rPr>
              <a:t>bir</a:t>
            </a:r>
            <a:r>
              <a:rPr lang="en-US" sz="2200" dirty="0">
                <a:solidFill>
                  <a:schemeClr val="tx1"/>
                </a:solidFill>
                <a:ea typeface="+mn-ea"/>
                <a:cs typeface="+mn-cs"/>
              </a:rPr>
              <a:t> </a:t>
            </a:r>
            <a:r>
              <a:rPr lang="en-US" sz="2200" dirty="0" err="1">
                <a:solidFill>
                  <a:schemeClr val="tx1"/>
                </a:solidFill>
                <a:ea typeface="+mn-ea"/>
                <a:cs typeface="+mn-cs"/>
              </a:rPr>
              <a:t>olayın</a:t>
            </a:r>
            <a:r>
              <a:rPr lang="en-US" sz="2200" dirty="0">
                <a:solidFill>
                  <a:schemeClr val="tx1"/>
                </a:solidFill>
                <a:ea typeface="+mn-ea"/>
                <a:cs typeface="+mn-cs"/>
              </a:rPr>
              <a:t> </a:t>
            </a:r>
            <a:r>
              <a:rPr lang="en-US" sz="2200" dirty="0" err="1">
                <a:solidFill>
                  <a:schemeClr val="tx1"/>
                </a:solidFill>
                <a:ea typeface="+mn-ea"/>
                <a:cs typeface="+mn-cs"/>
              </a:rPr>
              <a:t>sonucu</a:t>
            </a:r>
            <a:r>
              <a:rPr lang="en-US" sz="2200" dirty="0">
                <a:solidFill>
                  <a:schemeClr val="tx1"/>
                </a:solidFill>
                <a:ea typeface="+mn-ea"/>
                <a:cs typeface="+mn-cs"/>
              </a:rPr>
              <a:t> </a:t>
            </a:r>
            <a:r>
              <a:rPr lang="en-US" sz="2200" dirty="0" err="1">
                <a:solidFill>
                  <a:schemeClr val="tx1"/>
                </a:solidFill>
                <a:ea typeface="+mn-ea"/>
                <a:cs typeface="+mn-cs"/>
              </a:rPr>
              <a:t>zamanla</a:t>
            </a:r>
            <a:r>
              <a:rPr lang="en-US" sz="2200" dirty="0">
                <a:solidFill>
                  <a:schemeClr val="tx1"/>
                </a:solidFill>
                <a:ea typeface="+mn-ea"/>
                <a:cs typeface="+mn-cs"/>
              </a:rPr>
              <a:t> </a:t>
            </a:r>
            <a:r>
              <a:rPr lang="en-US" sz="2200" dirty="0" err="1">
                <a:solidFill>
                  <a:schemeClr val="tx1"/>
                </a:solidFill>
                <a:ea typeface="+mn-ea"/>
                <a:cs typeface="+mn-cs"/>
              </a:rPr>
              <a:t>iklimde</a:t>
            </a:r>
            <a:r>
              <a:rPr lang="en-US" sz="2200" dirty="0">
                <a:solidFill>
                  <a:schemeClr val="tx1"/>
                </a:solidFill>
                <a:ea typeface="+mn-ea"/>
                <a:cs typeface="+mn-cs"/>
              </a:rPr>
              <a:t> </a:t>
            </a:r>
            <a:r>
              <a:rPr lang="en-US" sz="2200" dirty="0" err="1">
                <a:solidFill>
                  <a:schemeClr val="tx1"/>
                </a:solidFill>
                <a:ea typeface="+mn-ea"/>
                <a:cs typeface="+mn-cs"/>
              </a:rPr>
              <a:t>meydana</a:t>
            </a:r>
            <a:r>
              <a:rPr lang="en-US" sz="2200" dirty="0">
                <a:solidFill>
                  <a:schemeClr val="tx1"/>
                </a:solidFill>
                <a:ea typeface="+mn-ea"/>
                <a:cs typeface="+mn-cs"/>
              </a:rPr>
              <a:t> </a:t>
            </a:r>
            <a:r>
              <a:rPr lang="en-US" sz="2200" dirty="0" err="1">
                <a:solidFill>
                  <a:schemeClr val="tx1"/>
                </a:solidFill>
                <a:ea typeface="+mn-ea"/>
                <a:cs typeface="+mn-cs"/>
              </a:rPr>
              <a:t>gelen</a:t>
            </a:r>
            <a:r>
              <a:rPr lang="en-US" sz="2200" dirty="0">
                <a:solidFill>
                  <a:schemeClr val="tx1"/>
                </a:solidFill>
                <a:ea typeface="+mn-ea"/>
                <a:cs typeface="+mn-cs"/>
              </a:rPr>
              <a:t> her </a:t>
            </a:r>
            <a:r>
              <a:rPr lang="en-US" sz="2200" dirty="0" err="1">
                <a:solidFill>
                  <a:schemeClr val="tx1"/>
                </a:solidFill>
                <a:ea typeface="+mn-ea"/>
                <a:cs typeface="+mn-cs"/>
              </a:rPr>
              <a:t>bir</a:t>
            </a:r>
            <a:r>
              <a:rPr lang="en-US" sz="2200" dirty="0">
                <a:solidFill>
                  <a:schemeClr val="tx1"/>
                </a:solidFill>
                <a:ea typeface="+mn-ea"/>
                <a:cs typeface="+mn-cs"/>
              </a:rPr>
              <a:t> </a:t>
            </a:r>
            <a:r>
              <a:rPr lang="en-US" sz="2200" dirty="0" err="1">
                <a:solidFill>
                  <a:schemeClr val="tx1"/>
                </a:solidFill>
                <a:ea typeface="+mn-ea"/>
                <a:cs typeface="+mn-cs"/>
              </a:rPr>
              <a:t>değişimi</a:t>
            </a:r>
            <a:r>
              <a:rPr lang="en-US" sz="2200" dirty="0">
                <a:solidFill>
                  <a:schemeClr val="tx1"/>
                </a:solidFill>
                <a:ea typeface="+mn-ea"/>
                <a:cs typeface="+mn-cs"/>
              </a:rPr>
              <a:t> </a:t>
            </a:r>
            <a:r>
              <a:rPr lang="en-US" sz="2200" dirty="0" err="1">
                <a:solidFill>
                  <a:schemeClr val="tx1"/>
                </a:solidFill>
                <a:ea typeface="+mn-ea"/>
                <a:cs typeface="+mn-cs"/>
              </a:rPr>
              <a:t>nitelemektedir</a:t>
            </a:r>
            <a:r>
              <a:rPr lang="en-US" sz="2200" dirty="0">
                <a:solidFill>
                  <a:schemeClr val="tx1"/>
                </a:solidFill>
                <a:ea typeface="+mn-ea"/>
                <a:cs typeface="+mn-cs"/>
              </a:rPr>
              <a:t>.</a:t>
            </a:r>
          </a:p>
          <a:p>
            <a:pPr>
              <a:lnSpc>
                <a:spcPct val="150000"/>
              </a:lnSpc>
              <a:buFont typeface="Arial" panose="020B0604020202020204" pitchFamily="34" charset="0"/>
              <a:buChar char="•"/>
            </a:pPr>
            <a:r>
              <a:rPr lang="en-US" sz="2200" dirty="0" err="1">
                <a:solidFill>
                  <a:schemeClr val="tx1"/>
                </a:solidFill>
                <a:ea typeface="+mn-ea"/>
                <a:cs typeface="+mn-cs"/>
              </a:rPr>
              <a:t>Ancak</a:t>
            </a:r>
            <a:r>
              <a:rPr lang="en-US" sz="2200" dirty="0">
                <a:solidFill>
                  <a:schemeClr val="tx1"/>
                </a:solidFill>
                <a:ea typeface="+mn-ea"/>
                <a:cs typeface="+mn-cs"/>
              </a:rPr>
              <a:t> </a:t>
            </a:r>
            <a:r>
              <a:rPr lang="en-US" sz="2200" dirty="0" err="1">
                <a:solidFill>
                  <a:schemeClr val="tx1"/>
                </a:solidFill>
                <a:ea typeface="+mn-ea"/>
                <a:cs typeface="+mn-cs"/>
              </a:rPr>
              <a:t>sonuçları</a:t>
            </a:r>
            <a:r>
              <a:rPr lang="en-US" sz="2200" dirty="0">
                <a:solidFill>
                  <a:schemeClr val="tx1"/>
                </a:solidFill>
                <a:ea typeface="+mn-ea"/>
                <a:cs typeface="+mn-cs"/>
              </a:rPr>
              <a:t> </a:t>
            </a:r>
            <a:r>
              <a:rPr lang="en-US" sz="2200" dirty="0" err="1">
                <a:solidFill>
                  <a:schemeClr val="tx1"/>
                </a:solidFill>
                <a:ea typeface="+mn-ea"/>
                <a:cs typeface="+mn-cs"/>
              </a:rPr>
              <a:t>uzun</a:t>
            </a:r>
            <a:r>
              <a:rPr lang="en-US" sz="2200" dirty="0">
                <a:solidFill>
                  <a:schemeClr val="tx1"/>
                </a:solidFill>
                <a:ea typeface="+mn-ea"/>
                <a:cs typeface="+mn-cs"/>
              </a:rPr>
              <a:t> </a:t>
            </a:r>
            <a:r>
              <a:rPr lang="en-US" sz="2200" dirty="0" err="1">
                <a:solidFill>
                  <a:schemeClr val="tx1"/>
                </a:solidFill>
                <a:ea typeface="+mn-ea"/>
                <a:cs typeface="+mn-cs"/>
              </a:rPr>
              <a:t>dönem</a:t>
            </a:r>
            <a:r>
              <a:rPr lang="en-US" sz="2200" dirty="0">
                <a:solidFill>
                  <a:schemeClr val="tx1"/>
                </a:solidFill>
                <a:ea typeface="+mn-ea"/>
                <a:cs typeface="+mn-cs"/>
              </a:rPr>
              <a:t> </a:t>
            </a:r>
            <a:r>
              <a:rPr lang="en-US" sz="2200" dirty="0" err="1">
                <a:solidFill>
                  <a:schemeClr val="tx1"/>
                </a:solidFill>
                <a:ea typeface="+mn-ea"/>
                <a:cs typeface="+mn-cs"/>
              </a:rPr>
              <a:t>ve</a:t>
            </a:r>
            <a:r>
              <a:rPr lang="en-US" sz="2200" dirty="0">
                <a:solidFill>
                  <a:schemeClr val="tx1"/>
                </a:solidFill>
                <a:ea typeface="+mn-ea"/>
                <a:cs typeface="+mn-cs"/>
              </a:rPr>
              <a:t> </a:t>
            </a:r>
            <a:r>
              <a:rPr lang="en-US" sz="2200" dirty="0" err="1">
                <a:solidFill>
                  <a:schemeClr val="tx1"/>
                </a:solidFill>
                <a:ea typeface="+mn-ea"/>
                <a:cs typeface="+mn-cs"/>
              </a:rPr>
              <a:t>kalıcı</a:t>
            </a:r>
            <a:r>
              <a:rPr lang="en-US" sz="2200" dirty="0">
                <a:solidFill>
                  <a:schemeClr val="tx1"/>
                </a:solidFill>
                <a:ea typeface="+mn-ea"/>
                <a:cs typeface="+mn-cs"/>
              </a:rPr>
              <a:t>, </a:t>
            </a:r>
            <a:r>
              <a:rPr lang="en-US" sz="2200" dirty="0" err="1">
                <a:solidFill>
                  <a:schemeClr val="tx1"/>
                </a:solidFill>
                <a:ea typeface="+mn-ea"/>
                <a:cs typeface="+mn-cs"/>
              </a:rPr>
              <a:t>önemli</a:t>
            </a:r>
            <a:r>
              <a:rPr lang="en-US" sz="2200" dirty="0">
                <a:solidFill>
                  <a:schemeClr val="tx1"/>
                </a:solidFill>
                <a:ea typeface="+mn-ea"/>
                <a:cs typeface="+mn-cs"/>
              </a:rPr>
              <a:t> </a:t>
            </a:r>
            <a:r>
              <a:rPr lang="en-US" sz="2200" dirty="0" err="1">
                <a:solidFill>
                  <a:schemeClr val="tx1"/>
                </a:solidFill>
                <a:ea typeface="+mn-ea"/>
                <a:cs typeface="+mn-cs"/>
              </a:rPr>
              <a:t>değişikliklere</a:t>
            </a:r>
            <a:r>
              <a:rPr lang="en-US" sz="2200" dirty="0">
                <a:solidFill>
                  <a:schemeClr val="tx1"/>
                </a:solidFill>
                <a:ea typeface="+mn-ea"/>
                <a:cs typeface="+mn-cs"/>
              </a:rPr>
              <a:t> </a:t>
            </a:r>
            <a:r>
              <a:rPr lang="en-US" sz="2200" dirty="0" err="1">
                <a:solidFill>
                  <a:schemeClr val="tx1"/>
                </a:solidFill>
                <a:ea typeface="+mn-ea"/>
                <a:cs typeface="+mn-cs"/>
              </a:rPr>
              <a:t>neden</a:t>
            </a:r>
            <a:r>
              <a:rPr lang="en-US" sz="2200" dirty="0">
                <a:solidFill>
                  <a:schemeClr val="tx1"/>
                </a:solidFill>
                <a:ea typeface="+mn-ea"/>
                <a:cs typeface="+mn-cs"/>
              </a:rPr>
              <a:t> </a:t>
            </a:r>
            <a:r>
              <a:rPr lang="en-US" sz="2200" dirty="0" err="1">
                <a:solidFill>
                  <a:schemeClr val="tx1"/>
                </a:solidFill>
                <a:ea typeface="+mn-ea"/>
                <a:cs typeface="+mn-cs"/>
              </a:rPr>
              <a:t>olmaktadır</a:t>
            </a:r>
            <a:r>
              <a:rPr lang="en-US" sz="2200" dirty="0">
                <a:solidFill>
                  <a:schemeClr val="tx1"/>
                </a:solidFill>
                <a:ea typeface="+mn-ea"/>
                <a:cs typeface="+mn-cs"/>
              </a:rPr>
              <a:t>. </a:t>
            </a:r>
            <a:r>
              <a:rPr lang="en-US" sz="2200" dirty="0" err="1">
                <a:solidFill>
                  <a:schemeClr val="tx1"/>
                </a:solidFill>
                <a:ea typeface="+mn-ea"/>
                <a:cs typeface="+mn-cs"/>
              </a:rPr>
              <a:t>İklimdeki</a:t>
            </a:r>
            <a:r>
              <a:rPr lang="en-US" sz="2200" dirty="0">
                <a:solidFill>
                  <a:schemeClr val="tx1"/>
                </a:solidFill>
                <a:ea typeface="+mn-ea"/>
                <a:cs typeface="+mn-cs"/>
              </a:rPr>
              <a:t> </a:t>
            </a:r>
            <a:r>
              <a:rPr lang="en-US" sz="2200" dirty="0" err="1">
                <a:solidFill>
                  <a:schemeClr val="tx1"/>
                </a:solidFill>
                <a:ea typeface="+mn-ea"/>
                <a:cs typeface="+mn-cs"/>
              </a:rPr>
              <a:t>değişiklikler</a:t>
            </a:r>
            <a:r>
              <a:rPr lang="en-US" sz="2200" dirty="0">
                <a:solidFill>
                  <a:schemeClr val="tx1"/>
                </a:solidFill>
                <a:ea typeface="+mn-ea"/>
                <a:cs typeface="+mn-cs"/>
              </a:rPr>
              <a:t>, </a:t>
            </a:r>
            <a:r>
              <a:rPr lang="en-US" sz="2200" dirty="0" err="1">
                <a:solidFill>
                  <a:schemeClr val="tx1"/>
                </a:solidFill>
                <a:ea typeface="+mn-ea"/>
                <a:cs typeface="+mn-cs"/>
              </a:rPr>
              <a:t>atmosferden</a:t>
            </a:r>
            <a:r>
              <a:rPr lang="en-US" sz="2200" dirty="0">
                <a:solidFill>
                  <a:schemeClr val="tx1"/>
                </a:solidFill>
                <a:ea typeface="+mn-ea"/>
                <a:cs typeface="+mn-cs"/>
              </a:rPr>
              <a:t> </a:t>
            </a:r>
            <a:r>
              <a:rPr lang="en-US" sz="2200" dirty="0" err="1">
                <a:solidFill>
                  <a:schemeClr val="tx1"/>
                </a:solidFill>
                <a:ea typeface="+mn-ea"/>
                <a:cs typeface="+mn-cs"/>
              </a:rPr>
              <a:t>okyanuslara</a:t>
            </a:r>
            <a:r>
              <a:rPr lang="en-US" sz="2200" dirty="0">
                <a:solidFill>
                  <a:schemeClr val="tx1"/>
                </a:solidFill>
                <a:ea typeface="+mn-ea"/>
                <a:cs typeface="+mn-cs"/>
              </a:rPr>
              <a:t>, </a:t>
            </a:r>
            <a:r>
              <a:rPr lang="en-US" sz="2200" dirty="0" err="1">
                <a:solidFill>
                  <a:schemeClr val="tx1"/>
                </a:solidFill>
                <a:ea typeface="+mn-ea"/>
                <a:cs typeface="+mn-cs"/>
              </a:rPr>
              <a:t>karadan</a:t>
            </a:r>
            <a:r>
              <a:rPr lang="en-US" sz="2200" dirty="0">
                <a:solidFill>
                  <a:schemeClr val="tx1"/>
                </a:solidFill>
                <a:ea typeface="+mn-ea"/>
                <a:cs typeface="+mn-cs"/>
              </a:rPr>
              <a:t> </a:t>
            </a:r>
            <a:r>
              <a:rPr lang="en-US" sz="2200" dirty="0" err="1">
                <a:solidFill>
                  <a:schemeClr val="tx1"/>
                </a:solidFill>
                <a:ea typeface="+mn-ea"/>
                <a:cs typeface="+mn-cs"/>
              </a:rPr>
              <a:t>buzullara</a:t>
            </a:r>
            <a:r>
              <a:rPr lang="en-US" sz="2200" dirty="0">
                <a:solidFill>
                  <a:schemeClr val="tx1"/>
                </a:solidFill>
                <a:ea typeface="+mn-ea"/>
                <a:cs typeface="+mn-cs"/>
              </a:rPr>
              <a:t> </a:t>
            </a:r>
            <a:r>
              <a:rPr lang="en-US" sz="2200" dirty="0" err="1">
                <a:solidFill>
                  <a:schemeClr val="tx1"/>
                </a:solidFill>
                <a:ea typeface="+mn-ea"/>
                <a:cs typeface="+mn-cs"/>
              </a:rPr>
              <a:t>tüm</a:t>
            </a:r>
            <a:r>
              <a:rPr lang="en-US" sz="2200" dirty="0">
                <a:solidFill>
                  <a:schemeClr val="tx1"/>
                </a:solidFill>
                <a:ea typeface="+mn-ea"/>
                <a:cs typeface="+mn-cs"/>
              </a:rPr>
              <a:t> </a:t>
            </a:r>
            <a:r>
              <a:rPr lang="en-US" sz="2200" dirty="0" err="1">
                <a:solidFill>
                  <a:schemeClr val="tx1"/>
                </a:solidFill>
                <a:ea typeface="+mn-ea"/>
                <a:cs typeface="+mn-cs"/>
              </a:rPr>
              <a:t>yüzeyleri</a:t>
            </a:r>
            <a:r>
              <a:rPr lang="en-US" sz="2200" dirty="0">
                <a:solidFill>
                  <a:schemeClr val="tx1"/>
                </a:solidFill>
                <a:ea typeface="+mn-ea"/>
                <a:cs typeface="+mn-cs"/>
              </a:rPr>
              <a:t> </a:t>
            </a:r>
            <a:r>
              <a:rPr lang="en-US" sz="2200" dirty="0" err="1">
                <a:solidFill>
                  <a:schemeClr val="tx1"/>
                </a:solidFill>
                <a:ea typeface="+mn-ea"/>
                <a:cs typeface="+mn-cs"/>
              </a:rPr>
              <a:t>ve</a:t>
            </a:r>
            <a:r>
              <a:rPr lang="en-US" sz="2200" dirty="0">
                <a:solidFill>
                  <a:schemeClr val="tx1"/>
                </a:solidFill>
                <a:ea typeface="+mn-ea"/>
                <a:cs typeface="+mn-cs"/>
              </a:rPr>
              <a:t> </a:t>
            </a:r>
            <a:r>
              <a:rPr lang="en-US" sz="2200" dirty="0" err="1">
                <a:solidFill>
                  <a:schemeClr val="tx1"/>
                </a:solidFill>
                <a:ea typeface="+mn-ea"/>
                <a:cs typeface="+mn-cs"/>
              </a:rPr>
              <a:t>canlıları</a:t>
            </a:r>
            <a:r>
              <a:rPr lang="en-US" sz="2200" dirty="0">
                <a:solidFill>
                  <a:schemeClr val="tx1"/>
                </a:solidFill>
                <a:ea typeface="+mn-ea"/>
                <a:cs typeface="+mn-cs"/>
              </a:rPr>
              <a:t> </a:t>
            </a:r>
            <a:r>
              <a:rPr lang="en-US" sz="2200" dirty="0" err="1">
                <a:solidFill>
                  <a:schemeClr val="tx1"/>
                </a:solidFill>
                <a:ea typeface="+mn-ea"/>
                <a:cs typeface="+mn-cs"/>
              </a:rPr>
              <a:t>yaşam</a:t>
            </a:r>
            <a:r>
              <a:rPr lang="en-US" sz="2200" dirty="0">
                <a:solidFill>
                  <a:schemeClr val="tx1"/>
                </a:solidFill>
                <a:ea typeface="+mn-ea"/>
                <a:cs typeface="+mn-cs"/>
              </a:rPr>
              <a:t> </a:t>
            </a:r>
            <a:r>
              <a:rPr lang="en-US" sz="2200" dirty="0" err="1">
                <a:solidFill>
                  <a:schemeClr val="tx1"/>
                </a:solidFill>
                <a:ea typeface="+mn-ea"/>
                <a:cs typeface="+mn-cs"/>
              </a:rPr>
              <a:t>alanını</a:t>
            </a:r>
            <a:r>
              <a:rPr lang="en-US" sz="2200" dirty="0">
                <a:solidFill>
                  <a:schemeClr val="tx1"/>
                </a:solidFill>
                <a:ea typeface="+mn-ea"/>
                <a:cs typeface="+mn-cs"/>
              </a:rPr>
              <a:t> </a:t>
            </a:r>
            <a:r>
              <a:rPr lang="en-US" sz="2200" dirty="0" err="1">
                <a:solidFill>
                  <a:schemeClr val="tx1"/>
                </a:solidFill>
                <a:ea typeface="+mn-ea"/>
                <a:cs typeface="+mn-cs"/>
              </a:rPr>
              <a:t>etkilemektedir</a:t>
            </a:r>
            <a:r>
              <a:rPr lang="en-US" sz="2200" dirty="0">
                <a:solidFill>
                  <a:schemeClr val="tx1"/>
                </a:solidFill>
                <a:ea typeface="+mn-ea"/>
                <a:cs typeface="+mn-cs"/>
              </a:rPr>
              <a:t>.</a:t>
            </a:r>
          </a:p>
        </p:txBody>
      </p:sp>
      <p:pic>
        <p:nvPicPr>
          <p:cNvPr id="5122" name="Picture 2" descr="iklimBU | İklim Değişikliği ve Gıda Güvenliği">
            <a:extLst>
              <a:ext uri="{FF2B5EF4-FFF2-40B4-BE49-F238E27FC236}">
                <a16:creationId xmlns:a16="http://schemas.microsoft.com/office/drawing/2014/main" id="{28BDB003-563A-37BD-C1F4-3043FB29F2F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15082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36C961-545E-0FB1-4A72-FBA648DFEC24}"/>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GIDA GÜVENLİĞİ KAVRAMININ PARAMETRELERİ</a:t>
            </a:r>
          </a:p>
          <a:p>
            <a:pPr>
              <a:lnSpc>
                <a:spcPct val="90000"/>
              </a:lnSpc>
              <a:spcBef>
                <a:spcPct val="0"/>
              </a:spcBef>
              <a:spcAft>
                <a:spcPts val="600"/>
              </a:spcAft>
            </a:pPr>
            <a:r>
              <a:rPr lang="en-US" sz="3400" b="1">
                <a:latin typeface="+mj-lt"/>
                <a:ea typeface="+mj-ea"/>
                <a:cs typeface="+mj-cs"/>
              </a:rPr>
              <a:t>İklim Değişikliği</a:t>
            </a:r>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3E5FB0-21A8-91B8-1AE9-81F8A09EC5F8}"/>
              </a:ext>
            </a:extLst>
          </p:cNvPr>
          <p:cNvSpPr>
            <a:spLocks noGrp="1"/>
          </p:cNvSpPr>
          <p:nvPr>
            <p:ph idx="1"/>
          </p:nvPr>
        </p:nvSpPr>
        <p:spPr>
          <a:xfrm>
            <a:off x="572493" y="2071316"/>
            <a:ext cx="6713552" cy="4119172"/>
          </a:xfrm>
        </p:spPr>
        <p:txBody>
          <a:bodyPr vert="horz" lIns="91440" tIns="45720" rIns="91440" bIns="45720" rtlCol="0" anchor="t">
            <a:normAutofit/>
          </a:bodyPr>
          <a:lstStyle/>
          <a:p>
            <a:pPr>
              <a:lnSpc>
                <a:spcPct val="90000"/>
              </a:lnSpc>
              <a:buFont typeface="Arial" panose="020B0604020202020204" pitchFamily="34" charset="0"/>
              <a:buChar char="•"/>
            </a:pPr>
            <a:r>
              <a:rPr lang="en-US" sz="2000">
                <a:solidFill>
                  <a:schemeClr val="tx1"/>
                </a:solidFill>
                <a:ea typeface="+mn-ea"/>
                <a:cs typeface="+mn-cs"/>
              </a:rPr>
              <a:t>iklim değişikliğinin gıda güvenliği üzerinde hem doğrudan hem de dolaylı olarak etkilerinden bahsetmek mümkündür. Özellikle de dünyanın yoksul ve kırsal alanlarının yüzde 70’inin gelir ve iş kaynağı olan tarım alanları ve tarım sektörü üzerindeki doğrudan etkisi kaçınılmaz bir şekilde gıda güvenliğini etkilemektedir. </a:t>
            </a:r>
          </a:p>
          <a:p>
            <a:pPr>
              <a:lnSpc>
                <a:spcPct val="90000"/>
              </a:lnSpc>
              <a:buFont typeface="Arial" panose="020B0604020202020204" pitchFamily="34" charset="0"/>
              <a:buChar char="•"/>
            </a:pPr>
            <a:r>
              <a:rPr lang="en-US" sz="2000">
                <a:solidFill>
                  <a:schemeClr val="tx1"/>
                </a:solidFill>
                <a:ea typeface="+mn-ea"/>
                <a:cs typeface="+mn-cs"/>
              </a:rPr>
              <a:t>Bununla birlikte doğrudan bitkileri, hayvanları ve insanları etkilemektedir. En yaygın dolaylı etkileri ise ticaret akışı, gıda pazarları, fiyat istikrarları ve insan sağlığına olan etkileridir. İklim değişikliği ile mücadelede ise en çok gıda sistemlerine ve küresel gıda güvenliğine müdahale edilmesi gerekmektedir.</a:t>
            </a:r>
          </a:p>
        </p:txBody>
      </p:sp>
      <p:pic>
        <p:nvPicPr>
          <p:cNvPr id="6146" name="Picture 2" descr="Türk Tarım Orman Dergisi">
            <a:extLst>
              <a:ext uri="{FF2B5EF4-FFF2-40B4-BE49-F238E27FC236}">
                <a16:creationId xmlns:a16="http://schemas.microsoft.com/office/drawing/2014/main" id="{683F793A-AED5-5D78-B1E9-3922087F82AF}"/>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3195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134876-9258-4BB2-0FDE-9BF38C23E599}"/>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200" b="1" kern="1200">
                <a:solidFill>
                  <a:schemeClr val="tx1"/>
                </a:solidFill>
                <a:latin typeface="+mj-lt"/>
                <a:ea typeface="+mj-ea"/>
                <a:cs typeface="+mj-cs"/>
              </a:rPr>
              <a:t>GIDA GÜVENLİĞİ KAVRAMININ PARAMETRELERİ</a:t>
            </a:r>
          </a:p>
          <a:p>
            <a:pPr>
              <a:lnSpc>
                <a:spcPct val="90000"/>
              </a:lnSpc>
              <a:spcBef>
                <a:spcPct val="0"/>
              </a:spcBef>
              <a:spcAft>
                <a:spcPts val="600"/>
              </a:spcAft>
            </a:pPr>
            <a:r>
              <a:rPr lang="en-US" sz="2200" b="1" kern="1200">
                <a:solidFill>
                  <a:schemeClr val="tx1"/>
                </a:solidFill>
                <a:latin typeface="+mj-lt"/>
                <a:ea typeface="+mj-ea"/>
                <a:cs typeface="+mj-cs"/>
              </a:rPr>
              <a:t>İklim Değişikliği</a:t>
            </a:r>
          </a:p>
        </p:txBody>
      </p:sp>
      <p:sp>
        <p:nvSpPr>
          <p:cNvPr id="717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D1226E-851E-750E-9389-1B0E7D9ADF0C}"/>
              </a:ext>
            </a:extLst>
          </p:cNvPr>
          <p:cNvSpPr>
            <a:spLocks noGrp="1"/>
          </p:cNvSpPr>
          <p:nvPr>
            <p:ph idx="1"/>
          </p:nvPr>
        </p:nvSpPr>
        <p:spPr>
          <a:xfrm>
            <a:off x="187779" y="2372868"/>
            <a:ext cx="5905174" cy="3547872"/>
          </a:xfrm>
        </p:spPr>
        <p:txBody>
          <a:bodyPr vert="horz" lIns="91440" tIns="45720" rIns="91440" bIns="45720" rtlCol="0" anchor="t">
            <a:noAutofit/>
          </a:bodyPr>
          <a:lstStyle/>
          <a:p>
            <a:pPr algn="just">
              <a:lnSpc>
                <a:spcPct val="90000"/>
              </a:lnSpc>
              <a:buFont typeface="Arial" panose="020B0604020202020204" pitchFamily="34" charset="0"/>
              <a:buChar char="•"/>
            </a:pPr>
            <a:r>
              <a:rPr lang="en-US" dirty="0">
                <a:solidFill>
                  <a:schemeClr val="tx1"/>
                </a:solidFill>
                <a:ea typeface="+mn-ea"/>
                <a:cs typeface="+mn-cs"/>
              </a:rPr>
              <a:t>En son </a:t>
            </a:r>
            <a:r>
              <a:rPr lang="en-US" dirty="0" err="1">
                <a:solidFill>
                  <a:schemeClr val="tx1"/>
                </a:solidFill>
                <a:ea typeface="+mn-ea"/>
                <a:cs typeface="+mn-cs"/>
              </a:rPr>
              <a:t>yapılan</a:t>
            </a:r>
            <a:r>
              <a:rPr lang="en-US" dirty="0">
                <a:solidFill>
                  <a:schemeClr val="tx1"/>
                </a:solidFill>
                <a:ea typeface="+mn-ea"/>
                <a:cs typeface="+mn-cs"/>
              </a:rPr>
              <a:t> </a:t>
            </a:r>
            <a:r>
              <a:rPr lang="en-US" dirty="0" err="1">
                <a:solidFill>
                  <a:schemeClr val="tx1"/>
                </a:solidFill>
                <a:ea typeface="+mn-ea"/>
                <a:cs typeface="+mn-cs"/>
              </a:rPr>
              <a:t>Uluslararası</a:t>
            </a:r>
            <a:r>
              <a:rPr lang="en-US" dirty="0">
                <a:solidFill>
                  <a:schemeClr val="tx1"/>
                </a:solidFill>
                <a:ea typeface="+mn-ea"/>
                <a:cs typeface="+mn-cs"/>
              </a:rPr>
              <a:t> </a:t>
            </a:r>
            <a:r>
              <a:rPr lang="en-US" dirty="0" err="1">
                <a:solidFill>
                  <a:schemeClr val="tx1"/>
                </a:solidFill>
                <a:ea typeface="+mn-ea"/>
                <a:cs typeface="+mn-cs"/>
              </a:rPr>
              <a:t>Gıda</a:t>
            </a:r>
            <a:r>
              <a:rPr lang="en-US" dirty="0">
                <a:solidFill>
                  <a:schemeClr val="tx1"/>
                </a:solidFill>
                <a:ea typeface="+mn-ea"/>
                <a:cs typeface="+mn-cs"/>
              </a:rPr>
              <a:t> </a:t>
            </a:r>
            <a:r>
              <a:rPr lang="en-US" dirty="0" err="1">
                <a:solidFill>
                  <a:schemeClr val="tx1"/>
                </a:solidFill>
                <a:ea typeface="+mn-ea"/>
                <a:cs typeface="+mn-cs"/>
              </a:rPr>
              <a:t>Güvenliği</a:t>
            </a:r>
            <a:r>
              <a:rPr lang="en-US" dirty="0">
                <a:solidFill>
                  <a:schemeClr val="tx1"/>
                </a:solidFill>
                <a:ea typeface="+mn-ea"/>
                <a:cs typeface="+mn-cs"/>
              </a:rPr>
              <a:t> </a:t>
            </a:r>
            <a:r>
              <a:rPr lang="en-US" dirty="0" err="1">
                <a:solidFill>
                  <a:schemeClr val="tx1"/>
                </a:solidFill>
                <a:ea typeface="+mn-ea"/>
                <a:cs typeface="+mn-cs"/>
              </a:rPr>
              <a:t>Paneli</a:t>
            </a:r>
            <a:r>
              <a:rPr lang="en-US" dirty="0">
                <a:solidFill>
                  <a:schemeClr val="tx1"/>
                </a:solidFill>
                <a:ea typeface="+mn-ea"/>
                <a:cs typeface="+mn-cs"/>
              </a:rPr>
              <a:t> </a:t>
            </a:r>
            <a:r>
              <a:rPr lang="en-US" dirty="0" err="1">
                <a:solidFill>
                  <a:schemeClr val="tx1"/>
                </a:solidFill>
                <a:ea typeface="+mn-ea"/>
                <a:cs typeface="+mn-cs"/>
              </a:rPr>
              <a:t>raporuna</a:t>
            </a:r>
            <a:r>
              <a:rPr lang="en-US" dirty="0">
                <a:solidFill>
                  <a:schemeClr val="tx1"/>
                </a:solidFill>
                <a:ea typeface="+mn-ea"/>
                <a:cs typeface="+mn-cs"/>
              </a:rPr>
              <a:t> </a:t>
            </a:r>
            <a:r>
              <a:rPr lang="en-US" dirty="0" err="1">
                <a:solidFill>
                  <a:schemeClr val="tx1"/>
                </a:solidFill>
                <a:ea typeface="+mn-ea"/>
                <a:cs typeface="+mn-cs"/>
              </a:rPr>
              <a:t>göre</a:t>
            </a:r>
            <a:r>
              <a:rPr lang="en-US" dirty="0">
                <a:solidFill>
                  <a:schemeClr val="tx1"/>
                </a:solidFill>
                <a:ea typeface="+mn-ea"/>
                <a:cs typeface="+mn-cs"/>
              </a:rPr>
              <a:t> </a:t>
            </a:r>
            <a:r>
              <a:rPr lang="tr-TR" dirty="0">
                <a:solidFill>
                  <a:schemeClr val="tx1"/>
                </a:solidFill>
                <a:ea typeface="+mn-ea"/>
                <a:cs typeface="+mn-cs"/>
              </a:rPr>
              <a:t>y</a:t>
            </a:r>
            <a:r>
              <a:rPr lang="en-US" dirty="0" err="1">
                <a:solidFill>
                  <a:schemeClr val="tx1"/>
                </a:solidFill>
                <a:ea typeface="+mn-ea"/>
                <a:cs typeface="+mn-cs"/>
              </a:rPr>
              <a:t>ağış</a:t>
            </a:r>
            <a:r>
              <a:rPr lang="en-US" dirty="0">
                <a:solidFill>
                  <a:schemeClr val="tx1"/>
                </a:solidFill>
                <a:ea typeface="+mn-ea"/>
                <a:cs typeface="+mn-cs"/>
              </a:rPr>
              <a:t> </a:t>
            </a:r>
            <a:r>
              <a:rPr lang="en-US" dirty="0" err="1">
                <a:solidFill>
                  <a:schemeClr val="tx1"/>
                </a:solidFill>
                <a:ea typeface="+mn-ea"/>
                <a:cs typeface="+mn-cs"/>
              </a:rPr>
              <a:t>miktarının</a:t>
            </a:r>
            <a:r>
              <a:rPr lang="en-US" dirty="0">
                <a:solidFill>
                  <a:schemeClr val="tx1"/>
                </a:solidFill>
                <a:ea typeface="+mn-ea"/>
                <a:cs typeface="+mn-cs"/>
              </a:rPr>
              <a:t> </a:t>
            </a:r>
            <a:r>
              <a:rPr lang="en-US" dirty="0" err="1">
                <a:solidFill>
                  <a:schemeClr val="tx1"/>
                </a:solidFill>
                <a:ea typeface="+mn-ea"/>
                <a:cs typeface="+mn-cs"/>
              </a:rPr>
              <a:t>düzensizliği</a:t>
            </a:r>
            <a:r>
              <a:rPr lang="en-US" dirty="0">
                <a:solidFill>
                  <a:schemeClr val="tx1"/>
                </a:solidFill>
                <a:ea typeface="+mn-ea"/>
                <a:cs typeface="+mn-cs"/>
              </a:rPr>
              <a:t>, </a:t>
            </a:r>
            <a:r>
              <a:rPr lang="en-US" dirty="0" err="1">
                <a:solidFill>
                  <a:schemeClr val="tx1"/>
                </a:solidFill>
                <a:ea typeface="+mn-ea"/>
                <a:cs typeface="+mn-cs"/>
              </a:rPr>
              <a:t>yoğunluğu</a:t>
            </a:r>
            <a:r>
              <a:rPr lang="en-US" dirty="0">
                <a:solidFill>
                  <a:schemeClr val="tx1"/>
                </a:solidFill>
                <a:ea typeface="+mn-ea"/>
                <a:cs typeface="+mn-cs"/>
              </a:rPr>
              <a:t> </a:t>
            </a:r>
            <a:r>
              <a:rPr lang="en-US" dirty="0" err="1">
                <a:solidFill>
                  <a:schemeClr val="tx1"/>
                </a:solidFill>
                <a:ea typeface="+mn-ea"/>
                <a:cs typeface="+mn-cs"/>
              </a:rPr>
              <a:t>ve</a:t>
            </a:r>
            <a:r>
              <a:rPr lang="en-US" dirty="0">
                <a:solidFill>
                  <a:schemeClr val="tx1"/>
                </a:solidFill>
                <a:ea typeface="+mn-ea"/>
                <a:cs typeface="+mn-cs"/>
              </a:rPr>
              <a:t> </a:t>
            </a:r>
            <a:r>
              <a:rPr lang="en-US" dirty="0" err="1">
                <a:solidFill>
                  <a:schemeClr val="tx1"/>
                </a:solidFill>
                <a:ea typeface="+mn-ea"/>
                <a:cs typeface="+mn-cs"/>
              </a:rPr>
              <a:t>sezonsal</a:t>
            </a:r>
            <a:r>
              <a:rPr lang="en-US" dirty="0">
                <a:solidFill>
                  <a:schemeClr val="tx1"/>
                </a:solidFill>
                <a:ea typeface="+mn-ea"/>
                <a:cs typeface="+mn-cs"/>
              </a:rPr>
              <a:t> </a:t>
            </a:r>
            <a:r>
              <a:rPr lang="en-US" dirty="0" err="1">
                <a:solidFill>
                  <a:schemeClr val="tx1"/>
                </a:solidFill>
                <a:ea typeface="+mn-ea"/>
                <a:cs typeface="+mn-cs"/>
              </a:rPr>
              <a:t>dağılımının</a:t>
            </a:r>
            <a:r>
              <a:rPr lang="en-US" dirty="0">
                <a:solidFill>
                  <a:schemeClr val="tx1"/>
                </a:solidFill>
                <a:ea typeface="+mn-ea"/>
                <a:cs typeface="+mn-cs"/>
              </a:rPr>
              <a:t> </a:t>
            </a:r>
            <a:r>
              <a:rPr lang="en-US" dirty="0" err="1">
                <a:solidFill>
                  <a:schemeClr val="tx1"/>
                </a:solidFill>
                <a:ea typeface="+mn-ea"/>
                <a:cs typeface="+mn-cs"/>
              </a:rPr>
              <a:t>nedenlerini</a:t>
            </a:r>
            <a:r>
              <a:rPr lang="en-US" dirty="0">
                <a:solidFill>
                  <a:schemeClr val="tx1"/>
                </a:solidFill>
                <a:ea typeface="+mn-ea"/>
                <a:cs typeface="+mn-cs"/>
              </a:rPr>
              <a:t> </a:t>
            </a:r>
            <a:r>
              <a:rPr lang="en-US" dirty="0" err="1">
                <a:solidFill>
                  <a:schemeClr val="tx1"/>
                </a:solidFill>
                <a:ea typeface="+mn-ea"/>
                <a:cs typeface="+mn-cs"/>
              </a:rPr>
              <a:t>ortaya</a:t>
            </a:r>
            <a:r>
              <a:rPr lang="en-US" dirty="0">
                <a:solidFill>
                  <a:schemeClr val="tx1"/>
                </a:solidFill>
                <a:ea typeface="+mn-ea"/>
                <a:cs typeface="+mn-cs"/>
              </a:rPr>
              <a:t> </a:t>
            </a:r>
            <a:r>
              <a:rPr lang="en-US" dirty="0" err="1">
                <a:solidFill>
                  <a:schemeClr val="tx1"/>
                </a:solidFill>
                <a:ea typeface="+mn-ea"/>
                <a:cs typeface="+mn-cs"/>
              </a:rPr>
              <a:t>koymaktadır</a:t>
            </a:r>
            <a:r>
              <a:rPr lang="en-US" dirty="0">
                <a:solidFill>
                  <a:schemeClr val="tx1"/>
                </a:solidFill>
                <a:ea typeface="+mn-ea"/>
                <a:cs typeface="+mn-cs"/>
              </a:rPr>
              <a:t>. </a:t>
            </a:r>
            <a:r>
              <a:rPr lang="en-US" dirty="0" err="1">
                <a:solidFill>
                  <a:schemeClr val="tx1"/>
                </a:solidFill>
                <a:ea typeface="+mn-ea"/>
                <a:cs typeface="+mn-cs"/>
              </a:rPr>
              <a:t>Kısa</a:t>
            </a:r>
            <a:r>
              <a:rPr lang="en-US" dirty="0">
                <a:solidFill>
                  <a:schemeClr val="tx1"/>
                </a:solidFill>
                <a:ea typeface="+mn-ea"/>
                <a:cs typeface="+mn-cs"/>
              </a:rPr>
              <a:t> </a:t>
            </a:r>
            <a:r>
              <a:rPr lang="en-US" dirty="0" err="1">
                <a:solidFill>
                  <a:schemeClr val="tx1"/>
                </a:solidFill>
                <a:ea typeface="+mn-ea"/>
                <a:cs typeface="+mn-cs"/>
              </a:rPr>
              <a:t>ve</a:t>
            </a:r>
            <a:r>
              <a:rPr lang="en-US" dirty="0">
                <a:solidFill>
                  <a:schemeClr val="tx1"/>
                </a:solidFill>
                <a:ea typeface="+mn-ea"/>
                <a:cs typeface="+mn-cs"/>
              </a:rPr>
              <a:t> </a:t>
            </a:r>
            <a:r>
              <a:rPr lang="en-US" dirty="0" err="1">
                <a:solidFill>
                  <a:schemeClr val="tx1"/>
                </a:solidFill>
                <a:ea typeface="+mn-ea"/>
                <a:cs typeface="+mn-cs"/>
              </a:rPr>
              <a:t>uzun</a:t>
            </a:r>
            <a:r>
              <a:rPr lang="en-US" dirty="0">
                <a:solidFill>
                  <a:schemeClr val="tx1"/>
                </a:solidFill>
                <a:ea typeface="+mn-ea"/>
                <a:cs typeface="+mn-cs"/>
              </a:rPr>
              <a:t> </a:t>
            </a:r>
            <a:r>
              <a:rPr lang="en-US" dirty="0" err="1">
                <a:solidFill>
                  <a:schemeClr val="tx1"/>
                </a:solidFill>
                <a:ea typeface="+mn-ea"/>
                <a:cs typeface="+mn-cs"/>
              </a:rPr>
              <a:t>vadeli</a:t>
            </a:r>
            <a:r>
              <a:rPr lang="en-US" dirty="0">
                <a:solidFill>
                  <a:schemeClr val="tx1"/>
                </a:solidFill>
                <a:ea typeface="+mn-ea"/>
                <a:cs typeface="+mn-cs"/>
              </a:rPr>
              <a:t> </a:t>
            </a:r>
            <a:r>
              <a:rPr lang="en-US" dirty="0" err="1">
                <a:solidFill>
                  <a:schemeClr val="tx1"/>
                </a:solidFill>
                <a:ea typeface="+mn-ea"/>
                <a:cs typeface="+mn-cs"/>
              </a:rPr>
              <a:t>etkileri</a:t>
            </a:r>
            <a:r>
              <a:rPr lang="en-US" dirty="0">
                <a:solidFill>
                  <a:schemeClr val="tx1"/>
                </a:solidFill>
                <a:ea typeface="+mn-ea"/>
                <a:cs typeface="+mn-cs"/>
              </a:rPr>
              <a:t> </a:t>
            </a:r>
            <a:r>
              <a:rPr lang="en-US" dirty="0" err="1">
                <a:solidFill>
                  <a:schemeClr val="tx1"/>
                </a:solidFill>
                <a:ea typeface="+mn-ea"/>
                <a:cs typeface="+mn-cs"/>
              </a:rPr>
              <a:t>incelendiğinde</a:t>
            </a:r>
            <a:r>
              <a:rPr lang="en-US" dirty="0">
                <a:solidFill>
                  <a:schemeClr val="tx1"/>
                </a:solidFill>
                <a:ea typeface="+mn-ea"/>
                <a:cs typeface="+mn-cs"/>
              </a:rPr>
              <a:t> </a:t>
            </a:r>
            <a:r>
              <a:rPr lang="en-US" dirty="0" err="1">
                <a:solidFill>
                  <a:schemeClr val="tx1"/>
                </a:solidFill>
                <a:ea typeface="+mn-ea"/>
                <a:cs typeface="+mn-cs"/>
              </a:rPr>
              <a:t>ise</a:t>
            </a:r>
            <a:r>
              <a:rPr lang="en-US" dirty="0">
                <a:solidFill>
                  <a:schemeClr val="tx1"/>
                </a:solidFill>
                <a:ea typeface="+mn-ea"/>
                <a:cs typeface="+mn-cs"/>
              </a:rPr>
              <a:t> </a:t>
            </a:r>
            <a:r>
              <a:rPr lang="en-US" dirty="0" err="1">
                <a:solidFill>
                  <a:schemeClr val="tx1"/>
                </a:solidFill>
                <a:ea typeface="+mn-ea"/>
                <a:cs typeface="+mn-cs"/>
              </a:rPr>
              <a:t>en</a:t>
            </a:r>
            <a:r>
              <a:rPr lang="en-US" dirty="0">
                <a:solidFill>
                  <a:schemeClr val="tx1"/>
                </a:solidFill>
                <a:ea typeface="+mn-ea"/>
                <a:cs typeface="+mn-cs"/>
              </a:rPr>
              <a:t> </a:t>
            </a:r>
            <a:r>
              <a:rPr lang="en-US" dirty="0" err="1">
                <a:solidFill>
                  <a:schemeClr val="tx1"/>
                </a:solidFill>
                <a:ea typeface="+mn-ea"/>
                <a:cs typeface="+mn-cs"/>
              </a:rPr>
              <a:t>çok</a:t>
            </a:r>
            <a:r>
              <a:rPr lang="en-US" dirty="0">
                <a:solidFill>
                  <a:schemeClr val="tx1"/>
                </a:solidFill>
                <a:ea typeface="+mn-ea"/>
                <a:cs typeface="+mn-cs"/>
              </a:rPr>
              <a:t> </a:t>
            </a:r>
            <a:r>
              <a:rPr lang="en-US" dirty="0" err="1">
                <a:solidFill>
                  <a:schemeClr val="tx1"/>
                </a:solidFill>
                <a:ea typeface="+mn-ea"/>
                <a:cs typeface="+mn-cs"/>
              </a:rPr>
              <a:t>tarımsal</a:t>
            </a:r>
            <a:r>
              <a:rPr lang="en-US" dirty="0">
                <a:solidFill>
                  <a:schemeClr val="tx1"/>
                </a:solidFill>
                <a:ea typeface="+mn-ea"/>
                <a:cs typeface="+mn-cs"/>
              </a:rPr>
              <a:t> </a:t>
            </a:r>
            <a:r>
              <a:rPr lang="en-US" dirty="0" err="1">
                <a:solidFill>
                  <a:schemeClr val="tx1"/>
                </a:solidFill>
                <a:ea typeface="+mn-ea"/>
                <a:cs typeface="+mn-cs"/>
              </a:rPr>
              <a:t>üretimi</a:t>
            </a:r>
            <a:r>
              <a:rPr lang="en-US" dirty="0">
                <a:solidFill>
                  <a:schemeClr val="tx1"/>
                </a:solidFill>
                <a:ea typeface="+mn-ea"/>
                <a:cs typeface="+mn-cs"/>
              </a:rPr>
              <a:t> </a:t>
            </a:r>
            <a:r>
              <a:rPr lang="en-US" dirty="0" err="1">
                <a:solidFill>
                  <a:schemeClr val="tx1"/>
                </a:solidFill>
                <a:ea typeface="+mn-ea"/>
                <a:cs typeface="+mn-cs"/>
              </a:rPr>
              <a:t>sıkıntıya</a:t>
            </a:r>
            <a:r>
              <a:rPr lang="en-US" dirty="0">
                <a:solidFill>
                  <a:schemeClr val="tx1"/>
                </a:solidFill>
                <a:ea typeface="+mn-ea"/>
                <a:cs typeface="+mn-cs"/>
              </a:rPr>
              <a:t> </a:t>
            </a:r>
            <a:r>
              <a:rPr lang="en-US" dirty="0" err="1">
                <a:solidFill>
                  <a:schemeClr val="tx1"/>
                </a:solidFill>
                <a:ea typeface="+mn-ea"/>
                <a:cs typeface="+mn-cs"/>
              </a:rPr>
              <a:t>sokan</a:t>
            </a:r>
            <a:r>
              <a:rPr lang="en-US" dirty="0">
                <a:solidFill>
                  <a:schemeClr val="tx1"/>
                </a:solidFill>
                <a:ea typeface="+mn-ea"/>
                <a:cs typeface="+mn-cs"/>
              </a:rPr>
              <a:t> </a:t>
            </a:r>
            <a:r>
              <a:rPr lang="en-US" dirty="0" err="1">
                <a:solidFill>
                  <a:schemeClr val="tx1"/>
                </a:solidFill>
                <a:ea typeface="+mn-ea"/>
                <a:cs typeface="+mn-cs"/>
              </a:rPr>
              <a:t>bu</a:t>
            </a:r>
            <a:r>
              <a:rPr lang="en-US" dirty="0">
                <a:solidFill>
                  <a:schemeClr val="tx1"/>
                </a:solidFill>
                <a:ea typeface="+mn-ea"/>
                <a:cs typeface="+mn-cs"/>
              </a:rPr>
              <a:t> </a:t>
            </a:r>
            <a:r>
              <a:rPr lang="en-US" dirty="0" err="1">
                <a:solidFill>
                  <a:schemeClr val="tx1"/>
                </a:solidFill>
                <a:ea typeface="+mn-ea"/>
                <a:cs typeface="+mn-cs"/>
              </a:rPr>
              <a:t>sonuçların</a:t>
            </a:r>
            <a:r>
              <a:rPr lang="en-US" dirty="0">
                <a:solidFill>
                  <a:schemeClr val="tx1"/>
                </a:solidFill>
                <a:ea typeface="+mn-ea"/>
                <a:cs typeface="+mn-cs"/>
              </a:rPr>
              <a:t> </a:t>
            </a:r>
            <a:r>
              <a:rPr lang="en-US" dirty="0" err="1">
                <a:solidFill>
                  <a:schemeClr val="tx1"/>
                </a:solidFill>
                <a:ea typeface="+mn-ea"/>
                <a:cs typeface="+mn-cs"/>
              </a:rPr>
              <a:t>yanı</a:t>
            </a:r>
            <a:r>
              <a:rPr lang="en-US" dirty="0">
                <a:solidFill>
                  <a:schemeClr val="tx1"/>
                </a:solidFill>
                <a:ea typeface="+mn-ea"/>
                <a:cs typeface="+mn-cs"/>
              </a:rPr>
              <a:t> </a:t>
            </a:r>
            <a:r>
              <a:rPr lang="en-US" dirty="0" err="1">
                <a:solidFill>
                  <a:schemeClr val="tx1"/>
                </a:solidFill>
                <a:ea typeface="+mn-ea"/>
                <a:cs typeface="+mn-cs"/>
              </a:rPr>
              <a:t>sıra</a:t>
            </a:r>
            <a:r>
              <a:rPr lang="en-US" dirty="0">
                <a:solidFill>
                  <a:schemeClr val="tx1"/>
                </a:solidFill>
                <a:ea typeface="+mn-ea"/>
                <a:cs typeface="+mn-cs"/>
              </a:rPr>
              <a:t> </a:t>
            </a:r>
            <a:r>
              <a:rPr lang="en-US" dirty="0" err="1">
                <a:solidFill>
                  <a:schemeClr val="tx1"/>
                </a:solidFill>
                <a:ea typeface="+mn-ea"/>
                <a:cs typeface="+mn-cs"/>
              </a:rPr>
              <a:t>yer</a:t>
            </a:r>
            <a:r>
              <a:rPr lang="en-US" dirty="0">
                <a:solidFill>
                  <a:schemeClr val="tx1"/>
                </a:solidFill>
                <a:ea typeface="+mn-ea"/>
                <a:cs typeface="+mn-cs"/>
              </a:rPr>
              <a:t> </a:t>
            </a:r>
            <a:r>
              <a:rPr lang="en-US" dirty="0" err="1">
                <a:solidFill>
                  <a:schemeClr val="tx1"/>
                </a:solidFill>
                <a:ea typeface="+mn-ea"/>
                <a:cs typeface="+mn-cs"/>
              </a:rPr>
              <a:t>altı</a:t>
            </a:r>
            <a:r>
              <a:rPr lang="en-US" dirty="0">
                <a:solidFill>
                  <a:schemeClr val="tx1"/>
                </a:solidFill>
                <a:ea typeface="+mn-ea"/>
                <a:cs typeface="+mn-cs"/>
              </a:rPr>
              <a:t> </a:t>
            </a:r>
            <a:r>
              <a:rPr lang="en-US" dirty="0" err="1">
                <a:solidFill>
                  <a:schemeClr val="tx1"/>
                </a:solidFill>
                <a:ea typeface="+mn-ea"/>
                <a:cs typeface="+mn-cs"/>
              </a:rPr>
              <a:t>ve</a:t>
            </a:r>
            <a:r>
              <a:rPr lang="en-US" dirty="0">
                <a:solidFill>
                  <a:schemeClr val="tx1"/>
                </a:solidFill>
                <a:ea typeface="+mn-ea"/>
                <a:cs typeface="+mn-cs"/>
              </a:rPr>
              <a:t> </a:t>
            </a:r>
            <a:r>
              <a:rPr lang="en-US" dirty="0" err="1">
                <a:solidFill>
                  <a:schemeClr val="tx1"/>
                </a:solidFill>
                <a:ea typeface="+mn-ea"/>
                <a:cs typeface="+mn-cs"/>
              </a:rPr>
              <a:t>yer</a:t>
            </a:r>
            <a:r>
              <a:rPr lang="en-US" dirty="0">
                <a:solidFill>
                  <a:schemeClr val="tx1"/>
                </a:solidFill>
                <a:ea typeface="+mn-ea"/>
                <a:cs typeface="+mn-cs"/>
              </a:rPr>
              <a:t> </a:t>
            </a:r>
            <a:r>
              <a:rPr lang="en-US" dirty="0" err="1">
                <a:solidFill>
                  <a:schemeClr val="tx1"/>
                </a:solidFill>
                <a:ea typeface="+mn-ea"/>
                <a:cs typeface="+mn-cs"/>
              </a:rPr>
              <a:t>üstü</a:t>
            </a:r>
            <a:r>
              <a:rPr lang="en-US" dirty="0">
                <a:solidFill>
                  <a:schemeClr val="tx1"/>
                </a:solidFill>
                <a:ea typeface="+mn-ea"/>
                <a:cs typeface="+mn-cs"/>
              </a:rPr>
              <a:t> </a:t>
            </a:r>
            <a:r>
              <a:rPr lang="en-US" dirty="0" err="1">
                <a:solidFill>
                  <a:schemeClr val="tx1"/>
                </a:solidFill>
                <a:ea typeface="+mn-ea"/>
                <a:cs typeface="+mn-cs"/>
              </a:rPr>
              <a:t>sularının</a:t>
            </a:r>
            <a:r>
              <a:rPr lang="en-US" dirty="0">
                <a:solidFill>
                  <a:schemeClr val="tx1"/>
                </a:solidFill>
                <a:ea typeface="+mn-ea"/>
                <a:cs typeface="+mn-cs"/>
              </a:rPr>
              <a:t> da </a:t>
            </a:r>
            <a:r>
              <a:rPr lang="en-US" dirty="0" err="1">
                <a:solidFill>
                  <a:schemeClr val="tx1"/>
                </a:solidFill>
                <a:ea typeface="+mn-ea"/>
                <a:cs typeface="+mn-cs"/>
              </a:rPr>
              <a:t>gelecekteki</a:t>
            </a:r>
            <a:r>
              <a:rPr lang="en-US" dirty="0">
                <a:solidFill>
                  <a:schemeClr val="tx1"/>
                </a:solidFill>
                <a:ea typeface="+mn-ea"/>
                <a:cs typeface="+mn-cs"/>
              </a:rPr>
              <a:t> </a:t>
            </a:r>
            <a:r>
              <a:rPr lang="en-US" dirty="0" err="1">
                <a:solidFill>
                  <a:schemeClr val="tx1"/>
                </a:solidFill>
                <a:ea typeface="+mn-ea"/>
                <a:cs typeface="+mn-cs"/>
              </a:rPr>
              <a:t>muhtemel</a:t>
            </a:r>
            <a:r>
              <a:rPr lang="en-US" dirty="0">
                <a:solidFill>
                  <a:schemeClr val="tx1"/>
                </a:solidFill>
                <a:ea typeface="+mn-ea"/>
                <a:cs typeface="+mn-cs"/>
              </a:rPr>
              <a:t> </a:t>
            </a:r>
            <a:r>
              <a:rPr lang="en-US" dirty="0" err="1">
                <a:solidFill>
                  <a:schemeClr val="tx1"/>
                </a:solidFill>
                <a:ea typeface="+mn-ea"/>
                <a:cs typeface="+mn-cs"/>
              </a:rPr>
              <a:t>varlığını</a:t>
            </a:r>
            <a:r>
              <a:rPr lang="en-US" dirty="0">
                <a:solidFill>
                  <a:schemeClr val="tx1"/>
                </a:solidFill>
                <a:ea typeface="+mn-ea"/>
                <a:cs typeface="+mn-cs"/>
              </a:rPr>
              <a:t> </a:t>
            </a:r>
            <a:r>
              <a:rPr lang="en-US" dirty="0" err="1">
                <a:solidFill>
                  <a:schemeClr val="tx1"/>
                </a:solidFill>
                <a:ea typeface="+mn-ea"/>
                <a:cs typeface="+mn-cs"/>
              </a:rPr>
              <a:t>ve</a:t>
            </a:r>
            <a:r>
              <a:rPr lang="en-US" dirty="0">
                <a:solidFill>
                  <a:schemeClr val="tx1"/>
                </a:solidFill>
                <a:ea typeface="+mn-ea"/>
                <a:cs typeface="+mn-cs"/>
              </a:rPr>
              <a:t> </a:t>
            </a:r>
            <a:r>
              <a:rPr lang="en-US" dirty="0" err="1">
                <a:solidFill>
                  <a:schemeClr val="tx1"/>
                </a:solidFill>
                <a:ea typeface="+mn-ea"/>
                <a:cs typeface="+mn-cs"/>
              </a:rPr>
              <a:t>kalitesini</a:t>
            </a:r>
            <a:r>
              <a:rPr lang="en-US" dirty="0">
                <a:solidFill>
                  <a:schemeClr val="tx1"/>
                </a:solidFill>
                <a:ea typeface="+mn-ea"/>
                <a:cs typeface="+mn-cs"/>
              </a:rPr>
              <a:t> </a:t>
            </a:r>
            <a:r>
              <a:rPr lang="en-US" dirty="0" err="1">
                <a:solidFill>
                  <a:schemeClr val="tx1"/>
                </a:solidFill>
                <a:ea typeface="+mn-ea"/>
                <a:cs typeface="+mn-cs"/>
              </a:rPr>
              <a:t>olumsuz</a:t>
            </a:r>
            <a:r>
              <a:rPr lang="en-US" dirty="0">
                <a:solidFill>
                  <a:schemeClr val="tx1"/>
                </a:solidFill>
                <a:ea typeface="+mn-ea"/>
                <a:cs typeface="+mn-cs"/>
              </a:rPr>
              <a:t> </a:t>
            </a:r>
            <a:r>
              <a:rPr lang="en-US" dirty="0" err="1">
                <a:solidFill>
                  <a:schemeClr val="tx1"/>
                </a:solidFill>
                <a:ea typeface="+mn-ea"/>
                <a:cs typeface="+mn-cs"/>
              </a:rPr>
              <a:t>yönde</a:t>
            </a:r>
            <a:r>
              <a:rPr lang="en-US" dirty="0">
                <a:solidFill>
                  <a:schemeClr val="tx1"/>
                </a:solidFill>
                <a:ea typeface="+mn-ea"/>
                <a:cs typeface="+mn-cs"/>
              </a:rPr>
              <a:t> </a:t>
            </a:r>
            <a:r>
              <a:rPr lang="en-US" dirty="0" err="1">
                <a:solidFill>
                  <a:schemeClr val="tx1"/>
                </a:solidFill>
                <a:ea typeface="+mn-ea"/>
                <a:cs typeface="+mn-cs"/>
              </a:rPr>
              <a:t>etkilemektedir</a:t>
            </a:r>
            <a:r>
              <a:rPr lang="en-US" dirty="0">
                <a:solidFill>
                  <a:schemeClr val="tx1"/>
                </a:solidFill>
                <a:ea typeface="+mn-ea"/>
                <a:cs typeface="+mn-cs"/>
              </a:rPr>
              <a:t>. Bunun </a:t>
            </a:r>
            <a:r>
              <a:rPr lang="en-US" dirty="0" err="1">
                <a:solidFill>
                  <a:schemeClr val="tx1"/>
                </a:solidFill>
                <a:ea typeface="+mn-ea"/>
                <a:cs typeface="+mn-cs"/>
              </a:rPr>
              <a:t>yanı</a:t>
            </a:r>
            <a:r>
              <a:rPr lang="en-US" dirty="0">
                <a:solidFill>
                  <a:schemeClr val="tx1"/>
                </a:solidFill>
                <a:ea typeface="+mn-ea"/>
                <a:cs typeface="+mn-cs"/>
              </a:rPr>
              <a:t> </a:t>
            </a:r>
            <a:r>
              <a:rPr lang="en-US" dirty="0" err="1">
                <a:solidFill>
                  <a:schemeClr val="tx1"/>
                </a:solidFill>
                <a:ea typeface="+mn-ea"/>
                <a:cs typeface="+mn-cs"/>
              </a:rPr>
              <a:t>sıra</a:t>
            </a:r>
            <a:r>
              <a:rPr lang="en-US" dirty="0">
                <a:solidFill>
                  <a:schemeClr val="tx1"/>
                </a:solidFill>
                <a:ea typeface="+mn-ea"/>
                <a:cs typeface="+mn-cs"/>
              </a:rPr>
              <a:t>, </a:t>
            </a:r>
            <a:r>
              <a:rPr lang="en-US" dirty="0" err="1">
                <a:solidFill>
                  <a:schemeClr val="tx1"/>
                </a:solidFill>
                <a:ea typeface="+mn-ea"/>
                <a:cs typeface="+mn-cs"/>
              </a:rPr>
              <a:t>ekstrem</a:t>
            </a:r>
            <a:r>
              <a:rPr lang="en-US" dirty="0">
                <a:solidFill>
                  <a:schemeClr val="tx1"/>
                </a:solidFill>
                <a:ea typeface="+mn-ea"/>
                <a:cs typeface="+mn-cs"/>
              </a:rPr>
              <a:t> </a:t>
            </a:r>
            <a:r>
              <a:rPr lang="en-US" dirty="0" err="1">
                <a:solidFill>
                  <a:schemeClr val="tx1"/>
                </a:solidFill>
                <a:ea typeface="+mn-ea"/>
                <a:cs typeface="+mn-cs"/>
              </a:rPr>
              <a:t>doğa</a:t>
            </a:r>
            <a:r>
              <a:rPr lang="en-US" dirty="0">
                <a:solidFill>
                  <a:schemeClr val="tx1"/>
                </a:solidFill>
                <a:ea typeface="+mn-ea"/>
                <a:cs typeface="+mn-cs"/>
              </a:rPr>
              <a:t> </a:t>
            </a:r>
            <a:r>
              <a:rPr lang="en-US" dirty="0" err="1">
                <a:solidFill>
                  <a:schemeClr val="tx1"/>
                </a:solidFill>
                <a:ea typeface="+mn-ea"/>
                <a:cs typeface="+mn-cs"/>
              </a:rPr>
              <a:t>olaylarına</a:t>
            </a:r>
            <a:r>
              <a:rPr lang="en-US" dirty="0">
                <a:solidFill>
                  <a:schemeClr val="tx1"/>
                </a:solidFill>
                <a:ea typeface="+mn-ea"/>
                <a:cs typeface="+mn-cs"/>
              </a:rPr>
              <a:t> da </a:t>
            </a:r>
            <a:r>
              <a:rPr lang="en-US" dirty="0" err="1">
                <a:solidFill>
                  <a:schemeClr val="tx1"/>
                </a:solidFill>
                <a:ea typeface="+mn-ea"/>
                <a:cs typeface="+mn-cs"/>
              </a:rPr>
              <a:t>neden</a:t>
            </a:r>
            <a:r>
              <a:rPr lang="en-US" dirty="0">
                <a:solidFill>
                  <a:schemeClr val="tx1"/>
                </a:solidFill>
                <a:ea typeface="+mn-ea"/>
                <a:cs typeface="+mn-cs"/>
              </a:rPr>
              <a:t> </a:t>
            </a:r>
            <a:r>
              <a:rPr lang="en-US" dirty="0" err="1">
                <a:solidFill>
                  <a:schemeClr val="tx1"/>
                </a:solidFill>
                <a:ea typeface="+mn-ea"/>
                <a:cs typeface="+mn-cs"/>
              </a:rPr>
              <a:t>olmaktadır</a:t>
            </a:r>
            <a:r>
              <a:rPr lang="en-US" dirty="0">
                <a:solidFill>
                  <a:schemeClr val="tx1"/>
                </a:solidFill>
                <a:ea typeface="+mn-ea"/>
                <a:cs typeface="+mn-cs"/>
              </a:rPr>
              <a:t>.</a:t>
            </a:r>
          </a:p>
        </p:txBody>
      </p:sp>
      <p:pic>
        <p:nvPicPr>
          <p:cNvPr id="7170" name="Picture 2" descr="Antalya'da ve Tarım ve İklim Etkileşimi&quot;">
            <a:extLst>
              <a:ext uri="{FF2B5EF4-FFF2-40B4-BE49-F238E27FC236}">
                <a16:creationId xmlns:a16="http://schemas.microsoft.com/office/drawing/2014/main" id="{476A4E05-9700-A1EA-C06C-2F61AC1A13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7" y="640080"/>
            <a:ext cx="5905173" cy="584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26528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F2C902-07A1-546D-2EBA-182E528FD78F}"/>
              </a:ext>
            </a:extLst>
          </p:cNvPr>
          <p:cNvSpPr txBox="1"/>
          <p:nvPr/>
        </p:nvSpPr>
        <p:spPr>
          <a:xfrm>
            <a:off x="341376" y="232250"/>
            <a:ext cx="4766330"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300" b="1" kern="1200" dirty="0">
                <a:solidFill>
                  <a:schemeClr val="tx2"/>
                </a:solidFill>
                <a:latin typeface="+mj-lt"/>
                <a:ea typeface="+mj-ea"/>
                <a:cs typeface="+mj-cs"/>
              </a:rPr>
              <a:t>GIDA GÜVENLİĞİ KAVRAMININ PARAMETRELERİ</a:t>
            </a:r>
          </a:p>
          <a:p>
            <a:pPr>
              <a:lnSpc>
                <a:spcPct val="90000"/>
              </a:lnSpc>
              <a:spcBef>
                <a:spcPct val="0"/>
              </a:spcBef>
              <a:spcAft>
                <a:spcPts val="600"/>
              </a:spcAft>
            </a:pPr>
            <a:r>
              <a:rPr lang="en-US" sz="2300" b="1" kern="1200" dirty="0" err="1">
                <a:solidFill>
                  <a:schemeClr val="tx2"/>
                </a:solidFill>
                <a:latin typeface="+mj-lt"/>
                <a:ea typeface="+mj-ea"/>
                <a:cs typeface="+mj-cs"/>
              </a:rPr>
              <a:t>İklim</a:t>
            </a:r>
            <a:r>
              <a:rPr lang="en-US" sz="2300" b="1" kern="1200" dirty="0">
                <a:solidFill>
                  <a:schemeClr val="tx2"/>
                </a:solidFill>
                <a:latin typeface="+mj-lt"/>
                <a:ea typeface="+mj-ea"/>
                <a:cs typeface="+mj-cs"/>
              </a:rPr>
              <a:t> </a:t>
            </a:r>
            <a:r>
              <a:rPr lang="en-US" sz="2300" b="1" kern="1200" dirty="0" err="1">
                <a:solidFill>
                  <a:schemeClr val="tx2"/>
                </a:solidFill>
                <a:latin typeface="+mj-lt"/>
                <a:ea typeface="+mj-ea"/>
                <a:cs typeface="+mj-cs"/>
              </a:rPr>
              <a:t>Değişikliği</a:t>
            </a:r>
            <a:endParaRPr lang="en-US" sz="2300" b="1" kern="1200" dirty="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6BB30402-299B-A043-E5B6-311A4B3B7A3F}"/>
              </a:ext>
            </a:extLst>
          </p:cNvPr>
          <p:cNvSpPr>
            <a:spLocks noGrp="1"/>
          </p:cNvSpPr>
          <p:nvPr>
            <p:ph idx="1"/>
          </p:nvPr>
        </p:nvSpPr>
        <p:spPr>
          <a:xfrm>
            <a:off x="341376" y="1469572"/>
            <a:ext cx="5754624" cy="5156178"/>
          </a:xfrm>
        </p:spPr>
        <p:txBody>
          <a:bodyPr vert="horz" lIns="91440" tIns="45720" rIns="91440" bIns="45720" rtlCol="0" anchor="t">
            <a:normAutofit/>
          </a:bodyPr>
          <a:lstStyle/>
          <a:p>
            <a:pPr>
              <a:lnSpc>
                <a:spcPct val="150000"/>
              </a:lnSpc>
              <a:buFont typeface="Arial" panose="020B0604020202020204" pitchFamily="34" charset="0"/>
              <a:buChar char="•"/>
            </a:pPr>
            <a:r>
              <a:rPr lang="en-US" sz="1800" dirty="0" err="1">
                <a:solidFill>
                  <a:schemeClr val="tx1"/>
                </a:solidFill>
                <a:ea typeface="+mn-ea"/>
                <a:cs typeface="+mn-cs"/>
              </a:rPr>
              <a:t>Gıda</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Tarım</a:t>
            </a:r>
            <a:r>
              <a:rPr lang="en-US" sz="1800" dirty="0">
                <a:solidFill>
                  <a:schemeClr val="tx1"/>
                </a:solidFill>
                <a:ea typeface="+mn-ea"/>
                <a:cs typeface="+mn-cs"/>
              </a:rPr>
              <a:t> </a:t>
            </a:r>
            <a:r>
              <a:rPr lang="en-US" sz="1800" dirty="0" err="1">
                <a:solidFill>
                  <a:schemeClr val="tx1"/>
                </a:solidFill>
                <a:ea typeface="+mn-ea"/>
                <a:cs typeface="+mn-cs"/>
              </a:rPr>
              <a:t>Örgütü’nün</a:t>
            </a:r>
            <a:r>
              <a:rPr lang="en-US" sz="1800" dirty="0">
                <a:solidFill>
                  <a:schemeClr val="tx1"/>
                </a:solidFill>
                <a:ea typeface="+mn-ea"/>
                <a:cs typeface="+mn-cs"/>
              </a:rPr>
              <a:t> </a:t>
            </a:r>
            <a:r>
              <a:rPr lang="en-US" sz="1800" dirty="0" err="1">
                <a:solidFill>
                  <a:schemeClr val="tx1"/>
                </a:solidFill>
                <a:ea typeface="+mn-ea"/>
                <a:cs typeface="+mn-cs"/>
              </a:rPr>
              <a:t>yaptığı</a:t>
            </a:r>
            <a:r>
              <a:rPr lang="en-US" sz="1800" dirty="0">
                <a:solidFill>
                  <a:schemeClr val="tx1"/>
                </a:solidFill>
                <a:ea typeface="+mn-ea"/>
                <a:cs typeface="+mn-cs"/>
              </a:rPr>
              <a:t> </a:t>
            </a:r>
            <a:r>
              <a:rPr lang="en-US" sz="1800" dirty="0" err="1">
                <a:solidFill>
                  <a:schemeClr val="tx1"/>
                </a:solidFill>
                <a:ea typeface="+mn-ea"/>
                <a:cs typeface="+mn-cs"/>
              </a:rPr>
              <a:t>analizlere</a:t>
            </a:r>
            <a:r>
              <a:rPr lang="en-US" sz="1800" dirty="0">
                <a:solidFill>
                  <a:schemeClr val="tx1"/>
                </a:solidFill>
                <a:ea typeface="+mn-ea"/>
                <a:cs typeface="+mn-cs"/>
              </a:rPr>
              <a:t> </a:t>
            </a:r>
            <a:r>
              <a:rPr lang="en-US" sz="1800" dirty="0" err="1">
                <a:solidFill>
                  <a:schemeClr val="tx1"/>
                </a:solidFill>
                <a:ea typeface="+mn-ea"/>
                <a:cs typeface="+mn-cs"/>
              </a:rPr>
              <a:t>göre</a:t>
            </a:r>
            <a:r>
              <a:rPr lang="en-US" sz="1800" dirty="0">
                <a:solidFill>
                  <a:schemeClr val="tx1"/>
                </a:solidFill>
                <a:ea typeface="+mn-ea"/>
                <a:cs typeface="+mn-cs"/>
              </a:rPr>
              <a:t>, 2003-2013 </a:t>
            </a:r>
            <a:r>
              <a:rPr lang="en-US" sz="1800" dirty="0" err="1">
                <a:solidFill>
                  <a:schemeClr val="tx1"/>
                </a:solidFill>
                <a:ea typeface="+mn-ea"/>
                <a:cs typeface="+mn-cs"/>
              </a:rPr>
              <a:t>yılları</a:t>
            </a:r>
            <a:r>
              <a:rPr lang="en-US" sz="1800" dirty="0">
                <a:solidFill>
                  <a:schemeClr val="tx1"/>
                </a:solidFill>
                <a:ea typeface="+mn-ea"/>
                <a:cs typeface="+mn-cs"/>
              </a:rPr>
              <a:t> </a:t>
            </a:r>
            <a:r>
              <a:rPr lang="en-US" sz="1800" dirty="0" err="1">
                <a:solidFill>
                  <a:schemeClr val="tx1"/>
                </a:solidFill>
                <a:ea typeface="+mn-ea"/>
                <a:cs typeface="+mn-cs"/>
              </a:rPr>
              <a:t>arasında</a:t>
            </a:r>
            <a:r>
              <a:rPr lang="en-US" sz="1800" dirty="0">
                <a:solidFill>
                  <a:schemeClr val="tx1"/>
                </a:solidFill>
                <a:ea typeface="+mn-ea"/>
                <a:cs typeface="+mn-cs"/>
              </a:rPr>
              <a:t> </a:t>
            </a:r>
            <a:r>
              <a:rPr lang="en-US" sz="1800" dirty="0" err="1">
                <a:solidFill>
                  <a:schemeClr val="tx1"/>
                </a:solidFill>
                <a:ea typeface="+mn-ea"/>
                <a:cs typeface="+mn-cs"/>
              </a:rPr>
              <a:t>gelişmekte</a:t>
            </a:r>
            <a:r>
              <a:rPr lang="en-US" sz="1800" dirty="0">
                <a:solidFill>
                  <a:schemeClr val="tx1"/>
                </a:solidFill>
                <a:ea typeface="+mn-ea"/>
                <a:cs typeface="+mn-cs"/>
              </a:rPr>
              <a:t> </a:t>
            </a:r>
            <a:r>
              <a:rPr lang="en-US" sz="1800" dirty="0" err="1">
                <a:solidFill>
                  <a:schemeClr val="tx1"/>
                </a:solidFill>
                <a:ea typeface="+mn-ea"/>
                <a:cs typeface="+mn-cs"/>
              </a:rPr>
              <a:t>olan</a:t>
            </a:r>
            <a:r>
              <a:rPr lang="en-US" sz="1800" dirty="0">
                <a:solidFill>
                  <a:schemeClr val="tx1"/>
                </a:solidFill>
                <a:ea typeface="+mn-ea"/>
                <a:cs typeface="+mn-cs"/>
              </a:rPr>
              <a:t> </a:t>
            </a:r>
            <a:r>
              <a:rPr lang="en-US" sz="1800" dirty="0" err="1">
                <a:solidFill>
                  <a:schemeClr val="tx1"/>
                </a:solidFill>
                <a:ea typeface="+mn-ea"/>
                <a:cs typeface="+mn-cs"/>
              </a:rPr>
              <a:t>ülkede</a:t>
            </a:r>
            <a:r>
              <a:rPr lang="en-US" sz="1800" dirty="0">
                <a:solidFill>
                  <a:schemeClr val="tx1"/>
                </a:solidFill>
                <a:ea typeface="+mn-ea"/>
                <a:cs typeface="+mn-cs"/>
              </a:rPr>
              <a:t> </a:t>
            </a:r>
            <a:r>
              <a:rPr lang="en-US" sz="1800" dirty="0" err="1">
                <a:solidFill>
                  <a:schemeClr val="tx1"/>
                </a:solidFill>
                <a:ea typeface="+mn-ea"/>
                <a:cs typeface="+mn-cs"/>
              </a:rPr>
              <a:t>orta</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uzun</a:t>
            </a:r>
            <a:r>
              <a:rPr lang="en-US" sz="1800" dirty="0">
                <a:solidFill>
                  <a:schemeClr val="tx1"/>
                </a:solidFill>
                <a:ea typeface="+mn-ea"/>
                <a:cs typeface="+mn-cs"/>
              </a:rPr>
              <a:t> </a:t>
            </a:r>
            <a:r>
              <a:rPr lang="en-US" sz="1800" dirty="0" err="1">
                <a:solidFill>
                  <a:schemeClr val="tx1"/>
                </a:solidFill>
                <a:ea typeface="+mn-ea"/>
                <a:cs typeface="+mn-cs"/>
              </a:rPr>
              <a:t>vadeli</a:t>
            </a:r>
            <a:r>
              <a:rPr lang="en-US" sz="1800" dirty="0">
                <a:solidFill>
                  <a:schemeClr val="tx1"/>
                </a:solidFill>
                <a:ea typeface="+mn-ea"/>
                <a:cs typeface="+mn-cs"/>
              </a:rPr>
              <a:t> </a:t>
            </a:r>
            <a:r>
              <a:rPr lang="en-US" sz="1800" dirty="0" err="1">
                <a:solidFill>
                  <a:schemeClr val="tx1"/>
                </a:solidFill>
                <a:ea typeface="+mn-ea"/>
                <a:cs typeface="+mn-cs"/>
              </a:rPr>
              <a:t>iklim</a:t>
            </a:r>
            <a:r>
              <a:rPr lang="en-US" sz="1800" dirty="0">
                <a:solidFill>
                  <a:schemeClr val="tx1"/>
                </a:solidFill>
                <a:ea typeface="+mn-ea"/>
                <a:cs typeface="+mn-cs"/>
              </a:rPr>
              <a:t> </a:t>
            </a:r>
            <a:r>
              <a:rPr lang="en-US" sz="1800" dirty="0" err="1">
                <a:solidFill>
                  <a:schemeClr val="tx1"/>
                </a:solidFill>
                <a:ea typeface="+mn-ea"/>
                <a:cs typeface="+mn-cs"/>
              </a:rPr>
              <a:t>değişikliği</a:t>
            </a:r>
            <a:r>
              <a:rPr lang="en-US" sz="1800" dirty="0">
                <a:solidFill>
                  <a:schemeClr val="tx1"/>
                </a:solidFill>
                <a:ea typeface="+mn-ea"/>
                <a:cs typeface="+mn-cs"/>
              </a:rPr>
              <a:t> </a:t>
            </a:r>
            <a:r>
              <a:rPr lang="en-US" sz="1800" dirty="0" err="1">
                <a:solidFill>
                  <a:schemeClr val="tx1"/>
                </a:solidFill>
                <a:ea typeface="+mn-ea"/>
                <a:cs typeface="+mn-cs"/>
              </a:rPr>
              <a:t>nedeniyle</a:t>
            </a:r>
            <a:r>
              <a:rPr lang="en-US" sz="1800" dirty="0">
                <a:solidFill>
                  <a:schemeClr val="tx1"/>
                </a:solidFill>
                <a:ea typeface="+mn-ea"/>
                <a:cs typeface="+mn-cs"/>
              </a:rPr>
              <a:t> </a:t>
            </a:r>
            <a:r>
              <a:rPr lang="en-US" sz="1800" dirty="0" err="1">
                <a:solidFill>
                  <a:schemeClr val="tx1"/>
                </a:solidFill>
                <a:ea typeface="+mn-ea"/>
                <a:cs typeface="+mn-cs"/>
              </a:rPr>
              <a:t>kuraklık</a:t>
            </a:r>
            <a:r>
              <a:rPr lang="en-US" sz="1800" dirty="0">
                <a:solidFill>
                  <a:schemeClr val="tx1"/>
                </a:solidFill>
                <a:ea typeface="+mn-ea"/>
                <a:cs typeface="+mn-cs"/>
              </a:rPr>
              <a:t>, </a:t>
            </a:r>
            <a:r>
              <a:rPr lang="en-US" sz="1800" dirty="0" err="1">
                <a:solidFill>
                  <a:schemeClr val="tx1"/>
                </a:solidFill>
                <a:ea typeface="+mn-ea"/>
                <a:cs typeface="+mn-cs"/>
              </a:rPr>
              <a:t>sel</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fırtına</a:t>
            </a:r>
            <a:r>
              <a:rPr lang="en-US" sz="1800" dirty="0">
                <a:solidFill>
                  <a:schemeClr val="tx1"/>
                </a:solidFill>
                <a:ea typeface="+mn-ea"/>
                <a:cs typeface="+mn-cs"/>
              </a:rPr>
              <a:t> </a:t>
            </a:r>
            <a:r>
              <a:rPr lang="en-US" sz="1800" dirty="0" err="1">
                <a:solidFill>
                  <a:schemeClr val="tx1"/>
                </a:solidFill>
                <a:ea typeface="+mn-ea"/>
                <a:cs typeface="+mn-cs"/>
              </a:rPr>
              <a:t>gibi</a:t>
            </a:r>
            <a:r>
              <a:rPr lang="en-US" sz="1800" dirty="0">
                <a:solidFill>
                  <a:schemeClr val="tx1"/>
                </a:solidFill>
                <a:ea typeface="+mn-ea"/>
                <a:cs typeface="+mn-cs"/>
              </a:rPr>
              <a:t> </a:t>
            </a:r>
            <a:r>
              <a:rPr lang="en-US" sz="1800" dirty="0" err="1">
                <a:solidFill>
                  <a:schemeClr val="tx1"/>
                </a:solidFill>
                <a:ea typeface="+mn-ea"/>
                <a:cs typeface="+mn-cs"/>
              </a:rPr>
              <a:t>doğal</a:t>
            </a:r>
            <a:r>
              <a:rPr lang="en-US" sz="1800" dirty="0">
                <a:solidFill>
                  <a:schemeClr val="tx1"/>
                </a:solidFill>
                <a:ea typeface="+mn-ea"/>
                <a:cs typeface="+mn-cs"/>
              </a:rPr>
              <a:t> </a:t>
            </a:r>
            <a:r>
              <a:rPr lang="en-US" sz="1800" dirty="0" err="1">
                <a:solidFill>
                  <a:schemeClr val="tx1"/>
                </a:solidFill>
                <a:ea typeface="+mn-ea"/>
                <a:cs typeface="+mn-cs"/>
              </a:rPr>
              <a:t>felaketler</a:t>
            </a:r>
            <a:r>
              <a:rPr lang="en-US" sz="1800" dirty="0">
                <a:solidFill>
                  <a:schemeClr val="tx1"/>
                </a:solidFill>
                <a:ea typeface="+mn-ea"/>
                <a:cs typeface="+mn-cs"/>
              </a:rPr>
              <a:t> </a:t>
            </a:r>
            <a:r>
              <a:rPr lang="en-US" sz="1800" dirty="0" err="1">
                <a:solidFill>
                  <a:schemeClr val="tx1"/>
                </a:solidFill>
                <a:ea typeface="+mn-ea"/>
                <a:cs typeface="+mn-cs"/>
              </a:rPr>
              <a:t>sonrası</a:t>
            </a:r>
            <a:r>
              <a:rPr lang="en-US" sz="1800" dirty="0">
                <a:solidFill>
                  <a:schemeClr val="tx1"/>
                </a:solidFill>
                <a:ea typeface="+mn-ea"/>
                <a:cs typeface="+mn-cs"/>
              </a:rPr>
              <a:t> </a:t>
            </a:r>
            <a:r>
              <a:rPr lang="en-US" sz="1800" dirty="0" err="1">
                <a:solidFill>
                  <a:schemeClr val="tx1"/>
                </a:solidFill>
                <a:ea typeface="+mn-ea"/>
                <a:cs typeface="+mn-cs"/>
              </a:rPr>
              <a:t>tarımsal</a:t>
            </a:r>
            <a:r>
              <a:rPr lang="en-US" sz="1800" dirty="0">
                <a:solidFill>
                  <a:schemeClr val="tx1"/>
                </a:solidFill>
                <a:ea typeface="+mn-ea"/>
                <a:cs typeface="+mn-cs"/>
              </a:rPr>
              <a:t> </a:t>
            </a:r>
            <a:r>
              <a:rPr lang="en-US" sz="1800" dirty="0" err="1">
                <a:solidFill>
                  <a:schemeClr val="tx1"/>
                </a:solidFill>
                <a:ea typeface="+mn-ea"/>
                <a:cs typeface="+mn-cs"/>
              </a:rPr>
              <a:t>sektör</a:t>
            </a:r>
            <a:r>
              <a:rPr lang="en-US" sz="1800" dirty="0">
                <a:solidFill>
                  <a:schemeClr val="tx1"/>
                </a:solidFill>
                <a:ea typeface="+mn-ea"/>
                <a:cs typeface="+mn-cs"/>
              </a:rPr>
              <a:t> </a:t>
            </a:r>
            <a:r>
              <a:rPr lang="en-US" sz="1800" dirty="0" err="1">
                <a:solidFill>
                  <a:schemeClr val="tx1"/>
                </a:solidFill>
                <a:ea typeface="+mn-ea"/>
                <a:cs typeface="+mn-cs"/>
              </a:rPr>
              <a:t>oldukça</a:t>
            </a:r>
            <a:r>
              <a:rPr lang="en-US" sz="1800" dirty="0">
                <a:solidFill>
                  <a:schemeClr val="tx1"/>
                </a:solidFill>
                <a:ea typeface="+mn-ea"/>
                <a:cs typeface="+mn-cs"/>
              </a:rPr>
              <a:t> </a:t>
            </a:r>
            <a:r>
              <a:rPr lang="en-US" sz="1800" dirty="0" err="1">
                <a:solidFill>
                  <a:schemeClr val="tx1"/>
                </a:solidFill>
                <a:ea typeface="+mn-ea"/>
                <a:cs typeface="+mn-cs"/>
              </a:rPr>
              <a:t>kötü</a:t>
            </a:r>
            <a:r>
              <a:rPr lang="en-US" sz="1800" dirty="0">
                <a:solidFill>
                  <a:schemeClr val="tx1"/>
                </a:solidFill>
                <a:ea typeface="+mn-ea"/>
                <a:cs typeface="+mn-cs"/>
              </a:rPr>
              <a:t> </a:t>
            </a:r>
            <a:r>
              <a:rPr lang="en-US" sz="1800" dirty="0" err="1">
                <a:solidFill>
                  <a:schemeClr val="tx1"/>
                </a:solidFill>
                <a:ea typeface="+mn-ea"/>
                <a:cs typeface="+mn-cs"/>
              </a:rPr>
              <a:t>etkilenmiştir</a:t>
            </a:r>
            <a:r>
              <a:rPr lang="en-US" sz="1800" dirty="0">
                <a:solidFill>
                  <a:schemeClr val="tx1"/>
                </a:solidFill>
                <a:ea typeface="+mn-ea"/>
                <a:cs typeface="+mn-cs"/>
              </a:rPr>
              <a:t>. </a:t>
            </a:r>
            <a:r>
              <a:rPr lang="en-US" sz="1800" dirty="0" err="1">
                <a:solidFill>
                  <a:schemeClr val="tx1"/>
                </a:solidFill>
                <a:ea typeface="+mn-ea"/>
                <a:cs typeface="+mn-cs"/>
              </a:rPr>
              <a:t>Özellikle</a:t>
            </a:r>
            <a:r>
              <a:rPr lang="en-US" sz="1800" dirty="0">
                <a:solidFill>
                  <a:schemeClr val="tx1"/>
                </a:solidFill>
                <a:ea typeface="+mn-ea"/>
                <a:cs typeface="+mn-cs"/>
              </a:rPr>
              <a:t> </a:t>
            </a:r>
            <a:r>
              <a:rPr lang="en-US" sz="1800" dirty="0" err="1">
                <a:solidFill>
                  <a:schemeClr val="tx1"/>
                </a:solidFill>
                <a:ea typeface="+mn-ea"/>
                <a:cs typeface="+mn-cs"/>
              </a:rPr>
              <a:t>ekonominin</a:t>
            </a:r>
            <a:r>
              <a:rPr lang="en-US" sz="1800" dirty="0">
                <a:solidFill>
                  <a:schemeClr val="tx1"/>
                </a:solidFill>
                <a:ea typeface="+mn-ea"/>
                <a:cs typeface="+mn-cs"/>
              </a:rPr>
              <a:t> </a:t>
            </a:r>
            <a:r>
              <a:rPr lang="en-US" sz="1800" dirty="0" err="1">
                <a:solidFill>
                  <a:schemeClr val="tx1"/>
                </a:solidFill>
                <a:ea typeface="+mn-ea"/>
                <a:cs typeface="+mn-cs"/>
              </a:rPr>
              <a:t>yüzde</a:t>
            </a:r>
            <a:r>
              <a:rPr lang="en-US" sz="1800" dirty="0">
                <a:solidFill>
                  <a:schemeClr val="tx1"/>
                </a:solidFill>
                <a:ea typeface="+mn-ea"/>
                <a:cs typeface="+mn-cs"/>
              </a:rPr>
              <a:t> 25’i </a:t>
            </a:r>
            <a:r>
              <a:rPr lang="en-US" sz="1800" dirty="0" err="1">
                <a:solidFill>
                  <a:schemeClr val="tx1"/>
                </a:solidFill>
                <a:ea typeface="+mn-ea"/>
                <a:cs typeface="+mn-cs"/>
              </a:rPr>
              <a:t>bu</a:t>
            </a:r>
            <a:r>
              <a:rPr lang="en-US" sz="1800" dirty="0">
                <a:solidFill>
                  <a:schemeClr val="tx1"/>
                </a:solidFill>
                <a:ea typeface="+mn-ea"/>
                <a:cs typeface="+mn-cs"/>
              </a:rPr>
              <a:t> </a:t>
            </a:r>
            <a:r>
              <a:rPr lang="en-US" sz="1800" dirty="0" err="1">
                <a:solidFill>
                  <a:schemeClr val="tx1"/>
                </a:solidFill>
                <a:ea typeface="+mn-ea"/>
                <a:cs typeface="+mn-cs"/>
              </a:rPr>
              <a:t>olaylar</a:t>
            </a:r>
            <a:r>
              <a:rPr lang="en-US" sz="1800" dirty="0">
                <a:solidFill>
                  <a:schemeClr val="tx1"/>
                </a:solidFill>
                <a:ea typeface="+mn-ea"/>
                <a:cs typeface="+mn-cs"/>
              </a:rPr>
              <a:t> </a:t>
            </a:r>
            <a:r>
              <a:rPr lang="en-US" sz="1800" dirty="0" err="1">
                <a:solidFill>
                  <a:schemeClr val="tx1"/>
                </a:solidFill>
                <a:ea typeface="+mn-ea"/>
                <a:cs typeface="+mn-cs"/>
              </a:rPr>
              <a:t>sonrası</a:t>
            </a:r>
            <a:r>
              <a:rPr lang="en-US" sz="1800" dirty="0">
                <a:solidFill>
                  <a:schemeClr val="tx1"/>
                </a:solidFill>
                <a:ea typeface="+mn-ea"/>
                <a:cs typeface="+mn-cs"/>
              </a:rPr>
              <a:t> </a:t>
            </a:r>
            <a:r>
              <a:rPr lang="en-US" sz="1800" dirty="0" err="1">
                <a:solidFill>
                  <a:schemeClr val="tx1"/>
                </a:solidFill>
                <a:ea typeface="+mn-ea"/>
                <a:cs typeface="+mn-cs"/>
              </a:rPr>
              <a:t>kayıp</a:t>
            </a:r>
            <a:r>
              <a:rPr lang="en-US" sz="1800" dirty="0">
                <a:solidFill>
                  <a:schemeClr val="tx1"/>
                </a:solidFill>
                <a:ea typeface="+mn-ea"/>
                <a:cs typeface="+mn-cs"/>
              </a:rPr>
              <a:t> </a:t>
            </a:r>
            <a:r>
              <a:rPr lang="en-US" sz="1800" dirty="0" err="1">
                <a:solidFill>
                  <a:schemeClr val="tx1"/>
                </a:solidFill>
                <a:ea typeface="+mn-ea"/>
                <a:cs typeface="+mn-cs"/>
              </a:rPr>
              <a:t>olarak</a:t>
            </a:r>
            <a:r>
              <a:rPr lang="en-US" sz="1800" dirty="0">
                <a:solidFill>
                  <a:schemeClr val="tx1"/>
                </a:solidFill>
                <a:ea typeface="+mn-ea"/>
                <a:cs typeface="+mn-cs"/>
              </a:rPr>
              <a:t> </a:t>
            </a:r>
            <a:r>
              <a:rPr lang="en-US" sz="1800" dirty="0" err="1">
                <a:solidFill>
                  <a:schemeClr val="tx1"/>
                </a:solidFill>
                <a:ea typeface="+mn-ea"/>
                <a:cs typeface="+mn-cs"/>
              </a:rPr>
              <a:t>kayıtlara</a:t>
            </a:r>
            <a:r>
              <a:rPr lang="en-US" sz="1800" dirty="0">
                <a:solidFill>
                  <a:schemeClr val="tx1"/>
                </a:solidFill>
                <a:ea typeface="+mn-ea"/>
                <a:cs typeface="+mn-cs"/>
              </a:rPr>
              <a:t> </a:t>
            </a:r>
            <a:r>
              <a:rPr lang="en-US" sz="1800" dirty="0" err="1">
                <a:solidFill>
                  <a:schemeClr val="tx1"/>
                </a:solidFill>
                <a:ea typeface="+mn-ea"/>
                <a:cs typeface="+mn-cs"/>
              </a:rPr>
              <a:t>geçmiştir</a:t>
            </a:r>
            <a:r>
              <a:rPr lang="en-US" sz="1800" dirty="0">
                <a:solidFill>
                  <a:schemeClr val="tx1"/>
                </a:solidFill>
                <a:ea typeface="+mn-ea"/>
                <a:cs typeface="+mn-cs"/>
              </a:rPr>
              <a:t>.  </a:t>
            </a:r>
            <a:r>
              <a:rPr lang="en-US" sz="1800" dirty="0" err="1">
                <a:solidFill>
                  <a:schemeClr val="tx1"/>
                </a:solidFill>
                <a:ea typeface="+mn-ea"/>
                <a:cs typeface="+mn-cs"/>
              </a:rPr>
              <a:t>İklim</a:t>
            </a:r>
            <a:r>
              <a:rPr lang="en-US" sz="1800" dirty="0">
                <a:solidFill>
                  <a:schemeClr val="tx1"/>
                </a:solidFill>
                <a:ea typeface="+mn-ea"/>
                <a:cs typeface="+mn-cs"/>
              </a:rPr>
              <a:t> </a:t>
            </a:r>
            <a:r>
              <a:rPr lang="en-US" sz="1800" dirty="0" err="1">
                <a:solidFill>
                  <a:schemeClr val="tx1"/>
                </a:solidFill>
                <a:ea typeface="+mn-ea"/>
                <a:cs typeface="+mn-cs"/>
              </a:rPr>
              <a:t>değişikliği</a:t>
            </a:r>
            <a:r>
              <a:rPr lang="en-US" sz="1800" dirty="0">
                <a:solidFill>
                  <a:schemeClr val="tx1"/>
                </a:solidFill>
                <a:ea typeface="+mn-ea"/>
                <a:cs typeface="+mn-cs"/>
              </a:rPr>
              <a:t> </a:t>
            </a:r>
            <a:r>
              <a:rPr lang="en-US" sz="1800" dirty="0" err="1">
                <a:solidFill>
                  <a:schemeClr val="tx1"/>
                </a:solidFill>
                <a:ea typeface="+mn-ea"/>
                <a:cs typeface="+mn-cs"/>
              </a:rPr>
              <a:t>sonucu</a:t>
            </a:r>
            <a:r>
              <a:rPr lang="en-US" sz="1800" dirty="0">
                <a:solidFill>
                  <a:schemeClr val="tx1"/>
                </a:solidFill>
                <a:ea typeface="+mn-ea"/>
                <a:cs typeface="+mn-cs"/>
              </a:rPr>
              <a:t> </a:t>
            </a:r>
            <a:r>
              <a:rPr lang="en-US" sz="1800" dirty="0" err="1">
                <a:solidFill>
                  <a:schemeClr val="tx1"/>
                </a:solidFill>
                <a:ea typeface="+mn-ea"/>
                <a:cs typeface="+mn-cs"/>
              </a:rPr>
              <a:t>kötü</a:t>
            </a:r>
            <a:r>
              <a:rPr lang="en-US" sz="1800" dirty="0">
                <a:solidFill>
                  <a:schemeClr val="tx1"/>
                </a:solidFill>
                <a:ea typeface="+mn-ea"/>
                <a:cs typeface="+mn-cs"/>
              </a:rPr>
              <a:t> </a:t>
            </a:r>
            <a:r>
              <a:rPr lang="en-US" sz="1800" dirty="0" err="1">
                <a:solidFill>
                  <a:schemeClr val="tx1"/>
                </a:solidFill>
                <a:ea typeface="+mn-ea"/>
                <a:cs typeface="+mn-cs"/>
              </a:rPr>
              <a:t>etkilenen</a:t>
            </a:r>
            <a:r>
              <a:rPr lang="en-US" sz="1800" dirty="0">
                <a:solidFill>
                  <a:schemeClr val="tx1"/>
                </a:solidFill>
                <a:ea typeface="+mn-ea"/>
                <a:cs typeface="+mn-cs"/>
              </a:rPr>
              <a:t> </a:t>
            </a:r>
            <a:r>
              <a:rPr lang="en-US" sz="1800" dirty="0" err="1">
                <a:solidFill>
                  <a:schemeClr val="tx1"/>
                </a:solidFill>
                <a:ea typeface="+mn-ea"/>
                <a:cs typeface="+mn-cs"/>
              </a:rPr>
              <a:t>tarım</a:t>
            </a:r>
            <a:r>
              <a:rPr lang="en-US" sz="1800" dirty="0">
                <a:solidFill>
                  <a:schemeClr val="tx1"/>
                </a:solidFill>
                <a:ea typeface="+mn-ea"/>
                <a:cs typeface="+mn-cs"/>
              </a:rPr>
              <a:t> </a:t>
            </a:r>
            <a:r>
              <a:rPr lang="en-US" sz="1800" dirty="0" err="1">
                <a:solidFill>
                  <a:schemeClr val="tx1"/>
                </a:solidFill>
                <a:ea typeface="+mn-ea"/>
                <a:cs typeface="+mn-cs"/>
              </a:rPr>
              <a:t>alanları</a:t>
            </a:r>
            <a:r>
              <a:rPr lang="en-US" sz="1800" dirty="0">
                <a:solidFill>
                  <a:schemeClr val="tx1"/>
                </a:solidFill>
                <a:ea typeface="+mn-ea"/>
                <a:cs typeface="+mn-cs"/>
              </a:rPr>
              <a:t> </a:t>
            </a:r>
            <a:r>
              <a:rPr lang="en-US" sz="1800" dirty="0" err="1">
                <a:solidFill>
                  <a:schemeClr val="tx1"/>
                </a:solidFill>
                <a:ea typeface="+mn-ea"/>
                <a:cs typeface="+mn-cs"/>
              </a:rPr>
              <a:t>ekonomik</a:t>
            </a:r>
            <a:r>
              <a:rPr lang="en-US" sz="1800" dirty="0">
                <a:solidFill>
                  <a:schemeClr val="tx1"/>
                </a:solidFill>
                <a:ea typeface="+mn-ea"/>
                <a:cs typeface="+mn-cs"/>
              </a:rPr>
              <a:t> </a:t>
            </a:r>
            <a:r>
              <a:rPr lang="en-US" sz="1800" dirty="0" err="1">
                <a:solidFill>
                  <a:schemeClr val="tx1"/>
                </a:solidFill>
                <a:ea typeface="+mn-ea"/>
                <a:cs typeface="+mn-cs"/>
              </a:rPr>
              <a:t>kayıpla</a:t>
            </a:r>
            <a:r>
              <a:rPr lang="en-US" sz="1800" dirty="0">
                <a:solidFill>
                  <a:schemeClr val="tx1"/>
                </a:solidFill>
                <a:ea typeface="+mn-ea"/>
                <a:cs typeface="+mn-cs"/>
              </a:rPr>
              <a:t>, </a:t>
            </a:r>
            <a:r>
              <a:rPr lang="en-US" sz="1800" dirty="0" err="1">
                <a:solidFill>
                  <a:schemeClr val="tx1"/>
                </a:solidFill>
                <a:ea typeface="+mn-ea"/>
                <a:cs typeface="+mn-cs"/>
              </a:rPr>
              <a:t>ekonomik</a:t>
            </a:r>
            <a:r>
              <a:rPr lang="en-US" sz="1800" dirty="0">
                <a:solidFill>
                  <a:schemeClr val="tx1"/>
                </a:solidFill>
                <a:ea typeface="+mn-ea"/>
                <a:cs typeface="+mn-cs"/>
              </a:rPr>
              <a:t> </a:t>
            </a:r>
            <a:r>
              <a:rPr lang="en-US" sz="1800" dirty="0" err="1">
                <a:solidFill>
                  <a:schemeClr val="tx1"/>
                </a:solidFill>
                <a:ea typeface="+mn-ea"/>
                <a:cs typeface="+mn-cs"/>
              </a:rPr>
              <a:t>kayıp</a:t>
            </a:r>
            <a:r>
              <a:rPr lang="en-US" sz="1800" dirty="0">
                <a:solidFill>
                  <a:schemeClr val="tx1"/>
                </a:solidFill>
                <a:ea typeface="+mn-ea"/>
                <a:cs typeface="+mn-cs"/>
              </a:rPr>
              <a:t> </a:t>
            </a:r>
            <a:r>
              <a:rPr lang="en-US" sz="1800" dirty="0" err="1">
                <a:solidFill>
                  <a:schemeClr val="tx1"/>
                </a:solidFill>
                <a:ea typeface="+mn-ea"/>
                <a:cs typeface="+mn-cs"/>
              </a:rPr>
              <a:t>yoksulluk</a:t>
            </a:r>
            <a:r>
              <a:rPr lang="en-US" sz="1800" dirty="0">
                <a:solidFill>
                  <a:schemeClr val="tx1"/>
                </a:solidFill>
                <a:ea typeface="+mn-ea"/>
                <a:cs typeface="+mn-cs"/>
              </a:rPr>
              <a:t> </a:t>
            </a:r>
            <a:r>
              <a:rPr lang="en-US" sz="1800" dirty="0" err="1">
                <a:solidFill>
                  <a:schemeClr val="tx1"/>
                </a:solidFill>
                <a:ea typeface="+mn-ea"/>
                <a:cs typeface="+mn-cs"/>
              </a:rPr>
              <a:t>ve</a:t>
            </a:r>
            <a:r>
              <a:rPr lang="en-US" sz="1800" dirty="0">
                <a:solidFill>
                  <a:schemeClr val="tx1"/>
                </a:solidFill>
                <a:ea typeface="+mn-ea"/>
                <a:cs typeface="+mn-cs"/>
              </a:rPr>
              <a:t> </a:t>
            </a:r>
            <a:r>
              <a:rPr lang="en-US" sz="1800" dirty="0" err="1">
                <a:solidFill>
                  <a:schemeClr val="tx1"/>
                </a:solidFill>
                <a:ea typeface="+mn-ea"/>
                <a:cs typeface="+mn-cs"/>
              </a:rPr>
              <a:t>açlıkla</a:t>
            </a:r>
            <a:r>
              <a:rPr lang="en-US" sz="1800" dirty="0">
                <a:solidFill>
                  <a:schemeClr val="tx1"/>
                </a:solidFill>
                <a:ea typeface="+mn-ea"/>
                <a:cs typeface="+mn-cs"/>
              </a:rPr>
              <a:t> </a:t>
            </a:r>
            <a:r>
              <a:rPr lang="en-US" sz="1800" dirty="0" err="1">
                <a:solidFill>
                  <a:schemeClr val="tx1"/>
                </a:solidFill>
                <a:ea typeface="+mn-ea"/>
                <a:cs typeface="+mn-cs"/>
              </a:rPr>
              <a:t>gıda</a:t>
            </a:r>
            <a:r>
              <a:rPr lang="en-US" sz="1800" dirty="0">
                <a:solidFill>
                  <a:schemeClr val="tx1"/>
                </a:solidFill>
                <a:ea typeface="+mn-ea"/>
                <a:cs typeface="+mn-cs"/>
              </a:rPr>
              <a:t> </a:t>
            </a:r>
            <a:r>
              <a:rPr lang="en-US" sz="1800" dirty="0" err="1">
                <a:solidFill>
                  <a:schemeClr val="tx1"/>
                </a:solidFill>
                <a:ea typeface="+mn-ea"/>
                <a:cs typeface="+mn-cs"/>
              </a:rPr>
              <a:t>güvenliği</a:t>
            </a:r>
            <a:r>
              <a:rPr lang="en-US" sz="1800" dirty="0">
                <a:solidFill>
                  <a:schemeClr val="tx1"/>
                </a:solidFill>
                <a:ea typeface="+mn-ea"/>
                <a:cs typeface="+mn-cs"/>
              </a:rPr>
              <a:t> </a:t>
            </a:r>
            <a:r>
              <a:rPr lang="en-US" sz="1800" dirty="0" err="1">
                <a:solidFill>
                  <a:schemeClr val="tx1"/>
                </a:solidFill>
                <a:ea typeface="+mn-ea"/>
                <a:cs typeface="+mn-cs"/>
              </a:rPr>
              <a:t>parametrelerinin</a:t>
            </a:r>
            <a:r>
              <a:rPr lang="en-US" sz="1800" dirty="0">
                <a:solidFill>
                  <a:schemeClr val="tx1"/>
                </a:solidFill>
                <a:ea typeface="+mn-ea"/>
                <a:cs typeface="+mn-cs"/>
              </a:rPr>
              <a:t> her </a:t>
            </a:r>
            <a:r>
              <a:rPr lang="en-US" sz="1800" dirty="0" err="1">
                <a:solidFill>
                  <a:schemeClr val="tx1"/>
                </a:solidFill>
                <a:ea typeface="+mn-ea"/>
                <a:cs typeface="+mn-cs"/>
              </a:rPr>
              <a:t>birini</a:t>
            </a:r>
            <a:r>
              <a:rPr lang="en-US" sz="1800" dirty="0">
                <a:solidFill>
                  <a:schemeClr val="tx1"/>
                </a:solidFill>
                <a:ea typeface="+mn-ea"/>
                <a:cs typeface="+mn-cs"/>
              </a:rPr>
              <a:t> </a:t>
            </a:r>
            <a:r>
              <a:rPr lang="en-US" sz="1800" dirty="0" err="1">
                <a:solidFill>
                  <a:schemeClr val="tx1"/>
                </a:solidFill>
                <a:ea typeface="+mn-ea"/>
                <a:cs typeface="+mn-cs"/>
              </a:rPr>
              <a:t>etkileyerek</a:t>
            </a:r>
            <a:r>
              <a:rPr lang="en-US" sz="1800" dirty="0">
                <a:solidFill>
                  <a:schemeClr val="tx1"/>
                </a:solidFill>
                <a:ea typeface="+mn-ea"/>
                <a:cs typeface="+mn-cs"/>
              </a:rPr>
              <a:t> </a:t>
            </a:r>
            <a:r>
              <a:rPr lang="en-US" sz="1800" dirty="0" err="1">
                <a:solidFill>
                  <a:schemeClr val="tx1"/>
                </a:solidFill>
                <a:ea typeface="+mn-ea"/>
                <a:cs typeface="+mn-cs"/>
              </a:rPr>
              <a:t>gıda</a:t>
            </a:r>
            <a:r>
              <a:rPr lang="en-US" sz="1800" dirty="0">
                <a:solidFill>
                  <a:schemeClr val="tx1"/>
                </a:solidFill>
                <a:ea typeface="+mn-ea"/>
                <a:cs typeface="+mn-cs"/>
              </a:rPr>
              <a:t> </a:t>
            </a:r>
            <a:r>
              <a:rPr lang="en-US" sz="1800" dirty="0" err="1">
                <a:solidFill>
                  <a:schemeClr val="tx1"/>
                </a:solidFill>
                <a:ea typeface="+mn-ea"/>
                <a:cs typeface="+mn-cs"/>
              </a:rPr>
              <a:t>güvenliğini</a:t>
            </a:r>
            <a:r>
              <a:rPr lang="en-US" sz="1800" dirty="0">
                <a:solidFill>
                  <a:schemeClr val="tx1"/>
                </a:solidFill>
                <a:ea typeface="+mn-ea"/>
                <a:cs typeface="+mn-cs"/>
              </a:rPr>
              <a:t> </a:t>
            </a:r>
            <a:r>
              <a:rPr lang="en-US" sz="1800" dirty="0" err="1">
                <a:solidFill>
                  <a:schemeClr val="tx1"/>
                </a:solidFill>
                <a:ea typeface="+mn-ea"/>
                <a:cs typeface="+mn-cs"/>
              </a:rPr>
              <a:t>tehlikeye</a:t>
            </a:r>
            <a:r>
              <a:rPr lang="en-US" sz="1800" dirty="0">
                <a:solidFill>
                  <a:schemeClr val="tx1"/>
                </a:solidFill>
                <a:ea typeface="+mn-ea"/>
                <a:cs typeface="+mn-cs"/>
              </a:rPr>
              <a:t> </a:t>
            </a:r>
            <a:r>
              <a:rPr lang="en-US" sz="1800" dirty="0" err="1">
                <a:solidFill>
                  <a:schemeClr val="tx1"/>
                </a:solidFill>
                <a:ea typeface="+mn-ea"/>
                <a:cs typeface="+mn-cs"/>
              </a:rPr>
              <a:t>atmaktadır</a:t>
            </a:r>
            <a:r>
              <a:rPr lang="en-US" sz="1800" dirty="0">
                <a:solidFill>
                  <a:schemeClr val="tx1"/>
                </a:solidFill>
                <a:ea typeface="+mn-ea"/>
                <a:cs typeface="+mn-cs"/>
              </a:rPr>
              <a:t>. </a:t>
            </a:r>
          </a:p>
        </p:txBody>
      </p:sp>
      <p:grpSp>
        <p:nvGrpSpPr>
          <p:cNvPr id="8203" name="Group 820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8204" name="Freeform: Shape 820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Freeform: Shape 820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Freeform: Shape 820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Freeform: Shape 820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İklim değişikliği gıda ve tarımı tehdit ediyor • Haberton">
            <a:extLst>
              <a:ext uri="{FF2B5EF4-FFF2-40B4-BE49-F238E27FC236}">
                <a16:creationId xmlns:a16="http://schemas.microsoft.com/office/drawing/2014/main" id="{A2686858-97CE-3405-3587-E5E5DBD0C5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2730947"/>
            <a:ext cx="4142232" cy="231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5318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76B0D-FA6F-3713-44BB-8EF1345168AC}"/>
              </a:ext>
            </a:extLst>
          </p:cNvPr>
          <p:cNvSpPr>
            <a:spLocks noGrp="1"/>
          </p:cNvSpPr>
          <p:nvPr>
            <p:ph idx="1"/>
          </p:nvPr>
        </p:nvSpPr>
        <p:spPr>
          <a:xfrm>
            <a:off x="482373" y="1353446"/>
            <a:ext cx="10871427" cy="4823517"/>
          </a:xfrm>
        </p:spPr>
        <p:txBody>
          <a:bodyPr/>
          <a:lstStyle/>
          <a:p>
            <a:r>
              <a:rPr lang="tr-TR" dirty="0"/>
              <a:t>Gıda güvenliğinin klasik tanımına göre dört ana unsuru vardır. Bunlar, </a:t>
            </a:r>
            <a:r>
              <a:rPr lang="tr-TR" b="1" dirty="0">
                <a:solidFill>
                  <a:schemeClr val="tx1"/>
                </a:solidFill>
              </a:rPr>
              <a:t>gıdanın varlığı, erişilebilir olması, kullanımı ve istikrarıdır.</a:t>
            </a:r>
            <a:r>
              <a:rPr lang="tr-TR" dirty="0"/>
              <a:t> İklim değişikliği ise tüm bu dört unsuru doğrudan ya da dolaylı olarak etkilemektedir. Bu dört unsur gıda güvenliği içinde insanların besine ulaşması ve bunu sağlıklı ve erişimi kolay yollarla üretebileceği gıdaya kolaylıkla ulaşabilmesi demektir. </a:t>
            </a:r>
          </a:p>
          <a:p>
            <a:r>
              <a:rPr lang="tr-TR" dirty="0"/>
              <a:t>Tüm bu bahsedilen dört unsur üzerinde iklim değişikliğinin mevcut ve muhtemel etkileri, özellikle tarımsal alanları etkileyerek gıda üretiminin azalmasına bağlı olarak fiyatlarının artması ile alım gücünü etkilemesi, yoksullar üzerinde daha da olumsuz bir ekonomik durum yaratması olarak belirtilebilir. </a:t>
            </a:r>
          </a:p>
        </p:txBody>
      </p:sp>
      <p:sp>
        <p:nvSpPr>
          <p:cNvPr id="4" name="TextBox 3">
            <a:extLst>
              <a:ext uri="{FF2B5EF4-FFF2-40B4-BE49-F238E27FC236}">
                <a16:creationId xmlns:a16="http://schemas.microsoft.com/office/drawing/2014/main" id="{628EC169-4247-5F7A-5E90-B86B1FF3BB3C}"/>
              </a:ext>
            </a:extLst>
          </p:cNvPr>
          <p:cNvSpPr txBox="1"/>
          <p:nvPr/>
        </p:nvSpPr>
        <p:spPr>
          <a:xfrm>
            <a:off x="482373" y="276228"/>
            <a:ext cx="10345510" cy="1077218"/>
          </a:xfrm>
          <a:prstGeom prst="rect">
            <a:avLst/>
          </a:prstGeom>
          <a:noFill/>
        </p:spPr>
        <p:txBody>
          <a:bodyPr wrap="square">
            <a:spAutoFit/>
          </a:bodyPr>
          <a:lstStyle/>
          <a:p>
            <a:r>
              <a:rPr lang="tr-TR" sz="3200" b="1" dirty="0"/>
              <a:t>GIDA GÜVENLİĞİ KAVRAMININ PARAMETRELERİ</a:t>
            </a:r>
          </a:p>
          <a:p>
            <a:r>
              <a:rPr lang="tr-TR" sz="3200" b="1" dirty="0">
                <a:solidFill>
                  <a:srgbClr val="FF0000"/>
                </a:solidFill>
              </a:rPr>
              <a:t>İklim Değişikliği</a:t>
            </a:r>
            <a:endParaRPr lang="tr-TR" sz="3200" b="1" dirty="0"/>
          </a:p>
        </p:txBody>
      </p:sp>
    </p:spTree>
    <p:extLst>
      <p:ext uri="{BB962C8B-B14F-4D97-AF65-F5344CB8AC3E}">
        <p14:creationId xmlns:p14="http://schemas.microsoft.com/office/powerpoint/2010/main" val="120296228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A4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75BCC17-B450-45A0-AAEB-A64162D9C080}"/>
              </a:ext>
            </a:extLst>
          </p:cNvPr>
          <p:cNvSpPr>
            <a:spLocks noGrp="1"/>
          </p:cNvSpPr>
          <p:nvPr>
            <p:ph type="title"/>
          </p:nvPr>
        </p:nvSpPr>
        <p:spPr>
          <a:xfrm>
            <a:off x="-3050" y="1353576"/>
            <a:ext cx="4016829" cy="4147457"/>
          </a:xfrm>
          <a:prstGeom prst="ellipse">
            <a:avLst/>
          </a:prstGeom>
          <a:solidFill>
            <a:srgbClr val="262626"/>
          </a:solidFill>
          <a:ln w="174625" cmpd="thinThick">
            <a:solidFill>
              <a:srgbClr val="262626"/>
            </a:solidFill>
          </a:ln>
        </p:spPr>
        <p:txBody>
          <a:bodyPr vert="horz" lIns="91440" tIns="45720" rIns="91440" bIns="45720" rtlCol="0" anchor="ctr" anchorCtr="0">
            <a:normAutofit/>
          </a:bodyPr>
          <a:lstStyle/>
          <a:p>
            <a:pPr algn="ctr">
              <a:lnSpc>
                <a:spcPct val="90000"/>
              </a:lnSpc>
            </a:pPr>
            <a:r>
              <a:rPr lang="en-US" sz="3200" kern="1200" dirty="0" err="1">
                <a:solidFill>
                  <a:srgbClr val="FFFFFF"/>
                </a:solidFill>
                <a:latin typeface="+mj-lt"/>
                <a:ea typeface="+mj-ea"/>
                <a:cs typeface="+mj-cs"/>
              </a:rPr>
              <a:t>İklim</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Değişikliğinin</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Süt</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Sektörüne</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Etkileri</a:t>
            </a:r>
            <a:endParaRPr lang="en-US" sz="3200" kern="1200" dirty="0">
              <a:solidFill>
                <a:srgbClr val="FFFFFF"/>
              </a:solidFill>
              <a:latin typeface="+mj-lt"/>
              <a:ea typeface="+mj-ea"/>
              <a:cs typeface="+mj-cs"/>
            </a:endParaRPr>
          </a:p>
        </p:txBody>
      </p:sp>
      <p:pic>
        <p:nvPicPr>
          <p:cNvPr id="9218" name="Picture 2" descr="How is the dairy industry addressing climate change? | Analysis and  Features | The Grocer">
            <a:extLst>
              <a:ext uri="{FF2B5EF4-FFF2-40B4-BE49-F238E27FC236}">
                <a16:creationId xmlns:a16="http://schemas.microsoft.com/office/drawing/2014/main" id="{7B065AAE-9600-8608-D755-C2FA7B759C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3676" y="1035594"/>
            <a:ext cx="7188199" cy="4783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95C4306-C056-48FE-A4A9-28F7D0C69EFA}"/>
              </a:ext>
            </a:extLst>
          </p:cNvPr>
          <p:cNvSpPr/>
          <p:nvPr/>
        </p:nvSpPr>
        <p:spPr>
          <a:xfrm>
            <a:off x="457199" y="1600200"/>
            <a:ext cx="11274552" cy="1408912"/>
          </a:xfrm>
          <a:prstGeom prst="rect">
            <a:avLst/>
          </a:prstGeom>
        </p:spPr>
        <p:txBody>
          <a:bodyPr lIns="0" tIns="0" rIns="0" bIns="0">
            <a:noAutofit/>
          </a:bodyPr>
          <a:lstStyle/>
          <a:p>
            <a:pPr marL="0" marR="0" lvl="0" indent="0" algn="l" defTabSz="914400" rtl="0" eaLnBrk="1" fontAlgn="auto" latinLnBrk="0" hangingPunct="1">
              <a:lnSpc>
                <a:spcPts val="3150"/>
              </a:lnSpc>
              <a:spcBef>
                <a:spcPts val="0"/>
              </a:spcBef>
              <a:spcAft>
                <a:spcPts val="0"/>
              </a:spcAft>
              <a:buClrTx/>
              <a:buSzTx/>
              <a:buFontTx/>
              <a:buNone/>
              <a:tabLst/>
              <a:defRPr/>
            </a:pPr>
            <a:endParaRPr kumimoji="0" lang="en-US" sz="2400" b="0" i="0" u="none" strike="noStrike" kern="1200" cap="none" spc="160" normalizeH="0" baseline="0" noProof="0" dirty="0">
              <a:ln>
                <a:noFill/>
              </a:ln>
              <a:solidFill>
                <a:srgbClr val="FFDC1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E235BC0D-DDF1-40AE-B252-D50E9F4876D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74552" y="228600"/>
            <a:ext cx="689021" cy="685800"/>
          </a:xfrm>
          <a:prstGeom prst="rect">
            <a:avLst/>
          </a:prstGeom>
        </p:spPr>
      </p:pic>
    </p:spTree>
    <p:extLst>
      <p:ext uri="{BB962C8B-B14F-4D97-AF65-F5344CB8AC3E}">
        <p14:creationId xmlns:p14="http://schemas.microsoft.com/office/powerpoint/2010/main" val="178637099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87A7F8-FC84-29C0-46E2-AEE01104A29B}"/>
              </a:ext>
            </a:extLst>
          </p:cNvPr>
          <p:cNvSpPr>
            <a:spLocks noGrp="1"/>
          </p:cNvSpPr>
          <p:nvPr>
            <p:ph type="title"/>
          </p:nvPr>
        </p:nvSpPr>
        <p:spPr>
          <a:xfrm>
            <a:off x="125288" y="1"/>
            <a:ext cx="11941424" cy="908016"/>
          </a:xfrm>
        </p:spPr>
        <p:txBody>
          <a:bodyPr>
            <a:normAutofit/>
          </a:bodyPr>
          <a:lstStyle/>
          <a:p>
            <a:pPr algn="ctr">
              <a:lnSpc>
                <a:spcPct val="100000"/>
              </a:lnSpc>
            </a:pPr>
            <a:r>
              <a:rPr lang="tr-TR" sz="4000" dirty="0"/>
              <a:t>GIDA GÜVENLİĞİ’Nİ ETKİLEYEN FAKTÖRLER</a:t>
            </a:r>
          </a:p>
        </p:txBody>
      </p:sp>
      <p:graphicFrame>
        <p:nvGraphicFramePr>
          <p:cNvPr id="18" name="Content Placeholder 2">
            <a:extLst>
              <a:ext uri="{FF2B5EF4-FFF2-40B4-BE49-F238E27FC236}">
                <a16:creationId xmlns:a16="http://schemas.microsoft.com/office/drawing/2014/main" id="{403A311A-553D-CD4D-F867-43B6D1A358EA}"/>
              </a:ext>
            </a:extLst>
          </p:cNvPr>
          <p:cNvGraphicFramePr>
            <a:graphicFrameLocks noGrp="1"/>
          </p:cNvGraphicFramePr>
          <p:nvPr>
            <p:ph idx="1"/>
            <p:extLst>
              <p:ext uri="{D42A27DB-BD31-4B8C-83A1-F6EECF244321}">
                <p14:modId xmlns:p14="http://schemas.microsoft.com/office/powerpoint/2010/main" val="3251967433"/>
              </p:ext>
            </p:extLst>
          </p:nvPr>
        </p:nvGraphicFramePr>
        <p:xfrm>
          <a:off x="122240" y="908017"/>
          <a:ext cx="11944472" cy="576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67461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0BFADE-BFD4-D306-4050-C7B475C6B5F4}"/>
              </a:ext>
            </a:extLst>
          </p:cNvPr>
          <p:cNvSpPr>
            <a:spLocks noGrp="1"/>
          </p:cNvSpPr>
          <p:nvPr>
            <p:ph type="title"/>
          </p:nvPr>
        </p:nvSpPr>
        <p:spPr>
          <a:xfrm>
            <a:off x="572493" y="238539"/>
            <a:ext cx="11018520" cy="775493"/>
          </a:xfrm>
        </p:spPr>
        <p:txBody>
          <a:bodyPr anchor="b">
            <a:normAutofit/>
          </a:bodyPr>
          <a:lstStyle/>
          <a:p>
            <a:r>
              <a:rPr lang="tr-TR" sz="4200" dirty="0"/>
              <a:t>Türkiye Sütçülük Sektörünün Kırılganlıkları</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84A5FF-E641-9FB6-46DB-EB48FB21AE66}"/>
              </a:ext>
            </a:extLst>
          </p:cNvPr>
          <p:cNvSpPr>
            <a:spLocks noGrp="1"/>
          </p:cNvSpPr>
          <p:nvPr>
            <p:ph idx="1"/>
          </p:nvPr>
        </p:nvSpPr>
        <p:spPr>
          <a:xfrm>
            <a:off x="146956" y="1252571"/>
            <a:ext cx="7233557" cy="4937917"/>
          </a:xfrm>
        </p:spPr>
        <p:txBody>
          <a:bodyPr anchor="t">
            <a:normAutofit/>
          </a:bodyPr>
          <a:lstStyle/>
          <a:p>
            <a:pPr algn="just"/>
            <a:r>
              <a:rPr lang="tr-TR" sz="1600" dirty="0"/>
              <a:t>Su, ekonomi için çok önemlidir. Tarım, enerji üretimi, imalat, yiyecek ve içecek ve hazır giyimden turizme kadar hemen hemen her sektör, varlığını sürdürebilmek için tatlı suya ihtiyaç duymaktadır. Oysa su küresel olarak azaltmakta ve her gösterge, değişen iklim nedeniyle gelecekte su varlığının daha da azalacağını ve sorunların artacağını ortaya koymaktadır. Azalan kullanılabilir kaliteli su, artan talep ve rekabet, çiftçiler, üreticiler ve işletmeler için önemli zorluklar yaratmaktadır. Bu sorunlar halihazırda şirketlerin su tahsislerinde azalmaya, tam maliyetli su fiyatlandırmasına doğru kaymalara, su kalitesine ilişkin daha katı düzenlemelere, artan toplum muhalefetine ve kurumsal su yönetimlerinin kamuoyu tarafından daha yakından takip edilmesine neden olmaktadır.</a:t>
            </a:r>
          </a:p>
        </p:txBody>
      </p:sp>
      <p:pic>
        <p:nvPicPr>
          <p:cNvPr id="1026" name="Picture 2" descr="Improved water management is crucial for climate action – UN-Water policy  brief | UNECE">
            <a:extLst>
              <a:ext uri="{FF2B5EF4-FFF2-40B4-BE49-F238E27FC236}">
                <a16:creationId xmlns:a16="http://schemas.microsoft.com/office/drawing/2014/main" id="{39B616A5-6783-26F0-2D78-8200E9CCC90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0964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4BE53-D208-2D72-E009-21727DAA43D5}"/>
              </a:ext>
            </a:extLst>
          </p:cNvPr>
          <p:cNvSpPr>
            <a:spLocks noGrp="1"/>
          </p:cNvSpPr>
          <p:nvPr>
            <p:ph type="title"/>
          </p:nvPr>
        </p:nvSpPr>
        <p:spPr>
          <a:xfrm>
            <a:off x="572493" y="238539"/>
            <a:ext cx="11018520" cy="1434415"/>
          </a:xfrm>
        </p:spPr>
        <p:txBody>
          <a:bodyPr anchor="b">
            <a:normAutofit/>
          </a:bodyPr>
          <a:lstStyle/>
          <a:p>
            <a:r>
              <a:rPr lang="tr-TR" sz="5400" spc="380"/>
              <a:t>Gıda Güvenliği</a:t>
            </a:r>
            <a:endParaRPr lang="tr-TR" sz="540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4AD431-F3EC-6659-6B0C-D28F6B215A39}"/>
              </a:ext>
            </a:extLst>
          </p:cNvPr>
          <p:cNvSpPr>
            <a:spLocks noGrp="1"/>
          </p:cNvSpPr>
          <p:nvPr>
            <p:ph idx="1"/>
          </p:nvPr>
        </p:nvSpPr>
        <p:spPr>
          <a:xfrm>
            <a:off x="572493" y="2071316"/>
            <a:ext cx="6713552" cy="4119172"/>
          </a:xfrm>
        </p:spPr>
        <p:txBody>
          <a:bodyPr anchor="t">
            <a:normAutofit/>
          </a:bodyPr>
          <a:lstStyle/>
          <a:p>
            <a:r>
              <a:rPr lang="tr-TR" sz="2200" dirty="0">
                <a:solidFill>
                  <a:schemeClr val="tx1"/>
                </a:solidFill>
              </a:rPr>
              <a:t>İngilizceden Türkçeye yapılan çevirilerden kaynaklı ulusal literatürde gıda güvenliğinin </a:t>
            </a:r>
            <a:r>
              <a:rPr lang="tr-TR" sz="2200" b="1" dirty="0" err="1">
                <a:solidFill>
                  <a:schemeClr val="tx1"/>
                </a:solidFill>
              </a:rPr>
              <a:t>food</a:t>
            </a:r>
            <a:r>
              <a:rPr lang="tr-TR" sz="2200" b="1" dirty="0">
                <a:solidFill>
                  <a:schemeClr val="tx1"/>
                </a:solidFill>
              </a:rPr>
              <a:t> </a:t>
            </a:r>
            <a:r>
              <a:rPr lang="tr-TR" sz="2200" b="1" dirty="0" err="1">
                <a:solidFill>
                  <a:schemeClr val="tx1"/>
                </a:solidFill>
              </a:rPr>
              <a:t>security</a:t>
            </a:r>
            <a:r>
              <a:rPr lang="tr-TR" sz="2200" dirty="0">
                <a:solidFill>
                  <a:schemeClr val="tx1"/>
                </a:solidFill>
              </a:rPr>
              <a:t> yerine </a:t>
            </a:r>
            <a:r>
              <a:rPr lang="tr-TR" sz="2200" b="1" dirty="0" err="1">
                <a:solidFill>
                  <a:schemeClr val="tx1"/>
                </a:solidFill>
              </a:rPr>
              <a:t>food</a:t>
            </a:r>
            <a:r>
              <a:rPr lang="tr-TR" sz="2200" b="1" dirty="0">
                <a:solidFill>
                  <a:schemeClr val="tx1"/>
                </a:solidFill>
              </a:rPr>
              <a:t> </a:t>
            </a:r>
            <a:r>
              <a:rPr lang="tr-TR" sz="2200" b="1" dirty="0" err="1">
                <a:solidFill>
                  <a:schemeClr val="tx1"/>
                </a:solidFill>
              </a:rPr>
              <a:t>safety</a:t>
            </a:r>
            <a:r>
              <a:rPr lang="tr-TR" sz="2200" b="1" dirty="0">
                <a:solidFill>
                  <a:schemeClr val="tx1"/>
                </a:solidFill>
              </a:rPr>
              <a:t> </a:t>
            </a:r>
            <a:r>
              <a:rPr lang="tr-TR" sz="2200" dirty="0">
                <a:solidFill>
                  <a:schemeClr val="tx1"/>
                </a:solidFill>
              </a:rPr>
              <a:t>olarak ele alındığı ve bu yüzden, gıda güvenliğinin üretim, işleme, depolama ve dağıtım aşamasında gerekli önlemlerin alınması olarak tanımlandığı görülmektedir. Gıda Güvenliği konusu genel olarak </a:t>
            </a:r>
            <a:r>
              <a:rPr lang="tr-TR" sz="2200" b="1" dirty="0">
                <a:solidFill>
                  <a:schemeClr val="tx1"/>
                </a:solidFill>
              </a:rPr>
              <a:t>Ziraat, Gıda Mühendisliği, Beslenme ve Diyetetik, Halk Sağlığı vb. </a:t>
            </a:r>
            <a:r>
              <a:rPr lang="tr-TR" sz="2200" dirty="0">
                <a:solidFill>
                  <a:schemeClr val="tx1"/>
                </a:solidFill>
              </a:rPr>
              <a:t>bilim alanı çalışmalarında gıdanın insan sağlığı açısından kalitesi bağlamında ele alınmaktadır.</a:t>
            </a:r>
          </a:p>
        </p:txBody>
      </p:sp>
      <p:pic>
        <p:nvPicPr>
          <p:cNvPr id="5" name="Picture 4" descr="Pazar yerinde sergilenen sebzeler">
            <a:extLst>
              <a:ext uri="{FF2B5EF4-FFF2-40B4-BE49-F238E27FC236}">
                <a16:creationId xmlns:a16="http://schemas.microsoft.com/office/drawing/2014/main" id="{1E73ED50-3E6F-65F4-9C19-93E971B7DEC7}"/>
              </a:ext>
            </a:extLst>
          </p:cNvPr>
          <p:cNvPicPr>
            <a:picLocks noChangeAspect="1"/>
          </p:cNvPicPr>
          <p:nvPr/>
        </p:nvPicPr>
        <p:blipFill rotWithShape="1">
          <a:blip r:embed="rId2"/>
          <a:srcRect l="24222" r="11562" b="2"/>
          <a:stretch/>
        </p:blipFill>
        <p:spPr>
          <a:xfrm>
            <a:off x="7675658" y="2093976"/>
            <a:ext cx="3941064" cy="4096512"/>
          </a:xfrm>
          <a:prstGeom prst="rect">
            <a:avLst/>
          </a:prstGeom>
        </p:spPr>
      </p:pic>
      <p:pic>
        <p:nvPicPr>
          <p:cNvPr id="4" name="Resim 1" descr="metin, yazı tipi, logo, grafik içeren bir resim&#10;&#10;Açıklama otomatik olarak oluşturuldu">
            <a:extLst>
              <a:ext uri="{FF2B5EF4-FFF2-40B4-BE49-F238E27FC236}">
                <a16:creationId xmlns:a16="http://schemas.microsoft.com/office/drawing/2014/main" id="{52CF65B5-F004-EA29-59BD-991B56513CC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47707" y="228601"/>
            <a:ext cx="3374353" cy="927947"/>
          </a:xfrm>
          <a:prstGeom prst="rect">
            <a:avLst/>
          </a:prstGeom>
          <a:ln>
            <a:noFill/>
          </a:ln>
          <a:effectLst>
            <a:softEdge rad="112500"/>
          </a:effectLst>
        </p:spPr>
      </p:pic>
    </p:spTree>
    <p:extLst>
      <p:ext uri="{BB962C8B-B14F-4D97-AF65-F5344CB8AC3E}">
        <p14:creationId xmlns:p14="http://schemas.microsoft.com/office/powerpoint/2010/main" val="195957476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0D79E-0E8C-D80E-67E9-E20C5D491A23}"/>
              </a:ext>
            </a:extLst>
          </p:cNvPr>
          <p:cNvSpPr>
            <a:spLocks noGrp="1"/>
          </p:cNvSpPr>
          <p:nvPr>
            <p:ph idx="1"/>
          </p:nvPr>
        </p:nvSpPr>
        <p:spPr/>
        <p:txBody>
          <a:bodyPr/>
          <a:lstStyle/>
          <a:p>
            <a:pPr algn="just"/>
            <a:r>
              <a:rPr lang="tr-TR" dirty="0"/>
              <a:t>Sütçülük sektörü, herkesin hayatına dokunmaktadır. Sektör sadece insanların yaşam tarzları üzerinde etkili olmakla kalmamaktadır. Aynı zamanda su kaynaklarına bağımlıdır ve kaynaklar üzerinde bir etkiye sahiptir. Süt ve ürünlerinin üretimi, ham maddeden (örneğin yem bitkileri) endüstriyel işleme aşamalarına kadar büyük ölçüde suya bağımlıdır. Örneğin, küresel olarak 1 litre süt üretmek için ortalama 1.000 litre su gerekmektedir ve bunun çoğu yem bitkilerinin yetiştirilmesinde kullanılmaktadır. </a:t>
            </a:r>
          </a:p>
        </p:txBody>
      </p:sp>
      <p:sp>
        <p:nvSpPr>
          <p:cNvPr id="6" name="Title 1">
            <a:extLst>
              <a:ext uri="{FF2B5EF4-FFF2-40B4-BE49-F238E27FC236}">
                <a16:creationId xmlns:a16="http://schemas.microsoft.com/office/drawing/2014/main" id="{D4B7F3B1-71E8-5D18-8DC2-5E020744E9C1}"/>
              </a:ext>
            </a:extLst>
          </p:cNvPr>
          <p:cNvSpPr>
            <a:spLocks noGrp="1"/>
          </p:cNvSpPr>
          <p:nvPr>
            <p:ph type="title"/>
          </p:nvPr>
        </p:nvSpPr>
        <p:spPr>
          <a:xfrm>
            <a:off x="572493" y="238539"/>
            <a:ext cx="11018520" cy="775493"/>
          </a:xfrm>
        </p:spPr>
        <p:txBody>
          <a:bodyPr anchor="b">
            <a:normAutofit/>
          </a:bodyPr>
          <a:lstStyle/>
          <a:p>
            <a:r>
              <a:rPr lang="tr-TR" sz="4200" dirty="0"/>
              <a:t>Türkiye Sütçülük Sektörünün Kırılganlıkları</a:t>
            </a:r>
          </a:p>
        </p:txBody>
      </p:sp>
    </p:spTree>
    <p:extLst>
      <p:ext uri="{BB962C8B-B14F-4D97-AF65-F5344CB8AC3E}">
        <p14:creationId xmlns:p14="http://schemas.microsoft.com/office/powerpoint/2010/main" val="115974210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B690716-EF26-61C8-0AE2-668FA67056F0}"/>
              </a:ext>
            </a:extLst>
          </p:cNvPr>
          <p:cNvSpPr>
            <a:spLocks noGrp="1"/>
          </p:cNvSpPr>
          <p:nvPr>
            <p:ph type="title"/>
          </p:nvPr>
        </p:nvSpPr>
        <p:spPr>
          <a:xfrm>
            <a:off x="321129" y="511900"/>
            <a:ext cx="4683321" cy="2148841"/>
          </a:xfrm>
        </p:spPr>
        <p:txBody>
          <a:bodyPr anchor="t">
            <a:normAutofit/>
          </a:bodyPr>
          <a:lstStyle/>
          <a:p>
            <a:r>
              <a:rPr lang="tr-TR" sz="2900" dirty="0"/>
              <a:t>Türkiye Sütçülük Sektörünün Kırılganlıkları</a:t>
            </a:r>
          </a:p>
        </p:txBody>
      </p:sp>
      <p:pic>
        <p:nvPicPr>
          <p:cNvPr id="2050" name="Picture 2" descr="The Impacts of Climate Change on Water Resources in MENA">
            <a:extLst>
              <a:ext uri="{FF2B5EF4-FFF2-40B4-BE49-F238E27FC236}">
                <a16:creationId xmlns:a16="http://schemas.microsoft.com/office/drawing/2014/main" id="{C8A42B98-AEC4-FA55-2499-1332551814DA}"/>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E5DA102-0434-D694-7B0F-84AC2992B127}"/>
              </a:ext>
            </a:extLst>
          </p:cNvPr>
          <p:cNvSpPr>
            <a:spLocks noGrp="1"/>
          </p:cNvSpPr>
          <p:nvPr>
            <p:ph idx="1"/>
          </p:nvPr>
        </p:nvSpPr>
        <p:spPr>
          <a:xfrm>
            <a:off x="5617029" y="212271"/>
            <a:ext cx="6253841" cy="5903364"/>
          </a:xfrm>
        </p:spPr>
        <p:txBody>
          <a:bodyPr anchor="t">
            <a:noAutofit/>
          </a:bodyPr>
          <a:lstStyle/>
          <a:p>
            <a:pPr algn="just">
              <a:lnSpc>
                <a:spcPct val="220000"/>
              </a:lnSpc>
            </a:pPr>
            <a:r>
              <a:rPr lang="tr-TR" sz="1400" dirty="0">
                <a:solidFill>
                  <a:schemeClr val="tx1"/>
                </a:solidFill>
              </a:rPr>
              <a:t> Bu su bağımlılığı, sütçülük sektörünün üretim yerlerindeki su kıtlığı, kuraklık ve su kirliliği gibi su sorunlarına karşı kırılgan olduğu anlamına gelmektedir. Bu zorluklar kendisini ham madde kıtlığı veya fiyat artışları (örneğin yem), hayvan tüketimi, süt soğutma, ineklerin serinletilmesi, süt işleme ve süt üretimi için su kalitesi ve miktarında düşüş olarak gösterebilir. Azalan varlığının yanı sıra yoğun yağış ve aşırı su, üretimi, lojistiği veya su altında kalan otlak alanlar nedeniyle süt üretimini de olumsuz etkileyebilir. Türkiye’de tarım sektörü, </a:t>
            </a:r>
            <a:r>
              <a:rPr lang="tr-TR" sz="1400" dirty="0" err="1">
                <a:solidFill>
                  <a:schemeClr val="tx1"/>
                </a:solidFill>
              </a:rPr>
              <a:t>GSYİH'nın</a:t>
            </a:r>
            <a:r>
              <a:rPr lang="tr-TR" sz="1400" dirty="0">
                <a:solidFill>
                  <a:schemeClr val="tx1"/>
                </a:solidFill>
              </a:rPr>
              <a:t> %6,5'ini üretmekte ve çalışan nüfusunun %17'sini istihdam etmektedir. Türkiye dünyanın en büyük fındık, incir, kayısı ve kuru üzüm üreticisidir ve aynı zamanda büyük bir taze sebze, üzüm, buğday ve pamuk üreticisidir [5]. Sütçülük sektörü, sadece tarımsal üretim açısından değil, aynı zamanda süt ürünleri işleme, perakende satış ve dağıtım açısından da ekonomik önemi büyük bir sektördür. </a:t>
            </a:r>
          </a:p>
        </p:txBody>
      </p:sp>
    </p:spTree>
    <p:extLst>
      <p:ext uri="{BB962C8B-B14F-4D97-AF65-F5344CB8AC3E}">
        <p14:creationId xmlns:p14="http://schemas.microsoft.com/office/powerpoint/2010/main" val="2764295398"/>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DC5EDCD-93D4-E636-6B84-4E4F88AEEAEA}"/>
              </a:ext>
            </a:extLst>
          </p:cNvPr>
          <p:cNvSpPr>
            <a:spLocks noGrp="1"/>
          </p:cNvSpPr>
          <p:nvPr>
            <p:ph type="title"/>
          </p:nvPr>
        </p:nvSpPr>
        <p:spPr>
          <a:xfrm>
            <a:off x="1115568" y="548640"/>
            <a:ext cx="10168128" cy="1179576"/>
          </a:xfrm>
        </p:spPr>
        <p:txBody>
          <a:bodyPr>
            <a:normAutofit/>
          </a:bodyPr>
          <a:lstStyle/>
          <a:p>
            <a:r>
              <a:rPr lang="tr-TR" sz="3700" dirty="0"/>
              <a:t>Türkiye Sütçülük Sektörünün Kırılganlıkları</a:t>
            </a:r>
          </a:p>
        </p:txBody>
      </p:sp>
      <p:sp>
        <p:nvSpPr>
          <p:cNvPr id="21" name="Rectangle 20">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Content Placeholder 5">
            <a:extLst>
              <a:ext uri="{FF2B5EF4-FFF2-40B4-BE49-F238E27FC236}">
                <a16:creationId xmlns:a16="http://schemas.microsoft.com/office/drawing/2014/main" id="{6DA88B45-6A0D-DB49-EB4C-1C3ED726B6B3}"/>
              </a:ext>
            </a:extLst>
          </p:cNvPr>
          <p:cNvPicPr>
            <a:picLocks noChangeAspect="1"/>
          </p:cNvPicPr>
          <p:nvPr/>
        </p:nvPicPr>
        <p:blipFill>
          <a:blip r:embed="rId2"/>
          <a:stretch>
            <a:fillRect/>
          </a:stretch>
        </p:blipFill>
        <p:spPr>
          <a:xfrm>
            <a:off x="507553" y="1877470"/>
            <a:ext cx="11431245" cy="3801413"/>
          </a:xfrm>
          <a:prstGeom prst="rect">
            <a:avLst/>
          </a:prstGeom>
        </p:spPr>
      </p:pic>
      <p:sp>
        <p:nvSpPr>
          <p:cNvPr id="8" name="TextBox 7">
            <a:extLst>
              <a:ext uri="{FF2B5EF4-FFF2-40B4-BE49-F238E27FC236}">
                <a16:creationId xmlns:a16="http://schemas.microsoft.com/office/drawing/2014/main" id="{2E7B930E-C61B-CE45-399C-B86AA4AB5A6D}"/>
              </a:ext>
            </a:extLst>
          </p:cNvPr>
          <p:cNvSpPr txBox="1"/>
          <p:nvPr/>
        </p:nvSpPr>
        <p:spPr>
          <a:xfrm>
            <a:off x="114300" y="5529663"/>
            <a:ext cx="11952514" cy="923330"/>
          </a:xfrm>
          <a:prstGeom prst="rect">
            <a:avLst/>
          </a:prstGeom>
          <a:noFill/>
        </p:spPr>
        <p:txBody>
          <a:bodyPr wrap="square">
            <a:spAutoFit/>
          </a:bodyPr>
          <a:lstStyle/>
          <a:p>
            <a:pPr defTabSz="722376">
              <a:spcAft>
                <a:spcPts val="600"/>
              </a:spcAft>
            </a:pPr>
            <a:r>
              <a:rPr lang="tr-TR" dirty="0">
                <a:solidFill>
                  <a:schemeClr val="tx1">
                    <a:lumMod val="75000"/>
                    <a:lumOff val="25000"/>
                  </a:schemeClr>
                </a:solidFill>
                <a:cs typeface="Arial" charset="0"/>
              </a:rPr>
              <a:t>Türkiye'de yıllık 21 milyon ton süt üretimi, üretimde yaklaşık 18 km3 su kullanılması anlamına gelmektedir4. Bu, Türkiye'de yağıştan kaynaklanan yıllık su hacminin yaklaşık %4'ünü ifade etmektedir [7]. Yarı kurak bir ülke olarak, Türkiye sınırlı su kaynaklarına sahiptir. </a:t>
            </a:r>
          </a:p>
        </p:txBody>
      </p:sp>
      <p:sp>
        <p:nvSpPr>
          <p:cNvPr id="10" name="TextBox 9">
            <a:extLst>
              <a:ext uri="{FF2B5EF4-FFF2-40B4-BE49-F238E27FC236}">
                <a16:creationId xmlns:a16="http://schemas.microsoft.com/office/drawing/2014/main" id="{165D958F-1F52-17F7-2347-9B8E2CF61FC2}"/>
              </a:ext>
            </a:extLst>
          </p:cNvPr>
          <p:cNvSpPr txBox="1"/>
          <p:nvPr/>
        </p:nvSpPr>
        <p:spPr>
          <a:xfrm>
            <a:off x="6786103" y="1877470"/>
            <a:ext cx="4998928" cy="311175"/>
          </a:xfrm>
          <a:prstGeom prst="rect">
            <a:avLst/>
          </a:prstGeom>
          <a:noFill/>
        </p:spPr>
        <p:txBody>
          <a:bodyPr wrap="square">
            <a:spAutoFit/>
          </a:bodyPr>
          <a:lstStyle/>
          <a:p>
            <a:pPr defTabSz="722376">
              <a:spcAft>
                <a:spcPts val="600"/>
              </a:spcAft>
            </a:pPr>
            <a:r>
              <a:rPr lang="tr-TR" sz="1422" kern="1200">
                <a:solidFill>
                  <a:schemeClr val="tx1"/>
                </a:solidFill>
                <a:latin typeface="+mn-lt"/>
                <a:ea typeface="+mn-ea"/>
                <a:cs typeface="+mn-cs"/>
              </a:rPr>
              <a:t>Şekil 1: Türkiye inek sütü üretim (ton), 2004-2018 ortalama</a:t>
            </a:r>
            <a:endParaRPr lang="tr-TR"/>
          </a:p>
        </p:txBody>
      </p:sp>
    </p:spTree>
    <p:extLst>
      <p:ext uri="{BB962C8B-B14F-4D97-AF65-F5344CB8AC3E}">
        <p14:creationId xmlns:p14="http://schemas.microsoft.com/office/powerpoint/2010/main" val="121107523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245D5BE-5B15-8519-86EC-AD9FE73A08AE}"/>
              </a:ext>
            </a:extLst>
          </p:cNvPr>
          <p:cNvSpPr>
            <a:spLocks noGrp="1"/>
          </p:cNvSpPr>
          <p:nvPr>
            <p:ph type="title"/>
          </p:nvPr>
        </p:nvSpPr>
        <p:spPr>
          <a:xfrm>
            <a:off x="572493" y="238539"/>
            <a:ext cx="11047013" cy="1434415"/>
          </a:xfrm>
        </p:spPr>
        <p:txBody>
          <a:bodyPr anchor="b">
            <a:normAutofit/>
          </a:bodyPr>
          <a:lstStyle/>
          <a:p>
            <a:r>
              <a:rPr lang="tr-TR" sz="4200"/>
              <a:t>Türkiye Sütçülük Sektörünün Kırılganlıkları</a:t>
            </a:r>
          </a:p>
        </p:txBody>
      </p:sp>
      <p:sp>
        <p:nvSpPr>
          <p:cNvPr id="103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ürkiye'de Süt Üretimi ve Sektördeki Sıkıntılar - Mühendis Beyinler">
            <a:extLst>
              <a:ext uri="{FF2B5EF4-FFF2-40B4-BE49-F238E27FC236}">
                <a16:creationId xmlns:a16="http://schemas.microsoft.com/office/drawing/2014/main" id="{20DA41F0-E7A5-713B-5463-1C50BE7183A4}"/>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C3CD3FA-6FAA-4EB6-A71B-CB163B0F378C}"/>
              </a:ext>
            </a:extLst>
          </p:cNvPr>
          <p:cNvSpPr>
            <a:spLocks noGrp="1"/>
          </p:cNvSpPr>
          <p:nvPr>
            <p:ph idx="1"/>
          </p:nvPr>
        </p:nvSpPr>
        <p:spPr>
          <a:xfrm>
            <a:off x="4905955" y="2071316"/>
            <a:ext cx="6713552" cy="4114800"/>
          </a:xfrm>
        </p:spPr>
        <p:txBody>
          <a:bodyPr anchor="t">
            <a:normAutofit fontScale="25000" lnSpcReduction="20000"/>
          </a:bodyPr>
          <a:lstStyle/>
          <a:p>
            <a:pPr>
              <a:lnSpc>
                <a:spcPct val="120000"/>
              </a:lnSpc>
            </a:pPr>
            <a:r>
              <a:rPr lang="tr-TR" sz="7200" b="0" i="0" u="none" strike="noStrike" baseline="0" dirty="0">
                <a:solidFill>
                  <a:schemeClr val="tx1"/>
                </a:solidFill>
                <a:latin typeface="Arial" panose="020B0604020202020204" pitchFamily="34" charset="0"/>
              </a:rPr>
              <a:t>Kuraklık ve seller gibi aşırı hava olaylarının yoğunluğunun ve sıklığının artması, Türkiye ekonomisini iklim değişikliğine karşı da kırılgan hale getirecektir. Bunun süt sektörü üzerinde önemli bir etkisi olacaktır. </a:t>
            </a:r>
          </a:p>
          <a:p>
            <a:pPr>
              <a:lnSpc>
                <a:spcPct val="120000"/>
              </a:lnSpc>
            </a:pPr>
            <a:r>
              <a:rPr lang="tr-TR" sz="7200" b="0" i="0" u="none" strike="noStrike" baseline="0" dirty="0">
                <a:solidFill>
                  <a:schemeClr val="tx1"/>
                </a:solidFill>
                <a:latin typeface="Arial" panose="020B0604020202020204" pitchFamily="34" charset="0"/>
              </a:rPr>
              <a:t>yem üretimi, sığır yetiştirme ve üretim süreçleri için mevcut su miktarının azalması</a:t>
            </a:r>
            <a:r>
              <a:rPr lang="fi-FI" sz="7200" b="0" i="0" u="none" strike="noStrike" baseline="0" dirty="0">
                <a:solidFill>
                  <a:schemeClr val="tx1"/>
                </a:solidFill>
                <a:latin typeface="Arial" panose="020B0604020202020204" pitchFamily="34" charset="0"/>
              </a:rPr>
              <a:t> mevcut suyun kalitesinin bozulması </a:t>
            </a:r>
            <a:endParaRPr lang="tr-TR" sz="7200" dirty="0">
              <a:solidFill>
                <a:schemeClr val="tx1"/>
              </a:solidFill>
              <a:latin typeface="Arial" panose="020B0604020202020204" pitchFamily="34" charset="0"/>
            </a:endParaRPr>
          </a:p>
          <a:p>
            <a:pPr>
              <a:lnSpc>
                <a:spcPct val="120000"/>
              </a:lnSpc>
            </a:pPr>
            <a:r>
              <a:rPr lang="tr-TR" sz="7200" b="0" i="0" u="none" strike="noStrike" baseline="0" dirty="0">
                <a:solidFill>
                  <a:schemeClr val="tx1"/>
                </a:solidFill>
                <a:latin typeface="Arial" panose="020B0604020202020204" pitchFamily="34" charset="0"/>
              </a:rPr>
              <a:t>üretilen yem kalitesinde düşüş, yem ürün fiyatlarında artış ve arz sıkıntısı </a:t>
            </a:r>
          </a:p>
          <a:p>
            <a:pPr>
              <a:lnSpc>
                <a:spcPct val="120000"/>
              </a:lnSpc>
            </a:pPr>
            <a:r>
              <a:rPr lang="tr-TR" sz="7200" b="0" i="0" u="none" strike="noStrike" baseline="0" dirty="0">
                <a:solidFill>
                  <a:schemeClr val="tx1"/>
                </a:solidFill>
                <a:latin typeface="Arial" panose="020B0604020202020204" pitchFamily="34" charset="0"/>
              </a:rPr>
              <a:t>otlakların kuruması, yem kalitesinin ve miktarının düşmesi </a:t>
            </a:r>
          </a:p>
          <a:p>
            <a:pPr>
              <a:lnSpc>
                <a:spcPct val="120000"/>
              </a:lnSpc>
            </a:pPr>
            <a:r>
              <a:rPr lang="tr-TR" sz="7200" b="0" i="0" u="none" strike="noStrike" baseline="0" dirty="0">
                <a:solidFill>
                  <a:schemeClr val="tx1"/>
                </a:solidFill>
                <a:latin typeface="Arial" panose="020B0604020202020204" pitchFamily="34" charset="0"/>
              </a:rPr>
              <a:t>hayvanların ısı kaynaklı stresinin artması ve süt veriminin azalması  yem bitkisi üretimi ve hayvanların su tüketiminde artan su talebi </a:t>
            </a:r>
          </a:p>
          <a:p>
            <a:pPr>
              <a:lnSpc>
                <a:spcPct val="120000"/>
              </a:lnSpc>
            </a:pPr>
            <a:r>
              <a:rPr lang="tr-TR" sz="7200" b="0" i="0" u="none" strike="noStrike" baseline="0" dirty="0">
                <a:solidFill>
                  <a:schemeClr val="tx1"/>
                </a:solidFill>
                <a:latin typeface="Arial" panose="020B0604020202020204" pitchFamily="34" charset="0"/>
              </a:rPr>
              <a:t>taşkın ve buna bağlı olaylar nedeniyle üretim aksaması riskinin artması. </a:t>
            </a:r>
          </a:p>
          <a:p>
            <a:endParaRPr lang="tr-TR" sz="600" dirty="0"/>
          </a:p>
        </p:txBody>
      </p:sp>
    </p:spTree>
    <p:extLst>
      <p:ext uri="{BB962C8B-B14F-4D97-AF65-F5344CB8AC3E}">
        <p14:creationId xmlns:p14="http://schemas.microsoft.com/office/powerpoint/2010/main" val="66671734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DE61-C8BB-9FFC-E5A8-07249AC8C39C}"/>
              </a:ext>
            </a:extLst>
          </p:cNvPr>
          <p:cNvSpPr>
            <a:spLocks noGrp="1"/>
          </p:cNvSpPr>
          <p:nvPr>
            <p:ph type="title"/>
          </p:nvPr>
        </p:nvSpPr>
        <p:spPr>
          <a:xfrm>
            <a:off x="219755" y="3948112"/>
            <a:ext cx="2588759" cy="2452687"/>
          </a:xfrm>
        </p:spPr>
        <p:txBody>
          <a:bodyPr anchor="ctr">
            <a:normAutofit/>
          </a:bodyPr>
          <a:lstStyle/>
          <a:p>
            <a:r>
              <a:rPr lang="tr-TR" sz="2500" dirty="0"/>
              <a:t>Türkiye sütçülük sektörü su kullanımı</a:t>
            </a:r>
          </a:p>
        </p:txBody>
      </p:sp>
      <p:pic>
        <p:nvPicPr>
          <p:cNvPr id="6" name="Picture 5" descr="A chart with text and images of animals&#10;&#10;Description automatically generated with medium confidence">
            <a:extLst>
              <a:ext uri="{FF2B5EF4-FFF2-40B4-BE49-F238E27FC236}">
                <a16:creationId xmlns:a16="http://schemas.microsoft.com/office/drawing/2014/main" id="{4C672E15-34D5-16C2-9DEF-8209C827EE30}"/>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0" y="1"/>
            <a:ext cx="12191980" cy="429101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9CF887B-456D-BDFF-2CBA-F0C6EBF95E66}"/>
              </a:ext>
            </a:extLst>
          </p:cNvPr>
          <p:cNvSpPr>
            <a:spLocks noGrp="1"/>
          </p:cNvSpPr>
          <p:nvPr>
            <p:ph idx="1"/>
          </p:nvPr>
        </p:nvSpPr>
        <p:spPr>
          <a:xfrm>
            <a:off x="2808515" y="4010025"/>
            <a:ext cx="9383466" cy="2452687"/>
          </a:xfrm>
        </p:spPr>
        <p:txBody>
          <a:bodyPr anchor="ctr">
            <a:normAutofit fontScale="25000" lnSpcReduction="20000"/>
          </a:bodyPr>
          <a:lstStyle/>
          <a:p>
            <a:pPr algn="just"/>
            <a:endParaRPr lang="tr-TR" sz="1800" dirty="0">
              <a:solidFill>
                <a:schemeClr val="tx1"/>
              </a:solidFill>
            </a:endParaRPr>
          </a:p>
          <a:p>
            <a:pPr marL="0" indent="0" algn="just">
              <a:lnSpc>
                <a:spcPct val="270000"/>
              </a:lnSpc>
              <a:buNone/>
            </a:pPr>
            <a:r>
              <a:rPr lang="tr-TR" sz="6400" dirty="0">
                <a:solidFill>
                  <a:schemeClr val="tx1"/>
                </a:solidFill>
              </a:rPr>
              <a:t>Süt değer zincirinde büyük miktarda suya ihtiyaç duyan dört adım vardır: (i) yem ham maddesi üretimi, (ii) yem üretimi, (iii) hayvancılık ve (iv) süt işleme (Şekil 2). Süt ürünlerinin dağıtımında, perakende satışında, tüketiminde ve bertarafında su kullanımı, üretim aşamalarının diğer bölümlerindeki (toplam su kullanımının %0.1'inden daha azdır) tüketimlere kıyasla önemsiz olduğu için bu rapora dahil edilmemiştir. </a:t>
            </a:r>
          </a:p>
          <a:p>
            <a:endParaRPr lang="tr-TR" sz="1800" dirty="0"/>
          </a:p>
        </p:txBody>
      </p:sp>
    </p:spTree>
    <p:extLst>
      <p:ext uri="{BB962C8B-B14F-4D97-AF65-F5344CB8AC3E}">
        <p14:creationId xmlns:p14="http://schemas.microsoft.com/office/powerpoint/2010/main" val="270760410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a:extLst>
              <a:ext uri="{FF2B5EF4-FFF2-40B4-BE49-F238E27FC236}">
                <a16:creationId xmlns:a16="http://schemas.microsoft.com/office/drawing/2014/main" id="{10E72D95-C184-49B0-4269-12835C520668}"/>
              </a:ext>
            </a:extLst>
          </p:cNvPr>
          <p:cNvSpPr>
            <a:spLocks noGrp="1"/>
          </p:cNvSpPr>
          <p:nvPr>
            <p:ph type="title"/>
          </p:nvPr>
        </p:nvSpPr>
        <p:spPr>
          <a:xfrm>
            <a:off x="409550" y="5655"/>
            <a:ext cx="5393361" cy="1171884"/>
          </a:xfrm>
        </p:spPr>
        <p:txBody>
          <a:bodyPr>
            <a:normAutofit/>
          </a:bodyPr>
          <a:lstStyle/>
          <a:p>
            <a:r>
              <a:rPr lang="tr-TR" sz="2300" dirty="0"/>
              <a:t>Türkiye sütçülük sektörü su kullanımı</a:t>
            </a:r>
          </a:p>
        </p:txBody>
      </p:sp>
      <p:sp>
        <p:nvSpPr>
          <p:cNvPr id="3" name="Content Placeholder 2">
            <a:extLst>
              <a:ext uri="{FF2B5EF4-FFF2-40B4-BE49-F238E27FC236}">
                <a16:creationId xmlns:a16="http://schemas.microsoft.com/office/drawing/2014/main" id="{2DD072A5-2FD7-4155-5B50-AD75B5869B43}"/>
              </a:ext>
            </a:extLst>
          </p:cNvPr>
          <p:cNvSpPr>
            <a:spLocks noGrp="1"/>
          </p:cNvSpPr>
          <p:nvPr>
            <p:ph idx="1"/>
          </p:nvPr>
        </p:nvSpPr>
        <p:spPr>
          <a:xfrm>
            <a:off x="147194" y="921125"/>
            <a:ext cx="6241897" cy="5675618"/>
          </a:xfrm>
        </p:spPr>
        <p:txBody>
          <a:bodyPr>
            <a:noAutofit/>
          </a:bodyPr>
          <a:lstStyle/>
          <a:p>
            <a:pPr algn="just">
              <a:lnSpc>
                <a:spcPct val="100000"/>
              </a:lnSpc>
            </a:pPr>
            <a:r>
              <a:rPr lang="tr-TR" sz="1600" dirty="0"/>
              <a:t>Süt tedarik zinciri boyunca en büyük su kullanımı çiftlik, yem yetiştiriciliği ve sığır yetiştirme düzeyindedir çünkü yem bitkisi üretimi ve otlatma alanları önemli miktarda suya ihtiyaç duymaktadır. Bu süreçler aynı zamanda tarım alanlarına uygulanan gübre ve böcek ilaçları nedeniyle önemli bir su kirleticisidir. Türkiye'de tarımsal üretim (yem bitkileri yetiştiriciliği) iki tür su kaynağı kullanır: yağış (tarım arazisinde depolanan toprak nemi) ve sulama (sulama sistemleri tarafından sağlanan su). Bu su kaynaklarının kullanımı, yem bitkilerinin sırasıyla yeşil ve mavi su ayak izi olarak da bilinir.</a:t>
            </a:r>
          </a:p>
          <a:p>
            <a:pPr algn="just">
              <a:lnSpc>
                <a:spcPct val="100000"/>
              </a:lnSpc>
            </a:pPr>
            <a:r>
              <a:rPr lang="tr-TR" sz="1600" dirty="0"/>
              <a:t>Bu rapordaki su kullanımı iki farklı perspektiften analiz edilmektedir: verimlilik (litre süt başına su ayak izi) ve hassasiyet (yıllık su kullanımı). Yıllık su kullanımı (m3/yıl), belirli bir tatlı su kaynağından bir yıl içinde sektör tarafından tüketilen toplam su hacmini ifade eder. Sektörün tatlı su kaynakları üzerindeki baskısını, kuraklık ve su kıtlığı gibi su sorunlarına karşı duyarlılık derecesini ölçer. Örneğin, bir peynir fabrikası bir yeraltı suyu akiferinden su pompalıyorsa, fabrikanın yıllık su kullanımı yeraltı suyundan alınan su miktarını gösterir. Bu nedenle, fabrika yeraltı suyu seviyelerindeki değişikliklere duyarlıdır. Yıllık su kullanımının hesaplanması, ilgili tatlı su kaynağı bağlamında sektörlerin su sorunlarına karşı kırılganlığının tespit edilmesinde ana göstergedir. </a:t>
            </a:r>
          </a:p>
        </p:txBody>
      </p:sp>
      <p:pic>
        <p:nvPicPr>
          <p:cNvPr id="2050" name="Picture 2" descr="Süt ürünleri ihracatında 'maliyet avantajı' kaybı - Dünya Gazetesi">
            <a:extLst>
              <a:ext uri="{FF2B5EF4-FFF2-40B4-BE49-F238E27FC236}">
                <a16:creationId xmlns:a16="http://schemas.microsoft.com/office/drawing/2014/main" id="{7215445D-56BB-CDCC-B892-157A3835BFB8}"/>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726555"/>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Piyasada Mevcut Sütler ve Kalite Sorunu – Prof. Dr. Murat Görgülü">
            <a:extLst>
              <a:ext uri="{FF2B5EF4-FFF2-40B4-BE49-F238E27FC236}">
                <a16:creationId xmlns:a16="http://schemas.microsoft.com/office/drawing/2014/main" id="{FF3C24EF-A8EE-4A0F-0240-7BC7F734FE61}"/>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407987"/>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308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C45EBF-0F5A-E8BC-28BE-51B3DF0ED651}"/>
              </a:ext>
            </a:extLst>
          </p:cNvPr>
          <p:cNvSpPr>
            <a:spLocks noGrp="1"/>
          </p:cNvSpPr>
          <p:nvPr>
            <p:ph idx="1"/>
          </p:nvPr>
        </p:nvSpPr>
        <p:spPr>
          <a:xfrm>
            <a:off x="4506686" y="407987"/>
            <a:ext cx="6939643" cy="5584599"/>
          </a:xfrm>
        </p:spPr>
        <p:txBody>
          <a:bodyPr>
            <a:noAutofit/>
          </a:bodyPr>
          <a:lstStyle/>
          <a:p>
            <a:pPr>
              <a:lnSpc>
                <a:spcPct val="100000"/>
              </a:lnSpc>
            </a:pPr>
            <a:r>
              <a:rPr lang="tr-TR" sz="2000" dirty="0"/>
              <a:t>Türkiye sütçülük sektörünün su zorluklarına karşı kırılganlık düzeyleri Tablo 2'de özetlenmiştir. Düşük bir kırılganlık seviyesi, su sorunlarının süt üretimi üzerindeki olumsuz etkisinin düşük olduğunu göstermektedir. Orta seviyede bir kırılganlık, zorluğun süt üretimini etkileyebileceği ancak önemli ve ani kesintilere veya fiyat dalgalanmalarına neden olmayacağı anlamına gelirken yüksek veya çok yüksek bir kırılganlık seviyesi, kırılganlık etkisinin yüksek olacağı ve ham madde arzında (yani yem bitkileri) sıkıntıya, ham maddelerde ani üretim kesintisine veya fiyat dalgalanmasına neden olabileceği anlamına gelmektedir.</a:t>
            </a:r>
          </a:p>
          <a:p>
            <a:pPr>
              <a:lnSpc>
                <a:spcPct val="100000"/>
              </a:lnSpc>
            </a:pPr>
            <a:r>
              <a:rPr lang="tr-TR" sz="2000" dirty="0"/>
              <a:t>Çalışma; Türkiye'deki sütçülük sektörünün genel olarak mevsimsel su değişkenliğine ve kuraklık, su kıtlığı, yıllar arası değişkenlik ve üretim yerlerindeki yeraltı suyu düşüşüne karşı oldukça kırılgan olduğunu ortaya koymaktadır. Ayrıca, iklim değişikliği bu durumu daha ileriye götürerek sektörü gelecekte kuraklığa ve su kıtlığına karşı oldukça kırılgan hale getirebilecektir. Diğer taraftan analiz, taşkın kırılganlığında düşük olduğunu göstermiştir</a:t>
            </a:r>
          </a:p>
        </p:txBody>
      </p:sp>
    </p:spTree>
    <p:extLst>
      <p:ext uri="{BB962C8B-B14F-4D97-AF65-F5344CB8AC3E}">
        <p14:creationId xmlns:p14="http://schemas.microsoft.com/office/powerpoint/2010/main" val="171271762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30653-5F38-D5FC-28DB-DCBDC97BEE69}"/>
              </a:ext>
            </a:extLst>
          </p:cNvPr>
          <p:cNvSpPr>
            <a:spLocks noGrp="1"/>
          </p:cNvSpPr>
          <p:nvPr>
            <p:ph idx="1"/>
          </p:nvPr>
        </p:nvSpPr>
        <p:spPr>
          <a:xfrm>
            <a:off x="838200" y="130629"/>
            <a:ext cx="10515600" cy="6046334"/>
          </a:xfrm>
        </p:spPr>
        <p:txBody>
          <a:bodyPr/>
          <a:lstStyle/>
          <a:p>
            <a:pPr algn="just"/>
            <a:r>
              <a:rPr lang="tr-TR" dirty="0"/>
              <a:t>İklim değişikliği sütçülük sektörünün tüm değer zincirinde kırılganlık düzeylerini arttıracaktır; tüm zincir 2050’de su kıtlığına karşı oldukça savunmasız olacaktır. 2050 yılında süt ürünlerinin %50'den fazlası yüksek ve çok yüksek su kıtlığı olan alanlarda üretilecektir. </a:t>
            </a:r>
          </a:p>
          <a:p>
            <a:r>
              <a:rPr lang="tr-TR" sz="1800" b="0" i="0" u="none" strike="noStrike" baseline="0" dirty="0">
                <a:solidFill>
                  <a:srgbClr val="000000"/>
                </a:solidFill>
                <a:latin typeface="Arial" panose="020B0604020202020204" pitchFamily="34" charset="0"/>
              </a:rPr>
              <a:t>Su kıtlığı kırılganlığı, mevcut iklim </a:t>
            </a:r>
          </a:p>
          <a:p>
            <a:r>
              <a:rPr lang="tr-TR" sz="1800" b="0" i="0" u="none" strike="noStrike" baseline="0" dirty="0">
                <a:solidFill>
                  <a:srgbClr val="000000"/>
                </a:solidFill>
                <a:latin typeface="Arial" panose="020B0604020202020204" pitchFamily="34" charset="0"/>
              </a:rPr>
              <a:t>	</a:t>
            </a:r>
          </a:p>
          <a:p>
            <a:endParaRPr lang="tr-TR" dirty="0"/>
          </a:p>
          <a:p>
            <a:endParaRPr lang="tr-TR" dirty="0"/>
          </a:p>
          <a:p>
            <a:endParaRPr lang="tr-TR" dirty="0"/>
          </a:p>
        </p:txBody>
      </p:sp>
      <p:pic>
        <p:nvPicPr>
          <p:cNvPr id="5" name="Picture 4">
            <a:extLst>
              <a:ext uri="{FF2B5EF4-FFF2-40B4-BE49-F238E27FC236}">
                <a16:creationId xmlns:a16="http://schemas.microsoft.com/office/drawing/2014/main" id="{CD98EFA4-5E1D-5C64-9C53-5066A253D65B}"/>
              </a:ext>
            </a:extLst>
          </p:cNvPr>
          <p:cNvPicPr>
            <a:picLocks noChangeAspect="1"/>
          </p:cNvPicPr>
          <p:nvPr/>
        </p:nvPicPr>
        <p:blipFill>
          <a:blip r:embed="rId2"/>
          <a:stretch>
            <a:fillRect/>
          </a:stretch>
        </p:blipFill>
        <p:spPr>
          <a:xfrm>
            <a:off x="604158" y="2218746"/>
            <a:ext cx="10749642" cy="4149397"/>
          </a:xfrm>
          <a:prstGeom prst="rect">
            <a:avLst/>
          </a:prstGeom>
        </p:spPr>
      </p:pic>
    </p:spTree>
    <p:extLst>
      <p:ext uri="{BB962C8B-B14F-4D97-AF65-F5344CB8AC3E}">
        <p14:creationId xmlns:p14="http://schemas.microsoft.com/office/powerpoint/2010/main" val="3471153202"/>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427605-8409-44B1-F4DB-D21836709545}"/>
              </a:ext>
            </a:extLst>
          </p:cNvPr>
          <p:cNvPicPr>
            <a:picLocks noGrp="1" noChangeAspect="1"/>
          </p:cNvPicPr>
          <p:nvPr>
            <p:ph idx="1"/>
          </p:nvPr>
        </p:nvPicPr>
        <p:blipFill>
          <a:blip r:embed="rId2"/>
          <a:stretch>
            <a:fillRect/>
          </a:stretch>
        </p:blipFill>
        <p:spPr>
          <a:xfrm>
            <a:off x="463699" y="359229"/>
            <a:ext cx="11009014" cy="5421085"/>
          </a:xfrm>
        </p:spPr>
      </p:pic>
      <p:sp>
        <p:nvSpPr>
          <p:cNvPr id="7" name="TextBox 6">
            <a:extLst>
              <a:ext uri="{FF2B5EF4-FFF2-40B4-BE49-F238E27FC236}">
                <a16:creationId xmlns:a16="http://schemas.microsoft.com/office/drawing/2014/main" id="{6F23524A-A700-B946-42B4-7298D0F7B1F1}"/>
              </a:ext>
            </a:extLst>
          </p:cNvPr>
          <p:cNvSpPr txBox="1"/>
          <p:nvPr/>
        </p:nvSpPr>
        <p:spPr>
          <a:xfrm>
            <a:off x="1040947" y="6081748"/>
            <a:ext cx="6098720" cy="461665"/>
          </a:xfrm>
          <a:prstGeom prst="rect">
            <a:avLst/>
          </a:prstGeom>
          <a:noFill/>
        </p:spPr>
        <p:txBody>
          <a:bodyPr wrap="square">
            <a:spAutoFit/>
          </a:bodyPr>
          <a:lstStyle/>
          <a:p>
            <a:r>
              <a:rPr lang="tr-TR" sz="2400" b="0" i="0" u="none" strike="noStrike" baseline="0" dirty="0">
                <a:solidFill>
                  <a:srgbClr val="000000"/>
                </a:solidFill>
                <a:latin typeface="Arial" panose="020B0604020202020204" pitchFamily="34" charset="0"/>
              </a:rPr>
              <a:t>Su kıtlığı kırılganlığı 2050, RCP 6.0 	</a:t>
            </a:r>
          </a:p>
        </p:txBody>
      </p:sp>
    </p:spTree>
    <p:extLst>
      <p:ext uri="{BB962C8B-B14F-4D97-AF65-F5344CB8AC3E}">
        <p14:creationId xmlns:p14="http://schemas.microsoft.com/office/powerpoint/2010/main" val="22348703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F1BF1-EE0F-9DD5-95EF-8F5D2524DDFE}"/>
              </a:ext>
            </a:extLst>
          </p:cNvPr>
          <p:cNvSpPr>
            <a:spLocks noGrp="1"/>
          </p:cNvSpPr>
          <p:nvPr>
            <p:ph type="title"/>
          </p:nvPr>
        </p:nvSpPr>
        <p:spPr>
          <a:xfrm>
            <a:off x="572493" y="238539"/>
            <a:ext cx="11018520" cy="1434415"/>
          </a:xfrm>
        </p:spPr>
        <p:txBody>
          <a:bodyPr anchor="b">
            <a:normAutofit/>
          </a:bodyPr>
          <a:lstStyle/>
          <a:p>
            <a:r>
              <a:rPr lang="tr-TR" sz="5400"/>
              <a:t>Öneriler</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E5D8A3-736D-73A0-E710-197439B036D5}"/>
              </a:ext>
            </a:extLst>
          </p:cNvPr>
          <p:cNvSpPr>
            <a:spLocks noGrp="1"/>
          </p:cNvSpPr>
          <p:nvPr>
            <p:ph idx="1"/>
          </p:nvPr>
        </p:nvSpPr>
        <p:spPr>
          <a:xfrm>
            <a:off x="572493" y="1726710"/>
            <a:ext cx="6713552" cy="4463778"/>
          </a:xfrm>
        </p:spPr>
        <p:txBody>
          <a:bodyPr anchor="t">
            <a:normAutofit/>
          </a:bodyPr>
          <a:lstStyle/>
          <a:p>
            <a:r>
              <a:rPr lang="tr-TR" sz="1700" b="0" i="0" u="none" strike="noStrike" baseline="0" dirty="0">
                <a:latin typeface="Arial" panose="020B0604020202020204" pitchFamily="34" charset="0"/>
              </a:rPr>
              <a:t>Türkiye sütçülük sektörü, tedarik zinciri boyunca önemli bir su tüketicisi olması nedeniyle üretim yerlerinde meydana gelen su sorunlarının etkilerini ele almalıdır. Çiftçi eğitimleri ile farkındalık yaratmak, çiftlik ve fabrika düzeyindeki bilgi ve teknolojilere yatırım yapmak, uzun vadeli sürdürülebilirliği güvence altına alan politikalar oluşturmak ve mevcut durumu açıklamak gibi bir dizi stratejik eylem gerekmektedir. Sektörün tüm paydaşlarının gerçekleştireceği stratejik eylemler, sektörün su yönetim yolculuğuna ve Türkiye'de sürdürülebilir şekilde üretilen süt ürünlerine ulaşılmasını sağlayacaktır. </a:t>
            </a:r>
            <a:endParaRPr lang="tr-TR" sz="1700" dirty="0"/>
          </a:p>
        </p:txBody>
      </p:sp>
      <p:pic>
        <p:nvPicPr>
          <p:cNvPr id="4098" name="Picture 2" descr="FoodUnfolded - One-third of the global water footprint is related to animal  agriculture - 19% of which is tied to dairy cattle. To produce 1 litre of  milk, a modern dairy cow">
            <a:extLst>
              <a:ext uri="{FF2B5EF4-FFF2-40B4-BE49-F238E27FC236}">
                <a16:creationId xmlns:a16="http://schemas.microsoft.com/office/drawing/2014/main" id="{A9484372-790F-64C0-8B04-E9C12D5B56BC}"/>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98887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D04344-190B-37A8-B113-2EF67D7EEA3E}"/>
              </a:ext>
            </a:extLst>
          </p:cNvPr>
          <p:cNvPicPr>
            <a:picLocks noChangeAspect="1"/>
          </p:cNvPicPr>
          <p:nvPr/>
        </p:nvPicPr>
        <p:blipFill>
          <a:blip r:embed="rId2"/>
          <a:stretch>
            <a:fillRect/>
          </a:stretch>
        </p:blipFill>
        <p:spPr>
          <a:xfrm>
            <a:off x="6825" y="1"/>
            <a:ext cx="12192000" cy="6857999"/>
          </a:xfrm>
          <a:prstGeom prst="rect">
            <a:avLst/>
          </a:prstGeom>
        </p:spPr>
      </p:pic>
      <p:sp useBgFill="1">
        <p:nvSpPr>
          <p:cNvPr id="105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57" name="Rectangle 105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0857A-AE31-B9DD-C72C-041D1A7060E2}"/>
              </a:ext>
            </a:extLst>
          </p:cNvPr>
          <p:cNvSpPr>
            <a:spLocks noGrp="1"/>
          </p:cNvSpPr>
          <p:nvPr>
            <p:ph type="title"/>
          </p:nvPr>
        </p:nvSpPr>
        <p:spPr>
          <a:xfrm>
            <a:off x="761803" y="350196"/>
            <a:ext cx="4646904" cy="1624520"/>
          </a:xfrm>
        </p:spPr>
        <p:txBody>
          <a:bodyPr anchor="ctr">
            <a:normAutofit/>
          </a:bodyPr>
          <a:lstStyle/>
          <a:p>
            <a:r>
              <a:rPr lang="tr-TR" sz="3100" dirty="0"/>
              <a:t>Küresel Gıda Güvenliği Endeksinde, Türkiye</a:t>
            </a:r>
          </a:p>
        </p:txBody>
      </p:sp>
      <p:sp>
        <p:nvSpPr>
          <p:cNvPr id="1030" name="Content Placeholder 1029">
            <a:extLst>
              <a:ext uri="{FF2B5EF4-FFF2-40B4-BE49-F238E27FC236}">
                <a16:creationId xmlns:a16="http://schemas.microsoft.com/office/drawing/2014/main" id="{10DAE906-0420-BFAB-D98E-BFB4B369B21D}"/>
              </a:ext>
            </a:extLst>
          </p:cNvPr>
          <p:cNvSpPr>
            <a:spLocks noGrp="1"/>
          </p:cNvSpPr>
          <p:nvPr>
            <p:ph idx="1"/>
          </p:nvPr>
        </p:nvSpPr>
        <p:spPr>
          <a:xfrm>
            <a:off x="761802" y="2743200"/>
            <a:ext cx="4646905" cy="3613149"/>
          </a:xfrm>
        </p:spPr>
        <p:txBody>
          <a:bodyPr anchor="ctr">
            <a:normAutofit/>
          </a:bodyPr>
          <a:lstStyle/>
          <a:p>
            <a:r>
              <a:rPr lang="tr-TR" sz="2000" dirty="0"/>
              <a:t>Economist </a:t>
            </a:r>
            <a:r>
              <a:rPr lang="tr-TR" sz="2000" dirty="0" err="1"/>
              <a:t>Intelligence</a:t>
            </a:r>
            <a:r>
              <a:rPr lang="tr-TR" sz="2000" dirty="0"/>
              <a:t> </a:t>
            </a:r>
            <a:r>
              <a:rPr lang="tr-TR" sz="2000" dirty="0" err="1"/>
              <a:t>Unit</a:t>
            </a:r>
            <a:r>
              <a:rPr lang="tr-TR" sz="2000" dirty="0"/>
              <a:t> tarafından yayınlanan 2020 yılı Küresel Gıda Güvenliği Endeksinde, Türkiye 100 üzerinden 65,2 puan ile listedeki 113 ülke arasında 47. sırada yer almıştır</a:t>
            </a:r>
            <a:endParaRPr lang="en-US" sz="2000" dirty="0"/>
          </a:p>
        </p:txBody>
      </p:sp>
      <p:pic>
        <p:nvPicPr>
          <p:cNvPr id="1026" name="Picture 2" descr="The state of global food security - Lane Report | Kentucky ...">
            <a:extLst>
              <a:ext uri="{FF2B5EF4-FFF2-40B4-BE49-F238E27FC236}">
                <a16:creationId xmlns:a16="http://schemas.microsoft.com/office/drawing/2014/main" id="{D2FE0A94-4CAA-31EA-7B46-42AFBF0B625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r="-1" b="-1"/>
          <a:stretch/>
        </p:blipFill>
        <p:spPr bwMode="auto">
          <a:xfrm>
            <a:off x="6082350" y="0"/>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131864"/>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9" name="Freeform: Shape 51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It Takes HOW Much Water to Make Greek Yogurt?! – Mother Jones">
            <a:extLst>
              <a:ext uri="{FF2B5EF4-FFF2-40B4-BE49-F238E27FC236}">
                <a16:creationId xmlns:a16="http://schemas.microsoft.com/office/drawing/2014/main" id="{EB4E8AC2-B7D0-ACF1-B186-839510C7C1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7086" y="292149"/>
            <a:ext cx="4261757"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131" name="Arc 513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19BF8A-A08C-EAB6-2532-635EBAA0C924}"/>
              </a:ext>
            </a:extLst>
          </p:cNvPr>
          <p:cNvSpPr>
            <a:spLocks noGrp="1"/>
          </p:cNvSpPr>
          <p:nvPr>
            <p:ph type="title"/>
          </p:nvPr>
        </p:nvSpPr>
        <p:spPr>
          <a:xfrm>
            <a:off x="223157" y="0"/>
            <a:ext cx="5257800" cy="1325563"/>
          </a:xfrm>
        </p:spPr>
        <p:txBody>
          <a:bodyPr>
            <a:normAutofit/>
          </a:bodyPr>
          <a:lstStyle/>
          <a:p>
            <a:r>
              <a:rPr lang="tr-TR" sz="1800" dirty="0">
                <a:latin typeface="Arial" panose="020B0604020202020204" pitchFamily="34" charset="0"/>
              </a:rPr>
              <a:t>Ç</a:t>
            </a:r>
            <a:r>
              <a:rPr lang="tr-TR" sz="1800" i="0" u="none" strike="noStrike" baseline="0" dirty="0">
                <a:latin typeface="Arial" panose="020B0604020202020204" pitchFamily="34" charset="0"/>
              </a:rPr>
              <a:t>iftlik düzeyinde aşağıdaki gibi önlemler</a:t>
            </a:r>
            <a:endParaRPr lang="tr-TR" sz="1800" dirty="0"/>
          </a:p>
        </p:txBody>
      </p:sp>
      <p:sp>
        <p:nvSpPr>
          <p:cNvPr id="3" name="Content Placeholder 2">
            <a:extLst>
              <a:ext uri="{FF2B5EF4-FFF2-40B4-BE49-F238E27FC236}">
                <a16:creationId xmlns:a16="http://schemas.microsoft.com/office/drawing/2014/main" id="{191A42C2-B016-2455-821F-1A2D90A2C2E5}"/>
              </a:ext>
            </a:extLst>
          </p:cNvPr>
          <p:cNvSpPr>
            <a:spLocks noGrp="1"/>
          </p:cNvSpPr>
          <p:nvPr>
            <p:ph idx="1"/>
          </p:nvPr>
        </p:nvSpPr>
        <p:spPr>
          <a:xfrm>
            <a:off x="223158" y="1387929"/>
            <a:ext cx="7483928" cy="4789034"/>
          </a:xfrm>
        </p:spPr>
        <p:txBody>
          <a:bodyPr>
            <a:noAutofit/>
          </a:bodyPr>
          <a:lstStyle/>
          <a:p>
            <a:pPr>
              <a:lnSpc>
                <a:spcPct val="100000"/>
              </a:lnSpc>
            </a:pPr>
            <a:r>
              <a:rPr lang="tr-TR" sz="1600" dirty="0"/>
              <a:t>Arazi seviyelendirmesi, kontur ve sırt çiftçiliği: Arazi seviyelendirmesi toprak nemini korur (yağış, sulama veya her ikisinden de) ve tarladan verimsiz buharlaşmayı ve akışı, böylece yeşil su kullanımını azaltır.</a:t>
            </a:r>
          </a:p>
          <a:p>
            <a:pPr>
              <a:lnSpc>
                <a:spcPct val="100000"/>
              </a:lnSpc>
            </a:pPr>
            <a:r>
              <a:rPr lang="tr-TR" sz="1600" dirty="0"/>
              <a:t> Tarım arazilerindeki toprak işlemenin azaltılması veya ortadan kaldırılması: Toprak hareketini en aza indirir ve böylece toprak erozyonunu ve besinlerin akışını azaltır.</a:t>
            </a:r>
          </a:p>
          <a:p>
            <a:pPr>
              <a:lnSpc>
                <a:spcPct val="100000"/>
              </a:lnSpc>
            </a:pPr>
            <a:r>
              <a:rPr lang="tr-TR" sz="1600" dirty="0"/>
              <a:t>Tarım arazilerinin </a:t>
            </a:r>
            <a:r>
              <a:rPr lang="tr-TR" sz="1600" dirty="0" err="1"/>
              <a:t>malçlanması</a:t>
            </a:r>
            <a:r>
              <a:rPr lang="tr-TR" sz="1600" dirty="0"/>
              <a:t>: </a:t>
            </a:r>
            <a:r>
              <a:rPr lang="tr-TR" sz="1600" dirty="0" err="1"/>
              <a:t>Malçlama</a:t>
            </a:r>
            <a:r>
              <a:rPr lang="tr-TR" sz="1600" dirty="0"/>
              <a:t>, ekin büyümesinin erken safhasında yapılırsa, ekini çevreleyen açık araziden verimsiz buharlaşmayı azaltmada etkili olur.</a:t>
            </a:r>
          </a:p>
          <a:p>
            <a:pPr>
              <a:lnSpc>
                <a:spcPct val="100000"/>
              </a:lnSpc>
            </a:pPr>
            <a:r>
              <a:rPr lang="tr-TR" sz="1600" dirty="0"/>
              <a:t>Çiftçi kapasitesinin arttırılması: Çiftçilere yukarıda belirtilenler gibi en iyi uygulamalar konusunda eğitimler verilmesi, verimin arttırılması ve su ayak izinin azaltılması için yeni teknolojilere erişim sağlanması yarar sağlar.</a:t>
            </a:r>
          </a:p>
          <a:p>
            <a:pPr>
              <a:lnSpc>
                <a:spcPct val="100000"/>
              </a:lnSpc>
            </a:pPr>
            <a:r>
              <a:rPr lang="tr-TR" sz="1600" dirty="0"/>
              <a:t>Hayvanlar için gölgelikler, fıskiyeler veya üflemeli soğutma alanlarının kurulması da olumlu sonuçlar getirir.</a:t>
            </a:r>
          </a:p>
        </p:txBody>
      </p:sp>
    </p:spTree>
    <p:extLst>
      <p:ext uri="{BB962C8B-B14F-4D97-AF65-F5344CB8AC3E}">
        <p14:creationId xmlns:p14="http://schemas.microsoft.com/office/powerpoint/2010/main" val="2390337364"/>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7" name="Rectangle 616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A35AA27-C8F1-EBB3-F406-C9185F4F0884}"/>
              </a:ext>
            </a:extLst>
          </p:cNvPr>
          <p:cNvSpPr>
            <a:spLocks noGrp="1"/>
          </p:cNvSpPr>
          <p:nvPr>
            <p:ph type="title"/>
          </p:nvPr>
        </p:nvSpPr>
        <p:spPr>
          <a:xfrm>
            <a:off x="185057" y="130630"/>
            <a:ext cx="5393361" cy="802731"/>
          </a:xfrm>
        </p:spPr>
        <p:txBody>
          <a:bodyPr>
            <a:normAutofit/>
          </a:bodyPr>
          <a:lstStyle/>
          <a:p>
            <a:r>
              <a:rPr lang="tr-TR" sz="1800" dirty="0"/>
              <a:t>Sektör </a:t>
            </a:r>
            <a:r>
              <a:rPr lang="tr-TR" sz="1800" i="0" u="none" strike="noStrike" baseline="0" dirty="0">
                <a:latin typeface="Arial" panose="020B0604020202020204" pitchFamily="34" charset="0"/>
              </a:rPr>
              <a:t>düzeyinde aşağıdaki gibi önlemler</a:t>
            </a:r>
            <a:r>
              <a:rPr lang="tr-TR" sz="1800" dirty="0"/>
              <a:t> </a:t>
            </a:r>
          </a:p>
        </p:txBody>
      </p:sp>
      <p:sp>
        <p:nvSpPr>
          <p:cNvPr id="6169" name="Freeform: Shape 616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33CBC07-674D-9AA0-F7E4-A4CB88C74E8D}"/>
              </a:ext>
            </a:extLst>
          </p:cNvPr>
          <p:cNvSpPr>
            <a:spLocks noGrp="1"/>
          </p:cNvSpPr>
          <p:nvPr>
            <p:ph idx="1"/>
          </p:nvPr>
        </p:nvSpPr>
        <p:spPr>
          <a:xfrm>
            <a:off x="464100" y="1167857"/>
            <a:ext cx="6652429" cy="5559513"/>
          </a:xfrm>
        </p:spPr>
        <p:txBody>
          <a:bodyPr>
            <a:normAutofit fontScale="25000" lnSpcReduction="20000"/>
          </a:bodyPr>
          <a:lstStyle/>
          <a:p>
            <a:pPr>
              <a:lnSpc>
                <a:spcPct val="120000"/>
              </a:lnSpc>
            </a:pPr>
            <a:endParaRPr lang="tr-TR" sz="5600" b="0" i="0" u="none" strike="noStrike" baseline="0" dirty="0">
              <a:latin typeface="Arial" panose="020B0604020202020204" pitchFamily="34" charset="0"/>
            </a:endParaRPr>
          </a:p>
          <a:p>
            <a:pPr>
              <a:lnSpc>
                <a:spcPct val="120000"/>
              </a:lnSpc>
            </a:pPr>
            <a:r>
              <a:rPr lang="tr-TR" sz="6400" b="0" i="0" u="none" strike="noStrike" baseline="0" dirty="0">
                <a:latin typeface="Arial" panose="020B0604020202020204" pitchFamily="34" charset="0"/>
              </a:rPr>
              <a:t>Yem bitkisi üretiminde damla sulama sistemlerinin teşvik edilmesi </a:t>
            </a:r>
          </a:p>
          <a:p>
            <a:pPr>
              <a:lnSpc>
                <a:spcPct val="120000"/>
              </a:lnSpc>
            </a:pPr>
            <a:r>
              <a:rPr lang="tr-TR" sz="6400" b="0" i="0" u="none" strike="noStrike" baseline="0" dirty="0">
                <a:latin typeface="Arial" panose="020B0604020202020204" pitchFamily="34" charset="0"/>
              </a:rPr>
              <a:t>Eksik sulama ve tam sulama gibi sulama yönetimi seçeneklerinde çiftçilerde kapasite gelişiminin sağlanması (Eksik sulama programları, gereken su kaynakları miktarını azaltarak minimum verim kayıplarına neden olmaktadır.) </a:t>
            </a:r>
          </a:p>
          <a:p>
            <a:pPr>
              <a:lnSpc>
                <a:spcPct val="120000"/>
              </a:lnSpc>
            </a:pPr>
            <a:r>
              <a:rPr lang="tr-TR" sz="6400" b="0" i="0" u="none" strike="noStrike" baseline="0" dirty="0">
                <a:latin typeface="Arial" panose="020B0604020202020204" pitchFamily="34" charset="0"/>
              </a:rPr>
              <a:t>• Yem ham maddesi bileşiminin daha az su yoğun ham maddelerle değiştirilmesi </a:t>
            </a:r>
          </a:p>
          <a:p>
            <a:pPr>
              <a:lnSpc>
                <a:spcPct val="120000"/>
              </a:lnSpc>
            </a:pPr>
            <a:r>
              <a:rPr lang="tr-TR" sz="6400" b="0" i="0" u="none" strike="noStrike" baseline="0" dirty="0">
                <a:latin typeface="Arial" panose="020B0604020202020204" pitchFamily="34" charset="0"/>
              </a:rPr>
              <a:t>Şiddetli su kıtlığı koşullarında ithal yem bitkilerinin kullanılması </a:t>
            </a:r>
          </a:p>
          <a:p>
            <a:pPr>
              <a:lnSpc>
                <a:spcPct val="120000"/>
              </a:lnSpc>
            </a:pPr>
            <a:r>
              <a:rPr lang="tr-TR" sz="6400" b="0" i="0" u="none" strike="noStrike" baseline="0" dirty="0">
                <a:latin typeface="Arial" panose="020B0604020202020204" pitchFamily="34" charset="0"/>
              </a:rPr>
              <a:t>Hava durumuna bağlı sigortalar </a:t>
            </a:r>
          </a:p>
          <a:p>
            <a:pPr>
              <a:lnSpc>
                <a:spcPct val="120000"/>
              </a:lnSpc>
            </a:pPr>
            <a:r>
              <a:rPr lang="tr-TR" sz="6400" b="0" i="0" u="none" strike="noStrike" baseline="0" dirty="0">
                <a:latin typeface="Arial" panose="020B0604020202020204" pitchFamily="34" charset="0"/>
              </a:rPr>
              <a:t>Akıllı tarım seçeneklerinin kullanılması ve hava durumuna dayalı bilgi araçlarının tanıtılması </a:t>
            </a:r>
          </a:p>
          <a:p>
            <a:pPr>
              <a:lnSpc>
                <a:spcPct val="120000"/>
              </a:lnSpc>
            </a:pPr>
            <a:r>
              <a:rPr lang="tr-TR" sz="6400" b="0" i="0" u="none" strike="noStrike" baseline="0" dirty="0">
                <a:latin typeface="Arial" panose="020B0604020202020204" pitchFamily="34" charset="0"/>
              </a:rPr>
              <a:t>Sütçülük sektörünün her aşamasında suyun yeniden kullanımı ve geri kazanımı </a:t>
            </a:r>
          </a:p>
          <a:p>
            <a:pPr>
              <a:lnSpc>
                <a:spcPct val="120000"/>
              </a:lnSpc>
            </a:pPr>
            <a:r>
              <a:rPr lang="tr-TR" sz="6400" b="0" i="0" u="none" strike="noStrike" baseline="0" dirty="0">
                <a:latin typeface="Arial" panose="020B0604020202020204" pitchFamily="34" charset="0"/>
              </a:rPr>
              <a:t>Yem atıklarının, süt ürünleri üretim aşamasındaki kayıpların ve tüketimindeki israfı en aza indirilmesi </a:t>
            </a:r>
          </a:p>
          <a:p>
            <a:endParaRPr lang="tr-TR" sz="600" b="0" i="0" u="none" strike="noStrike" baseline="0" dirty="0">
              <a:latin typeface="Arial" panose="020B0604020202020204" pitchFamily="34" charset="0"/>
            </a:endParaRPr>
          </a:p>
          <a:p>
            <a:endParaRPr lang="tr-TR" sz="600" dirty="0"/>
          </a:p>
        </p:txBody>
      </p:sp>
      <p:sp>
        <p:nvSpPr>
          <p:cNvPr id="6171" name="Oval 617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milk production - The Feed">
            <a:extLst>
              <a:ext uri="{FF2B5EF4-FFF2-40B4-BE49-F238E27FC236}">
                <a16:creationId xmlns:a16="http://schemas.microsoft.com/office/drawing/2014/main" id="{A123C90A-25A3-20CC-1245-C018C9EED6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1928761"/>
            <a:ext cx="3781051" cy="235650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6166" name="Freeform: Shape 616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6168" name="Straight Connector 616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170" name="Freeform: Shape 616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172" name="Freeform: Shape 617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74" name="Freeform: Shape 617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56095331"/>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E3C076-C3D5-77D9-A7E5-95D10518F034}"/>
              </a:ext>
            </a:extLst>
          </p:cNvPr>
          <p:cNvSpPr>
            <a:spLocks noGrp="1"/>
          </p:cNvSpPr>
          <p:nvPr>
            <p:ph idx="1"/>
          </p:nvPr>
        </p:nvSpPr>
        <p:spPr>
          <a:xfrm>
            <a:off x="260628" y="238999"/>
            <a:ext cx="10515600" cy="5131934"/>
          </a:xfrm>
        </p:spPr>
        <p:txBody>
          <a:bodyPr>
            <a:normAutofit/>
          </a:bodyPr>
          <a:lstStyle/>
          <a:p>
            <a:pPr>
              <a:lnSpc>
                <a:spcPct val="120000"/>
              </a:lnSpc>
            </a:pPr>
            <a:r>
              <a:rPr lang="tr-TR" sz="1800" b="0" i="0" u="none" strike="noStrike" baseline="0" dirty="0">
                <a:latin typeface="Arial" panose="020B0604020202020204" pitchFamily="34" charset="0"/>
              </a:rPr>
              <a:t>Su kaynaklarının ve yerel su koşullarının sürdürülebilir kullanımındaki çalışmaları hızlandırmak için STK'lar, araştırma kuruluşları, üniversiteler, nehir havzası örgütleri ve diğer kolektif çalışmalara destek olunmalıdır. Su gibi çok taraflı konuların ele alınması geniş katılım ile yapılmalıdır. Çoğu durumda, verimsiz su kullanımı ve yönetimi, zayıf veya yetersiz bilginin, farklı amaçlara sahip birbirine hizmet etmeyen politikaların ve zayıf yönetişimin bir sonucudur. </a:t>
            </a:r>
          </a:p>
          <a:p>
            <a:pPr>
              <a:lnSpc>
                <a:spcPct val="120000"/>
              </a:lnSpc>
            </a:pPr>
            <a:r>
              <a:rPr lang="tr-TR" sz="1800" b="0" i="0" u="none" strike="noStrike" baseline="0" dirty="0">
                <a:latin typeface="Arial" panose="020B0604020202020204" pitchFamily="34" charset="0"/>
              </a:rPr>
              <a:t>• Toplumsal katılım; yerel topluluklarla, çiftçilerin gerçekleştirdiği eylemlerin yanı sıra kendi su ayak izlerini azaltmak için bireysel ve toplu olarak yapabilecekleri konusunda farkındalık yaratmak üzere su yönetimi ve yönetim değerlerini toplumun her kesimine yerleştirmek için önemli bir adım olacaktır. Bu çalışmalar, yerel su sorunlarının çözümü adına atılan adımlar için desteği arttıracaktır. </a:t>
            </a:r>
          </a:p>
          <a:p>
            <a:pPr>
              <a:lnSpc>
                <a:spcPct val="120000"/>
              </a:lnSpc>
            </a:pPr>
            <a:r>
              <a:rPr lang="tr-TR" sz="1800" b="0" i="0" u="none" strike="noStrike" baseline="0" dirty="0">
                <a:latin typeface="Arial" panose="020B0604020202020204" pitchFamily="34" charset="0"/>
              </a:rPr>
              <a:t>• Sürdürülebilir, verimli ve adil su kullanımı ile yönetimine ilişkin ilerlemeyi desteklemek için tutarlı ve etkili düzenleme, yasa ve politikalar teşvik edilmelidir. </a:t>
            </a:r>
          </a:p>
          <a:p>
            <a:pPr>
              <a:lnSpc>
                <a:spcPct val="120000"/>
              </a:lnSpc>
            </a:pPr>
            <a:r>
              <a:rPr lang="tr-TR" sz="1800" b="0" i="0" u="none" strike="noStrike" baseline="0" dirty="0">
                <a:latin typeface="Arial" panose="020B0604020202020204" pitchFamily="34" charset="0"/>
              </a:rPr>
              <a:t>• İklim değişikliği ve aşırı hava olaylarının ham madde üretimi, yem üretimi ve su mevcudiyeti üzerindeki etkileri üzerine daha fazla sayıda çalışma yapılmalıdır. </a:t>
            </a:r>
          </a:p>
          <a:p>
            <a:pPr>
              <a:lnSpc>
                <a:spcPct val="120000"/>
              </a:lnSpc>
            </a:pPr>
            <a:endParaRPr lang="tr-TR" sz="1800" dirty="0"/>
          </a:p>
        </p:txBody>
      </p:sp>
    </p:spTree>
    <p:extLst>
      <p:ext uri="{BB962C8B-B14F-4D97-AF65-F5344CB8AC3E}">
        <p14:creationId xmlns:p14="http://schemas.microsoft.com/office/powerpoint/2010/main" val="599811890"/>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4DAA1F-9B18-96D7-0EFD-507587C3EC50}"/>
              </a:ext>
            </a:extLst>
          </p:cNvPr>
          <p:cNvPicPr>
            <a:picLocks noChangeAspect="1"/>
          </p:cNvPicPr>
          <p:nvPr/>
        </p:nvPicPr>
        <p:blipFill>
          <a:blip r:embed="rId2"/>
          <a:stretch>
            <a:fillRect/>
          </a:stretch>
        </p:blipFill>
        <p:spPr>
          <a:xfrm>
            <a:off x="757980" y="288485"/>
            <a:ext cx="10676040" cy="5655115"/>
          </a:xfrm>
          <a:prstGeom prst="rect">
            <a:avLst/>
          </a:prstGeom>
        </p:spPr>
      </p:pic>
    </p:spTree>
    <p:extLst>
      <p:ext uri="{BB962C8B-B14F-4D97-AF65-F5344CB8AC3E}">
        <p14:creationId xmlns:p14="http://schemas.microsoft.com/office/powerpoint/2010/main" val="274374291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2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C09C12-B1BC-8270-36D3-44A21D44453F}"/>
              </a:ext>
            </a:extLst>
          </p:cNvPr>
          <p:cNvPicPr>
            <a:picLocks noChangeAspect="1"/>
          </p:cNvPicPr>
          <p:nvPr/>
        </p:nvPicPr>
        <p:blipFill>
          <a:blip r:embed="rId2"/>
          <a:stretch>
            <a:fillRect/>
          </a:stretch>
        </p:blipFill>
        <p:spPr>
          <a:xfrm>
            <a:off x="643467" y="866310"/>
            <a:ext cx="10905066" cy="5125380"/>
          </a:xfrm>
          <a:prstGeom prst="rect">
            <a:avLst/>
          </a:prstGeom>
        </p:spPr>
      </p:pic>
    </p:spTree>
    <p:extLst>
      <p:ext uri="{BB962C8B-B14F-4D97-AF65-F5344CB8AC3E}">
        <p14:creationId xmlns:p14="http://schemas.microsoft.com/office/powerpoint/2010/main" val="3665022949"/>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858697-2AE8-EE4B-CB40-7B868DAA065E}"/>
              </a:ext>
            </a:extLst>
          </p:cNvPr>
          <p:cNvSpPr>
            <a:spLocks noGrp="1"/>
          </p:cNvSpPr>
          <p:nvPr>
            <p:ph type="title"/>
          </p:nvPr>
        </p:nvSpPr>
        <p:spPr>
          <a:xfrm>
            <a:off x="1383564" y="348865"/>
            <a:ext cx="9718111" cy="1576446"/>
          </a:xfrm>
        </p:spPr>
        <p:txBody>
          <a:bodyPr anchor="ctr">
            <a:normAutofit/>
          </a:bodyPr>
          <a:lstStyle/>
          <a:p>
            <a:r>
              <a:rPr lang="tr-TR" sz="3400">
                <a:solidFill>
                  <a:srgbClr val="FFFFFF"/>
                </a:solidFill>
              </a:rPr>
              <a:t>Gıda Güvenliğinde Resmi Kontrol Sistemleri</a:t>
            </a:r>
          </a:p>
        </p:txBody>
      </p:sp>
      <p:graphicFrame>
        <p:nvGraphicFramePr>
          <p:cNvPr id="5" name="Content Placeholder 2">
            <a:extLst>
              <a:ext uri="{FF2B5EF4-FFF2-40B4-BE49-F238E27FC236}">
                <a16:creationId xmlns:a16="http://schemas.microsoft.com/office/drawing/2014/main" id="{8A0F2024-83D8-9D9B-6FEB-E80EB4D5CF82}"/>
              </a:ext>
            </a:extLst>
          </p:cNvPr>
          <p:cNvGraphicFramePr>
            <a:graphicFrameLocks noGrp="1"/>
          </p:cNvGraphicFramePr>
          <p:nvPr>
            <p:ph idx="1"/>
            <p:extLst>
              <p:ext uri="{D42A27DB-BD31-4B8C-83A1-F6EECF244321}">
                <p14:modId xmlns:p14="http://schemas.microsoft.com/office/powerpoint/2010/main" val="141961251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648506"/>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92F003C-1D13-86D0-BB94-5695AA2E3183}"/>
              </a:ext>
            </a:extLst>
          </p:cNvPr>
          <p:cNvSpPr>
            <a:spLocks noGrp="1"/>
          </p:cNvSpPr>
          <p:nvPr>
            <p:ph type="title"/>
          </p:nvPr>
        </p:nvSpPr>
        <p:spPr>
          <a:xfrm>
            <a:off x="838200" y="1195697"/>
            <a:ext cx="3200400" cy="4238118"/>
          </a:xfrm>
        </p:spPr>
        <p:txBody>
          <a:bodyPr>
            <a:normAutofit/>
          </a:bodyPr>
          <a:lstStyle/>
          <a:p>
            <a:r>
              <a:rPr lang="tr-TR" sz="3400">
                <a:solidFill>
                  <a:schemeClr val="bg1"/>
                </a:solidFill>
              </a:rPr>
              <a:t>Gıda Güvenliğinde Resmi Kontrol Sistemleri</a:t>
            </a:r>
          </a:p>
        </p:txBody>
      </p:sp>
      <p:grpSp>
        <p:nvGrpSpPr>
          <p:cNvPr id="14"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5" name="Freeform: Shape 14">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8" name="Oval 17">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3" name="Freeform: Shape 22">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6" name="Content Placeholder 2">
            <a:extLst>
              <a:ext uri="{FF2B5EF4-FFF2-40B4-BE49-F238E27FC236}">
                <a16:creationId xmlns:a16="http://schemas.microsoft.com/office/drawing/2014/main" id="{61CC1983-E5B1-E241-8E78-BFD05F619C65}"/>
              </a:ext>
            </a:extLst>
          </p:cNvPr>
          <p:cNvGraphicFramePr>
            <a:graphicFrameLocks noGrp="1"/>
          </p:cNvGraphicFramePr>
          <p:nvPr>
            <p:ph idx="1"/>
            <p:extLst>
              <p:ext uri="{D42A27DB-BD31-4B8C-83A1-F6EECF244321}">
                <p14:modId xmlns:p14="http://schemas.microsoft.com/office/powerpoint/2010/main" val="1895585036"/>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81746"/>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FC58B85-6F54-45F5-5D3C-C3C916AC70E4}"/>
              </a:ext>
            </a:extLst>
          </p:cNvPr>
          <p:cNvSpPr>
            <a:spLocks noGrp="1"/>
          </p:cNvSpPr>
          <p:nvPr>
            <p:ph type="title"/>
          </p:nvPr>
        </p:nvSpPr>
        <p:spPr>
          <a:xfrm>
            <a:off x="572493" y="238539"/>
            <a:ext cx="11018520" cy="1434415"/>
          </a:xfrm>
        </p:spPr>
        <p:txBody>
          <a:bodyPr anchor="b">
            <a:normAutofit/>
          </a:bodyPr>
          <a:lstStyle/>
          <a:p>
            <a:r>
              <a:rPr lang="tr-TR" sz="3800"/>
              <a:t>Gıda Güvenliğinde Resmi Kontrol Sistemleri</a:t>
            </a:r>
          </a:p>
        </p:txBody>
      </p:sp>
      <p:sp>
        <p:nvSpPr>
          <p:cNvPr id="71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1DA3FD-0F8A-042F-F201-6AA3F0DBE702}"/>
              </a:ext>
            </a:extLst>
          </p:cNvPr>
          <p:cNvSpPr>
            <a:spLocks noGrp="1"/>
          </p:cNvSpPr>
          <p:nvPr>
            <p:ph idx="1"/>
          </p:nvPr>
        </p:nvSpPr>
        <p:spPr>
          <a:xfrm>
            <a:off x="179614" y="2071316"/>
            <a:ext cx="7106431" cy="4119172"/>
          </a:xfrm>
        </p:spPr>
        <p:txBody>
          <a:bodyPr anchor="t">
            <a:noAutofit/>
          </a:bodyPr>
          <a:lstStyle/>
          <a:p>
            <a:pPr algn="just">
              <a:lnSpc>
                <a:spcPct val="100000"/>
              </a:lnSpc>
            </a:pPr>
            <a:r>
              <a:rPr lang="tr-TR" sz="1600" dirty="0">
                <a:solidFill>
                  <a:schemeClr val="tx1"/>
                </a:solidFill>
              </a:rPr>
              <a:t>Gıda güvenliğini sağlamanın temel koşulu olan zincirin ilk halkasından son halkasına kadar sürekli olarak kontrol ve denetimin elden bırakılmaması önemlidir. Bu noktada ülkemizde de kontrol ve denetimler Tarım ve Orman Bakanlığına bağlı çalışan gıda kontrolörleri tarafından denetlenmektedir. Uygun bulunmayan işletmeler idari para cezasıyla ya da halk sağlığı açısından riskli olanlar savcılığa bildirilmektedir (Arıkan ve Tozkoparan, 2022; 476).</a:t>
            </a:r>
          </a:p>
          <a:p>
            <a:pPr marL="0" indent="0" algn="just">
              <a:lnSpc>
                <a:spcPct val="100000"/>
              </a:lnSpc>
              <a:buNone/>
            </a:pPr>
            <a:r>
              <a:rPr lang="tr-TR" sz="1600" dirty="0">
                <a:solidFill>
                  <a:schemeClr val="tx1"/>
                </a:solidFill>
              </a:rPr>
              <a:t>Gıdanın kontrol edilmesi (Arıkan ve Tozkoparan, 2022; 473);</a:t>
            </a:r>
          </a:p>
          <a:p>
            <a:pPr algn="just">
              <a:lnSpc>
                <a:spcPct val="100000"/>
              </a:lnSpc>
            </a:pPr>
            <a:r>
              <a:rPr lang="tr-TR" sz="1600" dirty="0">
                <a:solidFill>
                  <a:schemeClr val="tx1"/>
                </a:solidFill>
              </a:rPr>
              <a:t>Tarım ve Orman Bakanlığı İl Kontrol Planı (2006 yılından itibaren),</a:t>
            </a:r>
          </a:p>
          <a:p>
            <a:pPr algn="just">
              <a:lnSpc>
                <a:spcPct val="100000"/>
              </a:lnSpc>
            </a:pPr>
            <a:r>
              <a:rPr lang="tr-TR" sz="1600" dirty="0">
                <a:solidFill>
                  <a:schemeClr val="tx1"/>
                </a:solidFill>
              </a:rPr>
              <a:t>İl Müdürlüklerinin Yıllık Kontrol Planı,</a:t>
            </a:r>
          </a:p>
          <a:p>
            <a:pPr algn="just">
              <a:lnSpc>
                <a:spcPct val="100000"/>
              </a:lnSpc>
            </a:pPr>
            <a:r>
              <a:rPr lang="tr-TR" sz="1600" dirty="0">
                <a:solidFill>
                  <a:schemeClr val="tx1"/>
                </a:solidFill>
              </a:rPr>
              <a:t>Alo 174 gıda hattı,</a:t>
            </a:r>
          </a:p>
          <a:p>
            <a:pPr algn="just">
              <a:lnSpc>
                <a:spcPct val="100000"/>
              </a:lnSpc>
            </a:pPr>
            <a:r>
              <a:rPr lang="tr-TR" sz="1600" dirty="0">
                <a:solidFill>
                  <a:schemeClr val="tx1"/>
                </a:solidFill>
              </a:rPr>
              <a:t>Cumhurbaşkanlığı İletişim Merkezi (CİMER),</a:t>
            </a:r>
          </a:p>
          <a:p>
            <a:pPr algn="just">
              <a:lnSpc>
                <a:spcPct val="100000"/>
              </a:lnSpc>
            </a:pPr>
            <a:r>
              <a:rPr lang="tr-TR" sz="1600" dirty="0">
                <a:solidFill>
                  <a:schemeClr val="tx1"/>
                </a:solidFill>
              </a:rPr>
              <a:t>Şikayet ve ihbar dilekçeleri ile gerçekleştirilmektedir.</a:t>
            </a:r>
          </a:p>
        </p:txBody>
      </p:sp>
      <p:pic>
        <p:nvPicPr>
          <p:cNvPr id="7170" name="Picture 2" descr="Gıda Güvenliği Yönetim Sistemleri - Szutest">
            <a:extLst>
              <a:ext uri="{FF2B5EF4-FFF2-40B4-BE49-F238E27FC236}">
                <a16:creationId xmlns:a16="http://schemas.microsoft.com/office/drawing/2014/main" id="{9321FA18-62DC-2D8B-CAAA-780D68E0C393}"/>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175606"/>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Rectangle 8203">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99306C3-E1B6-5E55-D3F1-AC2CC1E3F6EE}"/>
              </a:ext>
            </a:extLst>
          </p:cNvPr>
          <p:cNvSpPr>
            <a:spLocks noGrp="1"/>
          </p:cNvSpPr>
          <p:nvPr>
            <p:ph type="title"/>
          </p:nvPr>
        </p:nvSpPr>
        <p:spPr>
          <a:xfrm>
            <a:off x="1137033" y="670559"/>
            <a:ext cx="4683321" cy="2148841"/>
          </a:xfrm>
        </p:spPr>
        <p:txBody>
          <a:bodyPr anchor="t">
            <a:normAutofit/>
          </a:bodyPr>
          <a:lstStyle/>
          <a:p>
            <a:r>
              <a:rPr lang="tr-TR" sz="2900"/>
              <a:t>Gıda Güvenliğinde Resmi Kontrol Sistemleri</a:t>
            </a:r>
          </a:p>
        </p:txBody>
      </p:sp>
      <p:pic>
        <p:nvPicPr>
          <p:cNvPr id="8194" name="Picture 2" descr="2019 Şubat Gıda Mevzuatı Değişiklikleri | Fırat ÖZEL">
            <a:extLst>
              <a:ext uri="{FF2B5EF4-FFF2-40B4-BE49-F238E27FC236}">
                <a16:creationId xmlns:a16="http://schemas.microsoft.com/office/drawing/2014/main" id="{14F633B2-38FD-7B5A-1D39-4C7D2C5A5AE3}"/>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2"/>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626D09-EC47-6714-631E-69441BFCA8B0}"/>
              </a:ext>
            </a:extLst>
          </p:cNvPr>
          <p:cNvSpPr>
            <a:spLocks noGrp="1"/>
          </p:cNvSpPr>
          <p:nvPr>
            <p:ph idx="1"/>
          </p:nvPr>
        </p:nvSpPr>
        <p:spPr>
          <a:xfrm>
            <a:off x="6797004" y="670559"/>
            <a:ext cx="4555782" cy="5445076"/>
          </a:xfrm>
        </p:spPr>
        <p:txBody>
          <a:bodyPr anchor="t">
            <a:normAutofit/>
          </a:bodyPr>
          <a:lstStyle/>
          <a:p>
            <a:r>
              <a:rPr lang="tr-TR" sz="2000" b="1"/>
              <a:t>Gıda Mevzuatı</a:t>
            </a:r>
          </a:p>
          <a:p>
            <a:pPr marL="0" indent="0">
              <a:buNone/>
            </a:pPr>
            <a:r>
              <a:rPr lang="tr-TR" sz="2000"/>
              <a:t>Gıda mevzuatı gıda maddelerinin üretim, depolama ve satışa sunulduğu yerlerin sahip olması gerekli olan azami hijyen ve kriterlerin yer aldığı kurallar dizisidir. Temel amacı ise tüketiciyi koruma altına almak ve sektörde haksız rekabetin önüne geçmektir (Tayar, 2010; 245).</a:t>
            </a:r>
          </a:p>
          <a:p>
            <a:pPr marL="0" indent="0">
              <a:buNone/>
            </a:pPr>
            <a:r>
              <a:rPr lang="tr-TR" sz="2000" b="1"/>
              <a:t> </a:t>
            </a:r>
            <a:endParaRPr lang="tr-TR" sz="2000"/>
          </a:p>
        </p:txBody>
      </p:sp>
    </p:spTree>
    <p:extLst>
      <p:ext uri="{BB962C8B-B14F-4D97-AF65-F5344CB8AC3E}">
        <p14:creationId xmlns:p14="http://schemas.microsoft.com/office/powerpoint/2010/main" val="4044808877"/>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6D72E3-02F0-7772-6849-AA86B2977E97}"/>
              </a:ext>
            </a:extLst>
          </p:cNvPr>
          <p:cNvSpPr>
            <a:spLocks noGrp="1"/>
          </p:cNvSpPr>
          <p:nvPr>
            <p:ph idx="1"/>
          </p:nvPr>
        </p:nvSpPr>
        <p:spPr>
          <a:xfrm>
            <a:off x="130629" y="0"/>
            <a:ext cx="7504401" cy="5940977"/>
          </a:xfrm>
        </p:spPr>
        <p:txBody>
          <a:bodyPr anchor="t">
            <a:noAutofit/>
          </a:bodyPr>
          <a:lstStyle/>
          <a:p>
            <a:pPr marL="0" indent="0" algn="just">
              <a:buNone/>
            </a:pPr>
            <a:r>
              <a:rPr lang="tr-TR" sz="1800" b="1" dirty="0">
                <a:solidFill>
                  <a:schemeClr val="tx1"/>
                </a:solidFill>
              </a:rPr>
              <a:t> * 5996 Sayılı Kanun</a:t>
            </a:r>
          </a:p>
          <a:p>
            <a:pPr marL="0" indent="0" algn="just">
              <a:buNone/>
            </a:pPr>
            <a:r>
              <a:rPr lang="tr-TR" sz="1800" dirty="0">
                <a:solidFill>
                  <a:schemeClr val="tx1"/>
                </a:solidFill>
              </a:rPr>
              <a:t>5996 Sayılı Veteriner Hizmetleri, Bitki Sağlığı, Gıda Ve Yem Kanununun amacı birinci maddede “ gıda ve yem güvenilirliğini, halk sağlığı, bitki ve hayvan sağlığı ile hayvan ıslahı ve refahını, tüketici menfaatleri ile çevrenin korunması da dikkate alınarak korumak ve sağlamaktır” şeklinde ifade edilmiştir. (mevzuat.gov.tr) 5996 sayılı kanununun kapsamı madde 2’de “gıda, gıda ile temas eden madde ve malzeme ile yemlerin üretim, işleme ve dağıtımının tüm aşamalarını, bitki koruma ürünü ve veteriner tıbbî ürün kalıntıları ile diğer kalıntılar ve bulaşanların kontrollerini, salgın veya bulaşıcı hayvan hastalıkları, bitki ve bitkisel ürünlerdeki zararlı organizmalar ile mücadeleyi, çiftlik ve deney hayvanları ile ev ve süs hayvanlarının refahını, zootekni konularını, veteriner sağlık ve bitki koruma ürünlerini, veteriner ve bitki sağlığı hizmetlerini, canlı hayvan ve ürünlerin ülkeye giriş ve çıkış işlemlerini ve bu konulara ilişkin resmî kontrolleri ve yaptırımları kapsar” şeklinde ifade edilmiştir. (mevzuat.gov.tr)</a:t>
            </a:r>
          </a:p>
        </p:txBody>
      </p:sp>
      <p:sp>
        <p:nvSpPr>
          <p:cNvPr id="9232" name="Rectangle 923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4" name="Rectangle 923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6" name="Rectangle 923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8" name="Rectangle 923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PPT - 5996 Sayılı VETERİNER HİZMETLERİ, BİTKİ SAĞLIĞI, GIDA VE YEM KANUNU  PowerPoint Presentation - ID:954072">
            <a:extLst>
              <a:ext uri="{FF2B5EF4-FFF2-40B4-BE49-F238E27FC236}">
                <a16:creationId xmlns:a16="http://schemas.microsoft.com/office/drawing/2014/main" id="{731B59FB-AB6F-A529-1335-D2C86D0AC4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1470" y="1867052"/>
            <a:ext cx="4170530" cy="312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28654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70AAE-CAE3-F56D-05C2-F8BB743F6AB5}"/>
              </a:ext>
            </a:extLst>
          </p:cNvPr>
          <p:cNvSpPr>
            <a:spLocks noGrp="1"/>
          </p:cNvSpPr>
          <p:nvPr>
            <p:ph type="title"/>
          </p:nvPr>
        </p:nvSpPr>
        <p:spPr>
          <a:xfrm>
            <a:off x="5041088" y="156725"/>
            <a:ext cx="6251110" cy="1783080"/>
          </a:xfrm>
        </p:spPr>
        <p:txBody>
          <a:bodyPr anchor="b">
            <a:normAutofit/>
          </a:bodyPr>
          <a:lstStyle/>
          <a:p>
            <a:r>
              <a:rPr lang="tr-TR" sz="5400" spc="380" dirty="0"/>
              <a:t>Gıda Güvenliği</a:t>
            </a:r>
            <a:endParaRPr lang="tr-TR" sz="5400" dirty="0"/>
          </a:p>
        </p:txBody>
      </p:sp>
      <p:pic>
        <p:nvPicPr>
          <p:cNvPr id="5" name="Picture 4" descr="Yabani arpaların yakından görünümü">
            <a:extLst>
              <a:ext uri="{FF2B5EF4-FFF2-40B4-BE49-F238E27FC236}">
                <a16:creationId xmlns:a16="http://schemas.microsoft.com/office/drawing/2014/main" id="{32B7196C-A063-08B7-EF7B-3F1E275F6C13}"/>
              </a:ext>
            </a:extLst>
          </p:cNvPr>
          <p:cNvPicPr>
            <a:picLocks noChangeAspect="1"/>
          </p:cNvPicPr>
          <p:nvPr/>
        </p:nvPicPr>
        <p:blipFill rotWithShape="1">
          <a:blip r:embed="rId2"/>
          <a:srcRect l="13760" r="4090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3906EF-B9EC-65BC-B756-82F15781C611}"/>
              </a:ext>
            </a:extLst>
          </p:cNvPr>
          <p:cNvSpPr>
            <a:spLocks noGrp="1"/>
          </p:cNvSpPr>
          <p:nvPr>
            <p:ph idx="1"/>
          </p:nvPr>
        </p:nvSpPr>
        <p:spPr>
          <a:xfrm>
            <a:off x="4657345" y="2430255"/>
            <a:ext cx="7261939" cy="3483864"/>
          </a:xfrm>
        </p:spPr>
        <p:txBody>
          <a:bodyPr>
            <a:noAutofit/>
          </a:bodyPr>
          <a:lstStyle/>
          <a:p>
            <a:r>
              <a:rPr lang="tr-TR" sz="1800" dirty="0">
                <a:solidFill>
                  <a:schemeClr val="tx1"/>
                </a:solidFill>
              </a:rPr>
              <a:t>Bununla birlikte gıda güvenliği, bireylerin sağlıklı bir yaşam sürmesi için sosyal, ekonomik ve fiziksel olarak gıdaya erişebilmesi sağlığa zararı olmayan gıdaların üretilmesi, tarladan sofraya kadar çok boyutlu bir şekilde insan sağlığının gözetilmesi olarak da tanımlanmaktadır. </a:t>
            </a:r>
          </a:p>
          <a:p>
            <a:endParaRPr lang="tr-TR" sz="1800" dirty="0">
              <a:solidFill>
                <a:schemeClr val="tx1"/>
              </a:solidFill>
            </a:endParaRPr>
          </a:p>
          <a:p>
            <a:r>
              <a:rPr lang="tr-TR" sz="1800" dirty="0">
                <a:solidFill>
                  <a:schemeClr val="tx1"/>
                </a:solidFill>
              </a:rPr>
              <a:t>Benzer şekilde, </a:t>
            </a:r>
            <a:r>
              <a:rPr lang="tr-TR" sz="1800" b="1" dirty="0">
                <a:solidFill>
                  <a:schemeClr val="tx1"/>
                </a:solidFill>
              </a:rPr>
              <a:t>gıda güvenliğini uluslararası ekonominin ayrılmaz bir parçası olarak niteleyerek </a:t>
            </a:r>
            <a:r>
              <a:rPr lang="tr-TR" sz="1800" dirty="0">
                <a:solidFill>
                  <a:schemeClr val="tx1"/>
                </a:solidFill>
              </a:rPr>
              <a:t>konunun güvenlik boyutundan bağımsız değerlendiren araştırmalarda literatürde bir hayli fazladır</a:t>
            </a:r>
            <a:r>
              <a:rPr lang="tr-TR" sz="1800" dirty="0"/>
              <a:t>.</a:t>
            </a:r>
          </a:p>
        </p:txBody>
      </p:sp>
      <p:pic>
        <p:nvPicPr>
          <p:cNvPr id="4" name="Resim 1" descr="metin, yazı tipi, logo, grafik içeren bir resim&#10;&#10;Açıklama otomatik olarak oluşturuldu">
            <a:extLst>
              <a:ext uri="{FF2B5EF4-FFF2-40B4-BE49-F238E27FC236}">
                <a16:creationId xmlns:a16="http://schemas.microsoft.com/office/drawing/2014/main" id="{F5048472-9FA7-0473-44A6-9C9B37242C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47707" y="228601"/>
            <a:ext cx="3374353" cy="927947"/>
          </a:xfrm>
          <a:prstGeom prst="rect">
            <a:avLst/>
          </a:prstGeom>
          <a:ln>
            <a:noFill/>
          </a:ln>
          <a:effectLst>
            <a:softEdge rad="112500"/>
          </a:effectLst>
        </p:spPr>
      </p:pic>
    </p:spTree>
    <p:extLst>
      <p:ext uri="{BB962C8B-B14F-4D97-AF65-F5344CB8AC3E}">
        <p14:creationId xmlns:p14="http://schemas.microsoft.com/office/powerpoint/2010/main" val="2349909793"/>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6" name="Rectangle 1025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28503C-E514-8A5F-636D-26560BF126E2}"/>
              </a:ext>
            </a:extLst>
          </p:cNvPr>
          <p:cNvSpPr>
            <a:spLocks noGrp="1"/>
          </p:cNvSpPr>
          <p:nvPr>
            <p:ph idx="1"/>
          </p:nvPr>
        </p:nvSpPr>
        <p:spPr>
          <a:xfrm>
            <a:off x="172089" y="217865"/>
            <a:ext cx="7099821" cy="3535083"/>
          </a:xfrm>
        </p:spPr>
        <p:txBody>
          <a:bodyPr anchor="t">
            <a:noAutofit/>
          </a:bodyPr>
          <a:lstStyle/>
          <a:p>
            <a:pPr algn="just">
              <a:lnSpc>
                <a:spcPct val="100000"/>
              </a:lnSpc>
            </a:pPr>
            <a:r>
              <a:rPr lang="tr-TR" sz="1600" b="1" dirty="0"/>
              <a:t>Gıda Hijyeni Yönetmeliği ;</a:t>
            </a:r>
          </a:p>
          <a:p>
            <a:pPr algn="just">
              <a:lnSpc>
                <a:spcPct val="100000"/>
              </a:lnSpc>
            </a:pPr>
            <a:r>
              <a:rPr lang="tr-TR" sz="1600" dirty="0"/>
              <a:t>Gıda hijyenine ilişkin gıda işletmecisinin uyması gereken kurallar bu yönetmelikte madde 6’da genel ilkeler şeklinde sıralanmıştır (mevzuat.gov.tr);</a:t>
            </a:r>
          </a:p>
          <a:p>
            <a:pPr algn="just">
              <a:lnSpc>
                <a:spcPct val="100000"/>
              </a:lnSpc>
            </a:pPr>
            <a:r>
              <a:rPr lang="tr-TR" sz="1600" dirty="0"/>
              <a:t>“a) Gıda güvenilirliğinin sağlanmasında sorumluluk öncelikle gıda işletmecisindedir.</a:t>
            </a:r>
          </a:p>
          <a:p>
            <a:pPr algn="just">
              <a:lnSpc>
                <a:spcPct val="100000"/>
              </a:lnSpc>
            </a:pPr>
            <a:r>
              <a:rPr lang="tr-TR" sz="1600" dirty="0"/>
              <a:t>b) Gıda güvenilirliğinin birincil üretimden başlayarak son tüketiciye kadar gıda zinciri boyunca sağlanması gereklidir.</a:t>
            </a:r>
          </a:p>
          <a:p>
            <a:pPr algn="just">
              <a:lnSpc>
                <a:spcPct val="100000"/>
              </a:lnSpc>
            </a:pPr>
            <a:r>
              <a:rPr lang="tr-TR" sz="1600" dirty="0"/>
              <a:t>c) Ortam sıcaklığında güvenilir bir şekilde muhafaza edilemeyen özellikle soğukta muhafazası gereken gıdalarda, soğuk zincirin korunması gereklidir.</a:t>
            </a:r>
          </a:p>
          <a:p>
            <a:pPr algn="just">
              <a:lnSpc>
                <a:spcPct val="100000"/>
              </a:lnSpc>
            </a:pPr>
            <a:r>
              <a:rPr lang="tr-TR" sz="1600" dirty="0"/>
              <a:t>ç) Tehlike analizi ve kritik kontrol noktaları/HACCP ilkelerine dayanan prosedürlerin iyi hijyen uygulamaları ile birlikte uygulanmasından gıda işletmecisi sorumludur.</a:t>
            </a:r>
          </a:p>
          <a:p>
            <a:pPr algn="just">
              <a:lnSpc>
                <a:spcPct val="100000"/>
              </a:lnSpc>
            </a:pPr>
            <a:r>
              <a:rPr lang="tr-TR" sz="1600" dirty="0"/>
              <a:t>d) İyi uygulama kılavuzları, gıda işletmecisine gıda zincirinin tüm aşamalarında gıda hijyeni kuralları ile tehlike analizi ve kritik kontrol noktaları/HACCP ilkelerine uyum için yardımcı olan önemli bir araçtır.</a:t>
            </a:r>
          </a:p>
          <a:p>
            <a:pPr algn="just">
              <a:lnSpc>
                <a:spcPct val="100000"/>
              </a:lnSpc>
            </a:pPr>
            <a:r>
              <a:rPr lang="tr-TR" sz="1600" dirty="0"/>
              <a:t>e) Bilimsel risk değerlendirmesine dayalı mikrobiyolojik kriterlerinin ve sıcaklık kontrol gerekliliklerinin belirlenmesi gerekir.</a:t>
            </a:r>
          </a:p>
          <a:p>
            <a:pPr algn="just">
              <a:lnSpc>
                <a:spcPct val="100000"/>
              </a:lnSpc>
            </a:pPr>
            <a:r>
              <a:rPr lang="tr-TR" sz="1600" dirty="0"/>
              <a:t>f) İthal edilen gıdanın, en az yurtiçinde üretilen gıda ile aynı hijyen kurallarına veya eşdeğer bir kurala tabi olması gerekir</a:t>
            </a:r>
          </a:p>
        </p:txBody>
      </p:sp>
      <p:sp>
        <p:nvSpPr>
          <p:cNvPr id="10257" name="Rectangle 102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8" name="Rectangle 1025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9" name="Rectangle 1025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5" name="Rectangle 1025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descr="Personel ve Ekipman Hijyeni - Redo Analyzer">
            <a:extLst>
              <a:ext uri="{FF2B5EF4-FFF2-40B4-BE49-F238E27FC236}">
                <a16:creationId xmlns:a16="http://schemas.microsoft.com/office/drawing/2014/main" id="{9021EB5D-B4F7-9B2B-4D99-77A36B75FC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7443999" y="2355573"/>
            <a:ext cx="4170530" cy="2335496"/>
          </a:xfrm>
          <a:prstGeom prst="rect">
            <a:avLst/>
          </a:prstGeom>
          <a:noFill/>
          <a:extLst>
            <a:ext uri="{909E8E84-426E-40DD-AFC4-6F175D3DCCD1}">
              <a14:hiddenFill xmlns:a14="http://schemas.microsoft.com/office/drawing/2010/main">
                <a:solidFill>
                  <a:srgbClr val="FFFFFF"/>
                </a:solidFill>
              </a14:hiddenFill>
            </a:ext>
          </a:extLst>
        </p:spPr>
      </p:pic>
      <p:grpSp>
        <p:nvGrpSpPr>
          <p:cNvPr id="10247" name="Group 10246">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10248" name="Rectangle 10247">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1867886"/>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82B-B071-E837-FF6D-1CC717D5D138}"/>
              </a:ext>
            </a:extLst>
          </p:cNvPr>
          <p:cNvSpPr>
            <a:spLocks noGrp="1"/>
          </p:cNvSpPr>
          <p:nvPr>
            <p:ph type="title"/>
          </p:nvPr>
        </p:nvSpPr>
        <p:spPr>
          <a:xfrm>
            <a:off x="277586" y="3822610"/>
            <a:ext cx="3461657" cy="2255461"/>
          </a:xfrm>
        </p:spPr>
        <p:txBody>
          <a:bodyPr anchor="t">
            <a:normAutofit fontScale="90000"/>
          </a:bodyPr>
          <a:lstStyle/>
          <a:p>
            <a:r>
              <a:rPr lang="tr-TR" sz="2200" dirty="0"/>
              <a:t>Gıda Güvenliğini Sağlamaya Yönelik Düzenlemeler</a:t>
            </a:r>
          </a:p>
        </p:txBody>
      </p:sp>
      <p:pic>
        <p:nvPicPr>
          <p:cNvPr id="11266" name="Picture 2" descr="Four Steps to Food Safety | CDC">
            <a:extLst>
              <a:ext uri="{FF2B5EF4-FFF2-40B4-BE49-F238E27FC236}">
                <a16:creationId xmlns:a16="http://schemas.microsoft.com/office/drawing/2014/main" id="{664DC29C-FBCA-267B-B758-A9082CCAB5C5}"/>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866422" y="-1"/>
            <a:ext cx="10459156" cy="3517995"/>
          </a:xfrm>
          <a:prstGeom prst="rect">
            <a:avLst/>
          </a:prstGeom>
          <a:noFill/>
          <a:extLst>
            <a:ext uri="{909E8E84-426E-40DD-AFC4-6F175D3DCCD1}">
              <a14:hiddenFill xmlns:a14="http://schemas.microsoft.com/office/drawing/2010/main">
                <a:solidFill>
                  <a:srgbClr val="FFFFFF"/>
                </a:solidFill>
              </a14:hiddenFill>
            </a:ext>
          </a:extLst>
        </p:spPr>
      </p:pic>
      <p:cxnSp>
        <p:nvCxnSpPr>
          <p:cNvPr id="11271" name="Straight Connector 1127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422" y="3517997"/>
            <a:ext cx="1045915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298487-6368-E768-9F52-23763813D4D8}"/>
              </a:ext>
            </a:extLst>
          </p:cNvPr>
          <p:cNvSpPr>
            <a:spLocks noGrp="1"/>
          </p:cNvSpPr>
          <p:nvPr>
            <p:ph idx="1"/>
          </p:nvPr>
        </p:nvSpPr>
        <p:spPr>
          <a:xfrm>
            <a:off x="3869871" y="3854885"/>
            <a:ext cx="8044543" cy="2384552"/>
          </a:xfrm>
        </p:spPr>
        <p:txBody>
          <a:bodyPr>
            <a:noAutofit/>
          </a:bodyPr>
          <a:lstStyle/>
          <a:p>
            <a:pPr algn="just">
              <a:lnSpc>
                <a:spcPct val="110000"/>
              </a:lnSpc>
            </a:pPr>
            <a:r>
              <a:rPr lang="tr-TR" sz="1600" dirty="0"/>
              <a:t>Gıda güvenliğinin varoluş amaçları arasında üretilen ürünleri tüketen insanlara ve doğaya herhangi bir zarar verilmemesi vardır. Bu bağlamda yiyecek içecek işletmelerinin (restoran, otel, kafe, pastane, vs.) kullanmış oldukları kaliteli üretim sistemlerinin yanı sıra üretip sundukları ürünlerin güvenliğinden emin olmak adına gıda güvenliği yönetim sistemlerinin de uygulanması son derece önemlidir ( foodelphi.com).</a:t>
            </a:r>
          </a:p>
          <a:p>
            <a:pPr algn="just">
              <a:lnSpc>
                <a:spcPct val="110000"/>
              </a:lnSpc>
            </a:pPr>
            <a:endParaRPr lang="tr-TR" sz="1600" dirty="0"/>
          </a:p>
          <a:p>
            <a:pPr algn="just">
              <a:lnSpc>
                <a:spcPct val="110000"/>
              </a:lnSpc>
            </a:pPr>
            <a:r>
              <a:rPr lang="tr-TR" sz="1600" dirty="0"/>
              <a:t>Gıda güvenliğini sağlama konusuyla ilgili hükümetlerin, gıda üreticilerinin ve tüketicilerin önemli birtakım sorumlulukları vardır. Bu sorumluluk kapsamında etkili ve yaygın bir gıda güvenliği yönetim sistemini temin etmek devletlerin sorumluluğundadır (Başer vd. , 2016)</a:t>
            </a:r>
          </a:p>
        </p:txBody>
      </p:sp>
    </p:spTree>
    <p:extLst>
      <p:ext uri="{BB962C8B-B14F-4D97-AF65-F5344CB8AC3E}">
        <p14:creationId xmlns:p14="http://schemas.microsoft.com/office/powerpoint/2010/main" val="2622032466"/>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3B35484-A09F-3968-1E90-79A11E286F3E}"/>
              </a:ext>
            </a:extLst>
          </p:cNvPr>
          <p:cNvPicPr>
            <a:picLocks noChangeAspect="1"/>
          </p:cNvPicPr>
          <p:nvPr/>
        </p:nvPicPr>
        <p:blipFill>
          <a:blip r:embed="rId2"/>
          <a:stretch>
            <a:fillRect/>
          </a:stretch>
        </p:blipFill>
        <p:spPr>
          <a:xfrm>
            <a:off x="571500" y="228599"/>
            <a:ext cx="10956471" cy="6368143"/>
          </a:xfrm>
          <a:prstGeom prst="rect">
            <a:avLst/>
          </a:prstGeom>
        </p:spPr>
      </p:pic>
    </p:spTree>
    <p:extLst>
      <p:ext uri="{BB962C8B-B14F-4D97-AF65-F5344CB8AC3E}">
        <p14:creationId xmlns:p14="http://schemas.microsoft.com/office/powerpoint/2010/main" val="925873331"/>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Kalite Belgesi, Belgelendirme ve Danışmanlık Hizmetleri">
            <a:extLst>
              <a:ext uri="{FF2B5EF4-FFF2-40B4-BE49-F238E27FC236}">
                <a16:creationId xmlns:a16="http://schemas.microsoft.com/office/drawing/2014/main" id="{8E81454D-8196-6941-7ACA-330BBEF9F2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0800" y="702366"/>
            <a:ext cx="5198764" cy="5459890"/>
          </a:xfrm>
          <a:prstGeom prst="rect">
            <a:avLst/>
          </a:prstGeom>
          <a:noFill/>
          <a:extLst>
            <a:ext uri="{909E8E84-426E-40DD-AFC4-6F175D3DCCD1}">
              <a14:hiddenFill xmlns:a14="http://schemas.microsoft.com/office/drawing/2010/main">
                <a:solidFill>
                  <a:srgbClr val="FFFFFF"/>
                </a:solidFill>
              </a14:hiddenFill>
            </a:ext>
          </a:extLst>
        </p:spPr>
      </p:pic>
      <p:cxnSp>
        <p:nvCxnSpPr>
          <p:cNvPr id="12297" name="Straight Connector 12296">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6C2599-E66C-1522-CDDB-E3EFB4C4AC4B}"/>
              </a:ext>
            </a:extLst>
          </p:cNvPr>
          <p:cNvSpPr>
            <a:spLocks noGrp="1"/>
          </p:cNvSpPr>
          <p:nvPr>
            <p:ph idx="1"/>
          </p:nvPr>
        </p:nvSpPr>
        <p:spPr>
          <a:xfrm>
            <a:off x="7576458" y="871146"/>
            <a:ext cx="4615542" cy="5643953"/>
          </a:xfrm>
        </p:spPr>
        <p:txBody>
          <a:bodyPr>
            <a:normAutofit fontScale="40000" lnSpcReduction="20000"/>
          </a:bodyPr>
          <a:lstStyle/>
          <a:p>
            <a:r>
              <a:rPr lang="tr-TR" sz="5000" dirty="0"/>
              <a:t>Dünyada güvenli ve kaliteli gıdaya ulaşmak için kullanılan sistemler aşağıda yer almaktadır; (</a:t>
            </a:r>
            <a:r>
              <a:rPr lang="tr-TR" sz="5000" dirty="0" err="1"/>
              <a:t>Tayar</a:t>
            </a:r>
            <a:r>
              <a:rPr lang="tr-TR" sz="5000" dirty="0"/>
              <a:t>, 2010, s. 33).</a:t>
            </a:r>
          </a:p>
          <a:p>
            <a:r>
              <a:rPr lang="tr-TR" sz="5000" dirty="0"/>
              <a:t> 1. Gıda Güvenliği Sistemi (GHP, GMP, HACCP, ISO 22000)</a:t>
            </a:r>
          </a:p>
          <a:p>
            <a:r>
              <a:rPr lang="tr-TR" sz="5000" dirty="0"/>
              <a:t>2. Kalite Güvence Sistemi (ISO 9000)</a:t>
            </a:r>
          </a:p>
          <a:p>
            <a:r>
              <a:rPr lang="tr-TR" sz="5000" dirty="0"/>
              <a:t>3. Çevre Yönetim Sistemi (ISO 14000)</a:t>
            </a:r>
          </a:p>
          <a:p>
            <a:r>
              <a:rPr lang="tr-TR" sz="5000" dirty="0"/>
              <a:t>4. Sosyal Sorumluluk Standardı (SA8000) </a:t>
            </a:r>
          </a:p>
          <a:p>
            <a:pPr marL="0" indent="0">
              <a:buNone/>
            </a:pPr>
            <a:endParaRPr lang="tr-TR" sz="5000" dirty="0"/>
          </a:p>
          <a:p>
            <a:pPr marL="0" indent="0">
              <a:buNone/>
            </a:pPr>
            <a:endParaRPr lang="tr-TR" sz="800" dirty="0"/>
          </a:p>
        </p:txBody>
      </p:sp>
    </p:spTree>
    <p:extLst>
      <p:ext uri="{BB962C8B-B14F-4D97-AF65-F5344CB8AC3E}">
        <p14:creationId xmlns:p14="http://schemas.microsoft.com/office/powerpoint/2010/main" val="4085976629"/>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2D47F-BB70-5D10-274F-8E134894A237}"/>
              </a:ext>
            </a:extLst>
          </p:cNvPr>
          <p:cNvPicPr>
            <a:picLocks noChangeAspect="1"/>
          </p:cNvPicPr>
          <p:nvPr/>
        </p:nvPicPr>
        <p:blipFill>
          <a:blip r:embed="rId2"/>
          <a:stretch>
            <a:fillRect/>
          </a:stretch>
        </p:blipFill>
        <p:spPr>
          <a:xfrm>
            <a:off x="138793" y="195943"/>
            <a:ext cx="11914414" cy="6466114"/>
          </a:xfrm>
          <a:prstGeom prst="rect">
            <a:avLst/>
          </a:prstGeom>
        </p:spPr>
      </p:pic>
    </p:spTree>
    <p:extLst>
      <p:ext uri="{BB962C8B-B14F-4D97-AF65-F5344CB8AC3E}">
        <p14:creationId xmlns:p14="http://schemas.microsoft.com/office/powerpoint/2010/main" val="587068199"/>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Freeform: Shape 1434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397040-9548-B5AE-0D2A-2659934138AB}"/>
              </a:ext>
            </a:extLst>
          </p:cNvPr>
          <p:cNvSpPr>
            <a:spLocks noGrp="1"/>
          </p:cNvSpPr>
          <p:nvPr>
            <p:ph type="title"/>
          </p:nvPr>
        </p:nvSpPr>
        <p:spPr>
          <a:xfrm>
            <a:off x="1137034" y="609597"/>
            <a:ext cx="9392421" cy="1330841"/>
          </a:xfrm>
        </p:spPr>
        <p:txBody>
          <a:bodyPr>
            <a:normAutofit/>
          </a:bodyPr>
          <a:lstStyle/>
          <a:p>
            <a:r>
              <a:rPr lang="tr-TR" sz="3400"/>
              <a:t>Ön Gereksinim Programları (GMP/GHP)</a:t>
            </a:r>
          </a:p>
        </p:txBody>
      </p:sp>
      <p:sp>
        <p:nvSpPr>
          <p:cNvPr id="3" name="Content Placeholder 2">
            <a:extLst>
              <a:ext uri="{FF2B5EF4-FFF2-40B4-BE49-F238E27FC236}">
                <a16:creationId xmlns:a16="http://schemas.microsoft.com/office/drawing/2014/main" id="{F6D8DEBC-632B-9761-83D4-0D8BD16EEFAF}"/>
              </a:ext>
            </a:extLst>
          </p:cNvPr>
          <p:cNvSpPr>
            <a:spLocks noGrp="1"/>
          </p:cNvSpPr>
          <p:nvPr>
            <p:ph idx="1"/>
          </p:nvPr>
        </p:nvSpPr>
        <p:spPr>
          <a:xfrm>
            <a:off x="0" y="1470113"/>
            <a:ext cx="7684652" cy="5093973"/>
          </a:xfrm>
        </p:spPr>
        <p:txBody>
          <a:bodyPr>
            <a:noAutofit/>
          </a:bodyPr>
          <a:lstStyle/>
          <a:p>
            <a:pPr algn="just">
              <a:lnSpc>
                <a:spcPct val="100000"/>
              </a:lnSpc>
            </a:pPr>
            <a:r>
              <a:rPr lang="tr-TR" dirty="0"/>
              <a:t>Ön gereksinim programları, ISO tarafından gıda zinciri sürecinin her aşamasında </a:t>
            </a:r>
          </a:p>
          <a:p>
            <a:pPr algn="just">
              <a:lnSpc>
                <a:spcPct val="100000"/>
              </a:lnSpc>
            </a:pPr>
            <a:r>
              <a:rPr lang="tr-TR" dirty="0"/>
              <a:t>Gıda üreten işletmelerin kullanması gereken ön gereksinim programları ise iyi üretim uygulamaları (GMP) ve iyi hijyen uygulamaları (GHP) </a:t>
            </a:r>
            <a:r>
              <a:rPr lang="tr-TR" dirty="0" err="1"/>
              <a:t>dır</a:t>
            </a:r>
            <a:r>
              <a:rPr lang="tr-TR" dirty="0"/>
              <a:t> (hijyenin sağlanabilmesi adına gerekli koşullar ve faaliyetlerdir. </a:t>
            </a:r>
          </a:p>
          <a:p>
            <a:pPr algn="just">
              <a:lnSpc>
                <a:spcPct val="100000"/>
              </a:lnSpc>
            </a:pPr>
            <a:r>
              <a:rPr lang="tr-TR" b="1" dirty="0"/>
              <a:t>İyi Hijyen Uygulamaları ( </a:t>
            </a:r>
            <a:r>
              <a:rPr lang="tr-TR" b="1" dirty="0" err="1"/>
              <a:t>Good</a:t>
            </a:r>
            <a:r>
              <a:rPr lang="tr-TR" b="1" dirty="0"/>
              <a:t> </a:t>
            </a:r>
            <a:r>
              <a:rPr lang="tr-TR" b="1" dirty="0" err="1"/>
              <a:t>Hygiene</a:t>
            </a:r>
            <a:r>
              <a:rPr lang="tr-TR" b="1" dirty="0"/>
              <a:t> </a:t>
            </a:r>
            <a:r>
              <a:rPr lang="tr-TR" b="1" dirty="0" err="1"/>
              <a:t>Practice</a:t>
            </a:r>
            <a:r>
              <a:rPr lang="tr-TR" b="1" dirty="0"/>
              <a:t>-GHP ): </a:t>
            </a:r>
            <a:r>
              <a:rPr lang="tr-TR" dirty="0"/>
              <a:t>Gıdaların; üretim, işleme, taşıma ve depolama aşamalarında yapılarında herhangi bir kontaminasyon ve bozulmalar meydana gelmemesi için dikkat edilmesi gereken hijyen uygulamalarını içerir.</a:t>
            </a:r>
          </a:p>
        </p:txBody>
      </p:sp>
      <p:pic>
        <p:nvPicPr>
          <p:cNvPr id="14338" name="Picture 2" descr="GHP İYİ HİJYEN UYGULAMALARI – Cecert">
            <a:extLst>
              <a:ext uri="{FF2B5EF4-FFF2-40B4-BE49-F238E27FC236}">
                <a16:creationId xmlns:a16="http://schemas.microsoft.com/office/drawing/2014/main" id="{4F8F66CA-F487-0649-C687-5361DF4F9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3019" y="1940439"/>
            <a:ext cx="3894809" cy="3583510"/>
          </a:xfrm>
          <a:prstGeom prst="rect">
            <a:avLst/>
          </a:prstGeom>
          <a:noFill/>
          <a:extLst>
            <a:ext uri="{909E8E84-426E-40DD-AFC4-6F175D3DCCD1}">
              <a14:hiddenFill xmlns:a14="http://schemas.microsoft.com/office/drawing/2010/main">
                <a:solidFill>
                  <a:srgbClr val="FFFFFF"/>
                </a:solidFill>
              </a14:hiddenFill>
            </a:ext>
          </a:extLst>
        </p:spPr>
      </p:pic>
      <p:sp>
        <p:nvSpPr>
          <p:cNvPr id="14347" name="Freeform: Shape 1434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65140124"/>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5" name="Rectangle 153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372" name="Rectangle 1537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3" name="Freeform: Shape 153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367" name="Rectangle 1536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D989C4F-5F53-7986-92B3-AA957E2F5809}"/>
              </a:ext>
            </a:extLst>
          </p:cNvPr>
          <p:cNvSpPr>
            <a:spLocks noGrp="1"/>
          </p:cNvSpPr>
          <p:nvPr>
            <p:ph type="title"/>
          </p:nvPr>
        </p:nvSpPr>
        <p:spPr>
          <a:xfrm>
            <a:off x="572493" y="238539"/>
            <a:ext cx="11018520" cy="1434415"/>
          </a:xfrm>
        </p:spPr>
        <p:txBody>
          <a:bodyPr anchor="b">
            <a:normAutofit/>
          </a:bodyPr>
          <a:lstStyle/>
          <a:p>
            <a:r>
              <a:rPr lang="tr-TR" sz="4600"/>
              <a:t>Ön Gereksinim Programları (GMP/GHP)</a:t>
            </a:r>
          </a:p>
        </p:txBody>
      </p:sp>
      <p:sp>
        <p:nvSpPr>
          <p:cNvPr id="153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E3BD5E-2262-1C82-8F41-19B42AF6095B}"/>
              </a:ext>
            </a:extLst>
          </p:cNvPr>
          <p:cNvSpPr>
            <a:spLocks noGrp="1"/>
          </p:cNvSpPr>
          <p:nvPr>
            <p:ph idx="1"/>
          </p:nvPr>
        </p:nvSpPr>
        <p:spPr>
          <a:xfrm>
            <a:off x="572493" y="1899600"/>
            <a:ext cx="7297878" cy="4119172"/>
          </a:xfrm>
        </p:spPr>
        <p:txBody>
          <a:bodyPr anchor="t">
            <a:noAutofit/>
          </a:bodyPr>
          <a:lstStyle/>
          <a:p>
            <a:pPr>
              <a:lnSpc>
                <a:spcPct val="100000"/>
              </a:lnSpc>
            </a:pPr>
            <a:r>
              <a:rPr lang="tr-TR" sz="2000" dirty="0"/>
              <a:t>GHP kapsamında dikkat edilmesi gereken noktalar aşağıdaki gibidir (Bingöl, 2010; 229);</a:t>
            </a:r>
          </a:p>
          <a:p>
            <a:pPr>
              <a:lnSpc>
                <a:spcPct val="100000"/>
              </a:lnSpc>
            </a:pPr>
            <a:r>
              <a:rPr lang="tr-TR" sz="2000" dirty="0"/>
              <a:t>• Tesis ve ekipman bakımı,</a:t>
            </a:r>
          </a:p>
          <a:p>
            <a:pPr>
              <a:lnSpc>
                <a:spcPct val="100000"/>
              </a:lnSpc>
            </a:pPr>
            <a:r>
              <a:rPr lang="tr-TR" sz="2000" dirty="0"/>
              <a:t>• Personel hijyeni,</a:t>
            </a:r>
          </a:p>
          <a:p>
            <a:pPr>
              <a:lnSpc>
                <a:spcPct val="100000"/>
              </a:lnSpc>
            </a:pPr>
            <a:r>
              <a:rPr lang="tr-TR" sz="2000" dirty="0"/>
              <a:t>• </a:t>
            </a:r>
            <a:r>
              <a:rPr lang="tr-TR" sz="2000" dirty="0" err="1"/>
              <a:t>Pest</a:t>
            </a:r>
            <a:r>
              <a:rPr lang="tr-TR" sz="2000" dirty="0"/>
              <a:t> kontrolü,</a:t>
            </a:r>
          </a:p>
          <a:p>
            <a:pPr>
              <a:lnSpc>
                <a:spcPct val="100000"/>
              </a:lnSpc>
            </a:pPr>
            <a:r>
              <a:rPr lang="tr-TR" sz="2000" dirty="0"/>
              <a:t>• Su kalitesi,</a:t>
            </a:r>
          </a:p>
          <a:p>
            <a:pPr>
              <a:lnSpc>
                <a:spcPct val="100000"/>
              </a:lnSpc>
            </a:pPr>
            <a:r>
              <a:rPr lang="tr-TR" sz="2000" dirty="0"/>
              <a:t>• Tuvalet ve el yıkama alanları,</a:t>
            </a:r>
          </a:p>
          <a:p>
            <a:pPr>
              <a:lnSpc>
                <a:spcPct val="100000"/>
              </a:lnSpc>
            </a:pPr>
            <a:r>
              <a:rPr lang="tr-TR" sz="2000" dirty="0"/>
              <a:t>• Atıkların uzaklaştırılması,</a:t>
            </a:r>
          </a:p>
          <a:p>
            <a:pPr>
              <a:lnSpc>
                <a:spcPct val="100000"/>
              </a:lnSpc>
            </a:pPr>
            <a:r>
              <a:rPr lang="tr-TR" sz="2000" dirty="0"/>
              <a:t>• Çalışan sağlığı,</a:t>
            </a:r>
          </a:p>
          <a:p>
            <a:pPr>
              <a:lnSpc>
                <a:spcPct val="100000"/>
              </a:lnSpc>
            </a:pPr>
            <a:r>
              <a:rPr lang="tr-TR" sz="2000" dirty="0"/>
              <a:t>• Gıda ile temas eden yüzeylerin temizliği,</a:t>
            </a:r>
          </a:p>
          <a:p>
            <a:pPr>
              <a:lnSpc>
                <a:spcPct val="100000"/>
              </a:lnSpc>
            </a:pPr>
            <a:r>
              <a:rPr lang="tr-TR" sz="2000" dirty="0"/>
              <a:t>• Çalışma şartları,</a:t>
            </a:r>
          </a:p>
          <a:p>
            <a:pPr>
              <a:lnSpc>
                <a:spcPct val="100000"/>
              </a:lnSpc>
            </a:pPr>
            <a:r>
              <a:rPr lang="tr-TR" sz="2000" dirty="0"/>
              <a:t>• Çapraz kontaminasyonun önlenmesidir.</a:t>
            </a:r>
          </a:p>
        </p:txBody>
      </p:sp>
      <p:sp>
        <p:nvSpPr>
          <p:cNvPr id="1536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GMP İyi Üretim Uygulamaları – UKS Belgelendirme">
            <a:extLst>
              <a:ext uri="{FF2B5EF4-FFF2-40B4-BE49-F238E27FC236}">
                <a16:creationId xmlns:a16="http://schemas.microsoft.com/office/drawing/2014/main" id="{884B1447-22C0-82A6-D977-C71828018CD6}"/>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15371" name="Freeform: Shape 1537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53607132"/>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A4FE16F-ECCB-E2DB-0DAD-9669F40CCEB7}"/>
              </a:ext>
            </a:extLst>
          </p:cNvPr>
          <p:cNvSpPr>
            <a:spLocks noGrp="1"/>
          </p:cNvSpPr>
          <p:nvPr>
            <p:ph type="title"/>
          </p:nvPr>
        </p:nvSpPr>
        <p:spPr>
          <a:xfrm>
            <a:off x="5297762" y="329184"/>
            <a:ext cx="6251110" cy="1783080"/>
          </a:xfrm>
        </p:spPr>
        <p:txBody>
          <a:bodyPr anchor="b">
            <a:normAutofit/>
          </a:bodyPr>
          <a:lstStyle/>
          <a:p>
            <a:r>
              <a:rPr lang="tr-TR" sz="4200"/>
              <a:t>Ön Gereksinim Programları (GMP/GHP)</a:t>
            </a:r>
          </a:p>
        </p:txBody>
      </p:sp>
      <p:pic>
        <p:nvPicPr>
          <p:cNvPr id="6" name="Picture 5" descr="Taşıyıcı bantta mukavva kutular">
            <a:extLst>
              <a:ext uri="{FF2B5EF4-FFF2-40B4-BE49-F238E27FC236}">
                <a16:creationId xmlns:a16="http://schemas.microsoft.com/office/drawing/2014/main" id="{C4B5D657-73FD-A164-AAFD-0D13F84DA6C8}"/>
              </a:ext>
            </a:extLst>
          </p:cNvPr>
          <p:cNvPicPr>
            <a:picLocks noChangeAspect="1"/>
          </p:cNvPicPr>
          <p:nvPr/>
        </p:nvPicPr>
        <p:blipFill rotWithShape="1">
          <a:blip r:embed="rId2"/>
          <a:srcRect l="32408" r="2226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61FD6A-65CF-578E-2807-061BB0C532B4}"/>
              </a:ext>
            </a:extLst>
          </p:cNvPr>
          <p:cNvSpPr>
            <a:spLocks noGrp="1"/>
          </p:cNvSpPr>
          <p:nvPr>
            <p:ph idx="1"/>
          </p:nvPr>
        </p:nvSpPr>
        <p:spPr>
          <a:xfrm>
            <a:off x="5297762" y="2441448"/>
            <a:ext cx="6251110" cy="3749040"/>
          </a:xfrm>
        </p:spPr>
        <p:txBody>
          <a:bodyPr>
            <a:normAutofit/>
          </a:bodyPr>
          <a:lstStyle/>
          <a:p>
            <a:pPr algn="just">
              <a:lnSpc>
                <a:spcPct val="100000"/>
              </a:lnSpc>
            </a:pPr>
            <a:r>
              <a:rPr lang="tr-TR" sz="1600" b="1" dirty="0"/>
              <a:t>İyi Üretim Uygulamaları ( </a:t>
            </a:r>
            <a:r>
              <a:rPr lang="tr-TR" sz="1600" b="1" dirty="0" err="1"/>
              <a:t>Good</a:t>
            </a:r>
            <a:r>
              <a:rPr lang="tr-TR" sz="1600" b="1" dirty="0"/>
              <a:t> </a:t>
            </a:r>
            <a:r>
              <a:rPr lang="tr-TR" sz="1600" b="1" dirty="0" err="1"/>
              <a:t>Manifacture</a:t>
            </a:r>
            <a:r>
              <a:rPr lang="tr-TR" sz="1600" b="1" dirty="0"/>
              <a:t> </a:t>
            </a:r>
            <a:r>
              <a:rPr lang="tr-TR" sz="1600" b="1" dirty="0" err="1"/>
              <a:t>Practice</a:t>
            </a:r>
            <a:r>
              <a:rPr lang="tr-TR" sz="1600" b="1" dirty="0"/>
              <a:t>-GMP ): </a:t>
            </a:r>
            <a:r>
              <a:rPr lang="tr-TR" sz="1600" dirty="0"/>
              <a:t>Türkçe karşılığı iyi üretim uygulamaları olarak isimlendirilen bu sistem ürünlerin üretim ve dağıtım aşamalarında kullanılan temel bir kalite yaklaşımıdır. Bu yaklaşım hammadde, işleme, üretim, paketleme, depolama ve dağıtımı kapsamaktadır (</a:t>
            </a:r>
            <a:r>
              <a:rPr lang="tr-TR" sz="1600" dirty="0" err="1"/>
              <a:t>Tayar</a:t>
            </a:r>
            <a:r>
              <a:rPr lang="tr-TR" sz="1600" dirty="0"/>
              <a:t>, 2010).</a:t>
            </a:r>
          </a:p>
          <a:p>
            <a:pPr algn="just">
              <a:lnSpc>
                <a:spcPct val="100000"/>
              </a:lnSpc>
            </a:pPr>
            <a:r>
              <a:rPr lang="tr-TR" sz="1600" dirty="0"/>
              <a:t>İyi üretim uygulamaları (Bingöl, 2010; 224);</a:t>
            </a:r>
          </a:p>
          <a:p>
            <a:pPr algn="just">
              <a:lnSpc>
                <a:spcPct val="100000"/>
              </a:lnSpc>
            </a:pPr>
            <a:r>
              <a:rPr lang="tr-TR" sz="1600" dirty="0"/>
              <a:t>✓ İlk kez FDA tarafından 1967 yılında gıda ürünleri için önerilmiş ve uygulamaya konulmuş,</a:t>
            </a:r>
          </a:p>
          <a:p>
            <a:pPr algn="just">
              <a:lnSpc>
                <a:spcPct val="100000"/>
              </a:lnSpc>
            </a:pPr>
            <a:r>
              <a:rPr lang="tr-TR" sz="1600" dirty="0"/>
              <a:t>✓ WHO tarafından da 1969 yılında gerekli düzenlemeler yapılarak tüm gıda sanayisinde güvenli ürün garantisini sağlamak adına uygulamaya konulmuştur.</a:t>
            </a:r>
          </a:p>
          <a:p>
            <a:pPr marL="0" indent="0">
              <a:buNone/>
            </a:pPr>
            <a:endParaRPr lang="tr-TR" sz="900" dirty="0"/>
          </a:p>
        </p:txBody>
      </p:sp>
    </p:spTree>
    <p:extLst>
      <p:ext uri="{BB962C8B-B14F-4D97-AF65-F5344CB8AC3E}">
        <p14:creationId xmlns:p14="http://schemas.microsoft.com/office/powerpoint/2010/main" val="1323559518"/>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a:extLst>
              <a:ext uri="{FF2B5EF4-FFF2-40B4-BE49-F238E27FC236}">
                <a16:creationId xmlns:a16="http://schemas.microsoft.com/office/drawing/2014/main" id="{4CF12BF9-DA36-64D9-8618-C3834D2CE07D}"/>
              </a:ext>
            </a:extLst>
          </p:cNvPr>
          <p:cNvSpPr>
            <a:spLocks noGrp="1"/>
          </p:cNvSpPr>
          <p:nvPr>
            <p:ph type="title"/>
          </p:nvPr>
        </p:nvSpPr>
        <p:spPr>
          <a:xfrm>
            <a:off x="838200" y="365125"/>
            <a:ext cx="5393361" cy="1325563"/>
          </a:xfrm>
        </p:spPr>
        <p:txBody>
          <a:bodyPr>
            <a:normAutofit/>
          </a:bodyPr>
          <a:lstStyle/>
          <a:p>
            <a:r>
              <a:rPr lang="tr-TR" sz="1800"/>
              <a:t>Ön Gereksinim Programları (GMP/GHP)</a:t>
            </a:r>
          </a:p>
        </p:txBody>
      </p:sp>
      <p:sp>
        <p:nvSpPr>
          <p:cNvPr id="13" name="Freeform: Shape 1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FDE3A6-81B7-83DD-7220-0A368B85CD21}"/>
              </a:ext>
            </a:extLst>
          </p:cNvPr>
          <p:cNvSpPr>
            <a:spLocks noGrp="1"/>
          </p:cNvSpPr>
          <p:nvPr>
            <p:ph idx="1"/>
          </p:nvPr>
        </p:nvSpPr>
        <p:spPr>
          <a:xfrm>
            <a:off x="195944" y="1216485"/>
            <a:ext cx="6035618" cy="4960478"/>
          </a:xfrm>
        </p:spPr>
        <p:txBody>
          <a:bodyPr>
            <a:normAutofit fontScale="32500" lnSpcReduction="20000"/>
          </a:bodyPr>
          <a:lstStyle/>
          <a:p>
            <a:pPr>
              <a:lnSpc>
                <a:spcPct val="120000"/>
              </a:lnSpc>
            </a:pPr>
            <a:r>
              <a:rPr lang="tr-TR" sz="5600" dirty="0"/>
              <a:t>İyi üretim uygulamalarının kapsadığı alanlar aşağıdaki gibidir (Bingöl, 2010; 224);</a:t>
            </a:r>
          </a:p>
          <a:p>
            <a:pPr>
              <a:lnSpc>
                <a:spcPct val="120000"/>
              </a:lnSpc>
            </a:pPr>
            <a:r>
              <a:rPr lang="tr-TR" sz="5600" dirty="0"/>
              <a:t>Ürünün tanımı,</a:t>
            </a:r>
          </a:p>
          <a:p>
            <a:pPr>
              <a:lnSpc>
                <a:spcPct val="120000"/>
              </a:lnSpc>
            </a:pPr>
            <a:r>
              <a:rPr lang="tr-TR" sz="5600" dirty="0"/>
              <a:t>Hammaddenin denetimi,</a:t>
            </a:r>
          </a:p>
          <a:p>
            <a:pPr>
              <a:lnSpc>
                <a:spcPct val="120000"/>
              </a:lnSpc>
            </a:pPr>
            <a:r>
              <a:rPr lang="tr-TR" sz="5600" dirty="0"/>
              <a:t>Üretim sürecinin denetimi,</a:t>
            </a:r>
          </a:p>
          <a:p>
            <a:pPr>
              <a:lnSpc>
                <a:spcPct val="120000"/>
              </a:lnSpc>
            </a:pPr>
            <a:r>
              <a:rPr lang="tr-TR" sz="5600" dirty="0"/>
              <a:t>Tesisin denetimi,</a:t>
            </a:r>
          </a:p>
          <a:p>
            <a:pPr>
              <a:lnSpc>
                <a:spcPct val="120000"/>
              </a:lnSpc>
            </a:pPr>
            <a:r>
              <a:rPr lang="tr-TR" sz="5600" dirty="0"/>
              <a:t>Ölçüm ve denetim şekillerinin kararlaştırılması,</a:t>
            </a:r>
          </a:p>
          <a:p>
            <a:pPr>
              <a:lnSpc>
                <a:spcPct val="120000"/>
              </a:lnSpc>
            </a:pPr>
            <a:r>
              <a:rPr lang="tr-TR" sz="5600" dirty="0"/>
              <a:t>Temizlik ve sanitasyon,</a:t>
            </a:r>
          </a:p>
          <a:p>
            <a:pPr>
              <a:lnSpc>
                <a:spcPct val="120000"/>
              </a:lnSpc>
            </a:pPr>
            <a:r>
              <a:rPr lang="tr-TR" sz="5600" dirty="0"/>
              <a:t>Personelin denetimi,</a:t>
            </a:r>
          </a:p>
          <a:p>
            <a:pPr>
              <a:lnSpc>
                <a:spcPct val="120000"/>
              </a:lnSpc>
            </a:pPr>
            <a:r>
              <a:rPr lang="tr-TR" sz="5600" dirty="0"/>
              <a:t>Ambalajlama,</a:t>
            </a:r>
          </a:p>
          <a:p>
            <a:pPr>
              <a:lnSpc>
                <a:spcPct val="120000"/>
              </a:lnSpc>
            </a:pPr>
            <a:r>
              <a:rPr lang="tr-TR" sz="5600" dirty="0"/>
              <a:t>Depolama,</a:t>
            </a:r>
          </a:p>
          <a:p>
            <a:pPr>
              <a:lnSpc>
                <a:spcPct val="120000"/>
              </a:lnSpc>
            </a:pPr>
            <a:r>
              <a:rPr lang="tr-TR" sz="5600" dirty="0"/>
              <a:t>Dağıtım ve satış koşulları</a:t>
            </a:r>
          </a:p>
          <a:p>
            <a:endParaRPr lang="tr-TR" sz="600" dirty="0"/>
          </a:p>
        </p:txBody>
      </p:sp>
      <p:sp>
        <p:nvSpPr>
          <p:cNvPr id="15" name="Oval 1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Thumbs Up Sign">
            <a:extLst>
              <a:ext uri="{FF2B5EF4-FFF2-40B4-BE49-F238E27FC236}">
                <a16:creationId xmlns:a16="http://schemas.microsoft.com/office/drawing/2014/main" id="{97BD191B-9BDF-1814-338D-C519FDCB4C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7" name="Freeform: Shape 1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123299267"/>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386" name="Picture 2" descr="HACCP Nedir? - Sanitasyon ve Hijyen Yazılımı, EMP Yazılımı, Pest Kontrol  Yazılımı">
            <a:extLst>
              <a:ext uri="{FF2B5EF4-FFF2-40B4-BE49-F238E27FC236}">
                <a16:creationId xmlns:a16="http://schemas.microsoft.com/office/drawing/2014/main" id="{A7B08404-A200-68AB-853F-905DB7A065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8386" y="3264788"/>
            <a:ext cx="5572023" cy="3593212"/>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a:noFill/>
          <a:extLst>
            <a:ext uri="{909E8E84-426E-40DD-AFC4-6F175D3DCCD1}">
              <a14:hiddenFill xmlns:a14="http://schemas.microsoft.com/office/drawing/2010/main">
                <a:solidFill>
                  <a:srgbClr val="FFFFFF"/>
                </a:solidFill>
              </a14:hiddenFill>
            </a:ext>
          </a:extLst>
        </p:spPr>
      </p:pic>
      <p:sp>
        <p:nvSpPr>
          <p:cNvPr id="16393" name="Arc 16392">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E4B54B44-5BAF-3D22-BA49-4C807E2C181D}"/>
              </a:ext>
            </a:extLst>
          </p:cNvPr>
          <p:cNvSpPr>
            <a:spLocks noGrp="1"/>
          </p:cNvSpPr>
          <p:nvPr>
            <p:ph type="title"/>
          </p:nvPr>
        </p:nvSpPr>
        <p:spPr>
          <a:xfrm>
            <a:off x="838200" y="365125"/>
            <a:ext cx="10515599" cy="1325563"/>
          </a:xfrm>
        </p:spPr>
        <p:txBody>
          <a:bodyPr>
            <a:normAutofit/>
          </a:bodyPr>
          <a:lstStyle/>
          <a:p>
            <a:r>
              <a:rPr lang="tr-TR" sz="4000"/>
              <a:t>Ön Gereksinim Programları (GMP/GHP)</a:t>
            </a:r>
          </a:p>
        </p:txBody>
      </p:sp>
      <p:sp>
        <p:nvSpPr>
          <p:cNvPr id="3" name="Content Placeholder 2">
            <a:extLst>
              <a:ext uri="{FF2B5EF4-FFF2-40B4-BE49-F238E27FC236}">
                <a16:creationId xmlns:a16="http://schemas.microsoft.com/office/drawing/2014/main" id="{FD2E71C2-9B68-EE02-0D08-B7AC502C2738}"/>
              </a:ext>
            </a:extLst>
          </p:cNvPr>
          <p:cNvSpPr>
            <a:spLocks noGrp="1"/>
          </p:cNvSpPr>
          <p:nvPr>
            <p:ph idx="1"/>
          </p:nvPr>
        </p:nvSpPr>
        <p:spPr>
          <a:xfrm>
            <a:off x="423019" y="1306286"/>
            <a:ext cx="6581938" cy="4870677"/>
          </a:xfrm>
        </p:spPr>
        <p:txBody>
          <a:bodyPr>
            <a:noAutofit/>
          </a:bodyPr>
          <a:lstStyle/>
          <a:p>
            <a:pPr algn="just">
              <a:lnSpc>
                <a:spcPct val="100000"/>
              </a:lnSpc>
            </a:pPr>
            <a:r>
              <a:rPr lang="tr-TR" sz="1800" b="1" dirty="0"/>
              <a:t>HACCP Sistemi;</a:t>
            </a:r>
          </a:p>
          <a:p>
            <a:pPr marL="0" indent="0" algn="just">
              <a:lnSpc>
                <a:spcPct val="100000"/>
              </a:lnSpc>
              <a:buNone/>
            </a:pPr>
            <a:r>
              <a:rPr lang="tr-TR" sz="1800" dirty="0"/>
              <a:t>HACCP (</a:t>
            </a:r>
            <a:r>
              <a:rPr lang="tr-TR" sz="1800" dirty="0" err="1"/>
              <a:t>Hazard</a:t>
            </a:r>
            <a:r>
              <a:rPr lang="tr-TR" sz="1800" dirty="0"/>
              <a:t> Analysis Critical Control Point) tehlike analizi ve kritik kontrol noktaları anlamına gelmektedir. Gıda güvenliği için önemli tehlikeleri tanımlayan, değerlendiren ve kontrol eden bir sistemdir.</a:t>
            </a:r>
          </a:p>
          <a:p>
            <a:pPr marL="0" indent="0" algn="just">
              <a:lnSpc>
                <a:spcPct val="100000"/>
              </a:lnSpc>
              <a:buNone/>
            </a:pPr>
            <a:r>
              <a:rPr lang="tr-TR" sz="1800" dirty="0"/>
              <a:t>Gıda maddelerinde HACCP kavramının ortaya çıkışı Amerika Birleşik Devletleri'nin uzay programı çalışmalarından sorumlu olan kurum NASA’nın insanlı uzay uçuşları yapmaya başlamasıyla birlikte astronotlar için güvenli gıda temin ihtiyacı ile birlikte olmuştur. HACCP sistemi, gıda güvenliği için geliştirilmiş sistemlerin en önemlisidir. Gıda üretiminde olası riskleri en düşük seviyeye düşürmeyi amaçlayan sistem kritik kontrol noktalarında tehlike analizleri olarak ifade edilmektedir (Karabal,2019). </a:t>
            </a:r>
          </a:p>
        </p:txBody>
      </p:sp>
      <p:sp>
        <p:nvSpPr>
          <p:cNvPr id="16395" name="Oval 16394">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85841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için Şık Ve Yetkili Arka Planlar, powerpoint arka ...">
            <a:extLst>
              <a:ext uri="{FF2B5EF4-FFF2-40B4-BE49-F238E27FC236}">
                <a16:creationId xmlns:a16="http://schemas.microsoft.com/office/drawing/2014/main" id="{E25437AD-6E2B-63F0-C993-8D0B4AA4F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847C53-BF94-078D-12AB-A84CEFA9390A}"/>
              </a:ext>
            </a:extLst>
          </p:cNvPr>
          <p:cNvSpPr>
            <a:spLocks noGrp="1"/>
          </p:cNvSpPr>
          <p:nvPr>
            <p:ph type="title"/>
          </p:nvPr>
        </p:nvSpPr>
        <p:spPr>
          <a:xfrm>
            <a:off x="192505" y="182395"/>
            <a:ext cx="11806990" cy="844300"/>
          </a:xfrm>
        </p:spPr>
        <p:txBody>
          <a:bodyPr/>
          <a:lstStyle/>
          <a:p>
            <a:br>
              <a:rPr lang="tr-TR" sz="7200" b="1" i="1">
                <a:effectLst/>
                <a:highlight>
                  <a:srgbClr val="FFFF00"/>
                </a:highlight>
                <a:ea typeface="Aptos" panose="020B0004020202020204" pitchFamily="34" charset="0"/>
                <a:cs typeface="Times New Roman" panose="02020603050405020304" pitchFamily="18" charset="0"/>
              </a:rPr>
            </a:br>
            <a:endParaRPr lang="tr-TR" dirty="0"/>
          </a:p>
        </p:txBody>
      </p:sp>
      <p:graphicFrame>
        <p:nvGraphicFramePr>
          <p:cNvPr id="7" name="Content Placeholder 2">
            <a:extLst>
              <a:ext uri="{FF2B5EF4-FFF2-40B4-BE49-F238E27FC236}">
                <a16:creationId xmlns:a16="http://schemas.microsoft.com/office/drawing/2014/main" id="{0CE446C0-D311-D762-69D6-EC9CCD7ADA1D}"/>
              </a:ext>
            </a:extLst>
          </p:cNvPr>
          <p:cNvGraphicFramePr>
            <a:graphicFrameLocks noGrp="1"/>
          </p:cNvGraphicFramePr>
          <p:nvPr>
            <p:ph idx="1"/>
            <p:extLst>
              <p:ext uri="{D42A27DB-BD31-4B8C-83A1-F6EECF244321}">
                <p14:modId xmlns:p14="http://schemas.microsoft.com/office/powerpoint/2010/main" val="1229165013"/>
              </p:ext>
            </p:extLst>
          </p:nvPr>
        </p:nvGraphicFramePr>
        <p:xfrm>
          <a:off x="192505" y="1026696"/>
          <a:ext cx="11839074" cy="5454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797EE86-BBFB-FF05-C3D6-0ED801DEEF94}"/>
              </a:ext>
            </a:extLst>
          </p:cNvPr>
          <p:cNvSpPr txBox="1"/>
          <p:nvPr/>
        </p:nvSpPr>
        <p:spPr>
          <a:xfrm>
            <a:off x="192505" y="235213"/>
            <a:ext cx="11534274" cy="646331"/>
          </a:xfrm>
          <a:prstGeom prst="rect">
            <a:avLst/>
          </a:prstGeom>
          <a:noFill/>
        </p:spPr>
        <p:txBody>
          <a:bodyPr wrap="square">
            <a:spAutoFit/>
          </a:bodyPr>
          <a:lstStyle/>
          <a:p>
            <a:pPr algn="ctr"/>
            <a:r>
              <a:rPr lang="tr-TR" sz="3600" b="1" dirty="0">
                <a:latin typeface="+mj-lt"/>
              </a:rPr>
              <a:t>GIDA GÜVENLİĞİ’Nİ ETKİLEYEN FAKTÖRLER</a:t>
            </a:r>
          </a:p>
        </p:txBody>
      </p:sp>
      <p:sp>
        <p:nvSpPr>
          <p:cNvPr id="3" name="TextBox 2">
            <a:extLst>
              <a:ext uri="{FF2B5EF4-FFF2-40B4-BE49-F238E27FC236}">
                <a16:creationId xmlns:a16="http://schemas.microsoft.com/office/drawing/2014/main" id="{7F8ECB69-3C9A-BAB1-CF27-E5F78880FD6A}"/>
              </a:ext>
            </a:extLst>
          </p:cNvPr>
          <p:cNvSpPr txBox="1"/>
          <p:nvPr/>
        </p:nvSpPr>
        <p:spPr>
          <a:xfrm>
            <a:off x="6766095" y="4514790"/>
            <a:ext cx="3563796" cy="1316514"/>
          </a:xfrm>
          <a:prstGeom prst="rect">
            <a:avLst/>
          </a:prstGeom>
          <a:noFill/>
        </p:spPr>
        <p:txBody>
          <a:bodyPr wrap="none" rtlCol="0">
            <a:spAutoFit/>
          </a:bodyPr>
          <a:lstStyle/>
          <a:p>
            <a:pPr algn="ctr" defTabSz="1644650">
              <a:lnSpc>
                <a:spcPct val="90000"/>
              </a:lnSpc>
              <a:spcBef>
                <a:spcPct val="0"/>
              </a:spcBef>
              <a:spcAft>
                <a:spcPct val="35000"/>
              </a:spcAft>
            </a:pPr>
            <a:r>
              <a:rPr lang="tr-TR" sz="3700" b="1" dirty="0">
                <a:latin typeface="Arial"/>
              </a:rPr>
              <a:t>Nüfus artışı, </a:t>
            </a:r>
          </a:p>
          <a:p>
            <a:pPr algn="ctr" defTabSz="1644650">
              <a:lnSpc>
                <a:spcPct val="90000"/>
              </a:lnSpc>
              <a:spcBef>
                <a:spcPct val="0"/>
              </a:spcBef>
              <a:spcAft>
                <a:spcPct val="35000"/>
              </a:spcAft>
            </a:pPr>
            <a:r>
              <a:rPr lang="tr-TR" sz="3700" b="1" dirty="0">
                <a:latin typeface="Arial"/>
              </a:rPr>
              <a:t>yoksulluk açlık</a:t>
            </a:r>
          </a:p>
        </p:txBody>
      </p:sp>
    </p:spTree>
    <p:extLst>
      <p:ext uri="{BB962C8B-B14F-4D97-AF65-F5344CB8AC3E}">
        <p14:creationId xmlns:p14="http://schemas.microsoft.com/office/powerpoint/2010/main" val="3729273591"/>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ACCP Belgesi Nedir, Nasıl Alınır? | by SistemPatent | Medium">
            <a:extLst>
              <a:ext uri="{FF2B5EF4-FFF2-40B4-BE49-F238E27FC236}">
                <a16:creationId xmlns:a16="http://schemas.microsoft.com/office/drawing/2014/main" id="{844EED3F-3E97-7D48-3CCE-15A7E659E2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9857" y="1306286"/>
            <a:ext cx="6645729" cy="3510643"/>
          </a:xfrm>
          <a:prstGeom prst="rect">
            <a:avLst/>
          </a:prstGeom>
          <a:noFill/>
          <a:extLst>
            <a:ext uri="{909E8E84-426E-40DD-AFC4-6F175D3DCCD1}">
              <a14:hiddenFill xmlns:a14="http://schemas.microsoft.com/office/drawing/2010/main">
                <a:solidFill>
                  <a:srgbClr val="FFFFFF"/>
                </a:solidFill>
              </a14:hiddenFill>
            </a:ext>
          </a:extLst>
        </p:spPr>
      </p:pic>
      <p:sp>
        <p:nvSpPr>
          <p:cNvPr id="17417" name="Rectangle 17416">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FAC724-3D94-1927-D960-9FC492556F4C}"/>
              </a:ext>
            </a:extLst>
          </p:cNvPr>
          <p:cNvSpPr>
            <a:spLocks noGrp="1"/>
          </p:cNvSpPr>
          <p:nvPr>
            <p:ph idx="1"/>
          </p:nvPr>
        </p:nvSpPr>
        <p:spPr>
          <a:xfrm>
            <a:off x="7416207" y="146957"/>
            <a:ext cx="4634279" cy="6531429"/>
          </a:xfrm>
        </p:spPr>
        <p:txBody>
          <a:bodyPr anchor="ctr">
            <a:noAutofit/>
          </a:bodyPr>
          <a:lstStyle/>
          <a:p>
            <a:pPr marL="0" indent="0" algn="just">
              <a:lnSpc>
                <a:spcPct val="100000"/>
              </a:lnSpc>
              <a:buNone/>
            </a:pPr>
            <a:r>
              <a:rPr lang="tr-TR" sz="1600" dirty="0">
                <a:solidFill>
                  <a:srgbClr val="595959"/>
                </a:solidFill>
              </a:rPr>
              <a:t>HACCP sisteminin tarihsel süreçteki durumuna bakıldığında;</a:t>
            </a:r>
          </a:p>
          <a:p>
            <a:pPr algn="just">
              <a:lnSpc>
                <a:spcPct val="100000"/>
              </a:lnSpc>
            </a:pPr>
            <a:r>
              <a:rPr lang="tr-TR" sz="1600" dirty="0">
                <a:solidFill>
                  <a:srgbClr val="595959"/>
                </a:solidFill>
              </a:rPr>
              <a:t>✓ HACCP ilk olarak ABD’de A.B.D. Ulusal Havacılık ve Uzay İdaresi NASA’da astronotların uzay ortamında güvenli gıda ile beslenebilmeleri için geliştirilen proje kapsamında ortaya çıkmıştır.</a:t>
            </a:r>
          </a:p>
          <a:p>
            <a:pPr algn="just">
              <a:lnSpc>
                <a:spcPct val="100000"/>
              </a:lnSpc>
            </a:pPr>
            <a:r>
              <a:rPr lang="tr-TR" sz="1600" dirty="0">
                <a:solidFill>
                  <a:srgbClr val="595959"/>
                </a:solidFill>
              </a:rPr>
              <a:t>✓ 1963’te Dünya Sağlık Örgütü (WHO) </a:t>
            </a:r>
            <a:r>
              <a:rPr lang="tr-TR" sz="1600" dirty="0" err="1">
                <a:solidFill>
                  <a:srgbClr val="595959"/>
                </a:solidFill>
              </a:rPr>
              <a:t>Codex</a:t>
            </a:r>
            <a:r>
              <a:rPr lang="tr-TR" sz="1600" dirty="0">
                <a:solidFill>
                  <a:srgbClr val="595959"/>
                </a:solidFill>
              </a:rPr>
              <a:t> </a:t>
            </a:r>
            <a:r>
              <a:rPr lang="tr-TR" sz="1600" dirty="0" err="1">
                <a:solidFill>
                  <a:srgbClr val="595959"/>
                </a:solidFill>
              </a:rPr>
              <a:t>Alimentarius’ta</a:t>
            </a:r>
            <a:r>
              <a:rPr lang="tr-TR" sz="1600" dirty="0">
                <a:solidFill>
                  <a:srgbClr val="595959"/>
                </a:solidFill>
              </a:rPr>
              <a:t> HACCP ilkelerini yayınlamış.</a:t>
            </a:r>
          </a:p>
          <a:p>
            <a:pPr algn="just">
              <a:lnSpc>
                <a:spcPct val="100000"/>
              </a:lnSpc>
            </a:pPr>
            <a:r>
              <a:rPr lang="tr-TR" sz="1600" dirty="0">
                <a:solidFill>
                  <a:srgbClr val="595959"/>
                </a:solidFill>
              </a:rPr>
              <a:t>✓ 1974’te ABD’de FDA (ABD Gıda ve İlaç İdaresi) HACCP sistemini konserve gıdaların üretiminde zorunlu hale getirmiş.</a:t>
            </a:r>
          </a:p>
          <a:p>
            <a:pPr algn="just">
              <a:lnSpc>
                <a:spcPct val="100000"/>
              </a:lnSpc>
            </a:pPr>
            <a:r>
              <a:rPr lang="tr-TR" sz="1600" dirty="0">
                <a:solidFill>
                  <a:srgbClr val="595959"/>
                </a:solidFill>
              </a:rPr>
              <a:t>✓ ABD Ulusal Bilim Akademisi 1973-1985 yılında gıda işletmelerinde gıda güvenliğinin sağlanması amacı ile HACCP sisteminin uygulanması gerektiğiyle ilgili tavsiyede bulunmuş.</a:t>
            </a:r>
          </a:p>
          <a:p>
            <a:pPr algn="just">
              <a:lnSpc>
                <a:spcPct val="100000"/>
              </a:lnSpc>
            </a:pPr>
            <a:r>
              <a:rPr lang="tr-TR" sz="1600" dirty="0">
                <a:solidFill>
                  <a:srgbClr val="595959"/>
                </a:solidFill>
              </a:rPr>
              <a:t>✓ 16 Kasım 1997’de Türkiye’de HACCP sistemi gıda sanayiinde zorunlu hale getirilmiş.</a:t>
            </a:r>
          </a:p>
          <a:p>
            <a:pPr algn="just">
              <a:lnSpc>
                <a:spcPct val="100000"/>
              </a:lnSpc>
            </a:pPr>
            <a:r>
              <a:rPr lang="tr-TR" sz="1600" dirty="0">
                <a:solidFill>
                  <a:srgbClr val="595959"/>
                </a:solidFill>
              </a:rPr>
              <a:t>✓ 15 Kasım 2002 tarihinde Türkiye’de gıda üreten tüm işletmelerde kademeli olarak</a:t>
            </a:r>
          </a:p>
          <a:p>
            <a:pPr algn="just">
              <a:lnSpc>
                <a:spcPct val="100000"/>
              </a:lnSpc>
            </a:pPr>
            <a:r>
              <a:rPr lang="tr-TR" sz="1600" dirty="0">
                <a:solidFill>
                  <a:srgbClr val="595959"/>
                </a:solidFill>
              </a:rPr>
              <a:t>HACCP sistemi uygulamaları kullanımı zorunlu hale getirilmiş (Balçık Mısır, 2008).</a:t>
            </a:r>
          </a:p>
        </p:txBody>
      </p:sp>
    </p:spTree>
    <p:extLst>
      <p:ext uri="{BB962C8B-B14F-4D97-AF65-F5344CB8AC3E}">
        <p14:creationId xmlns:p14="http://schemas.microsoft.com/office/powerpoint/2010/main" val="3185987075"/>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924B1A-66A5-8D4B-71B9-E2766047BF4B}"/>
              </a:ext>
            </a:extLst>
          </p:cNvPr>
          <p:cNvSpPr>
            <a:spLocks noGrp="1"/>
          </p:cNvSpPr>
          <p:nvPr>
            <p:ph idx="1"/>
          </p:nvPr>
        </p:nvSpPr>
        <p:spPr>
          <a:xfrm>
            <a:off x="572493" y="2071316"/>
            <a:ext cx="6713552" cy="4119172"/>
          </a:xfrm>
        </p:spPr>
        <p:txBody>
          <a:bodyPr anchor="t">
            <a:normAutofit/>
          </a:bodyPr>
          <a:lstStyle/>
          <a:p>
            <a:r>
              <a:rPr lang="tr-TR" sz="1700" dirty="0"/>
              <a:t>HACCP ilkeleri aşağıda gibidir (Gürbüz ve Çelikel Güngör, 2020);</a:t>
            </a:r>
          </a:p>
          <a:p>
            <a:r>
              <a:rPr lang="tr-TR" sz="1700" dirty="0"/>
              <a:t>1. Tehlikelerin analizi edilip belirlenmesi,</a:t>
            </a:r>
          </a:p>
          <a:p>
            <a:r>
              <a:rPr lang="tr-TR" sz="1700" dirty="0"/>
              <a:t>2. Kritik kontrol noktalarının belirlenmesi,</a:t>
            </a:r>
          </a:p>
          <a:p>
            <a:r>
              <a:rPr lang="tr-TR" sz="1700" dirty="0"/>
              <a:t>3. Kritik limitlerin belirlenmesi,</a:t>
            </a:r>
          </a:p>
          <a:p>
            <a:r>
              <a:rPr lang="tr-TR" sz="1700" dirty="0"/>
              <a:t>4. Kritik kontrol noktalarının izlenmesi için sistem kurulması,</a:t>
            </a:r>
          </a:p>
          <a:p>
            <a:r>
              <a:rPr lang="tr-TR" sz="1700" dirty="0"/>
              <a:t>5. Düzeltici faaliyetler,</a:t>
            </a:r>
          </a:p>
          <a:p>
            <a:r>
              <a:rPr lang="tr-TR" sz="1700" dirty="0"/>
              <a:t>6. Doğrulama prosedürlerinin belirlenmesi,</a:t>
            </a:r>
          </a:p>
          <a:p>
            <a:r>
              <a:rPr lang="tr-TR" sz="1700" dirty="0"/>
              <a:t>7. Dokümanların oluşturulması </a:t>
            </a:r>
          </a:p>
        </p:txBody>
      </p:sp>
      <p:pic>
        <p:nvPicPr>
          <p:cNvPr id="18434" name="Picture 2" descr="KARMA GRUP İZMİR DE HACCP EĞİTİMİ | Gıda Türk">
            <a:extLst>
              <a:ext uri="{FF2B5EF4-FFF2-40B4-BE49-F238E27FC236}">
                <a16:creationId xmlns:a16="http://schemas.microsoft.com/office/drawing/2014/main" id="{B670F105-C285-4348-846D-C747BF19F2BC}"/>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9721" r="2031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6631"/>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870D02AF-EB95-AD0E-107F-141F5A290547}"/>
              </a:ext>
            </a:extLst>
          </p:cNvPr>
          <p:cNvSpPr>
            <a:spLocks noGrp="1"/>
          </p:cNvSpPr>
          <p:nvPr>
            <p:ph idx="1"/>
          </p:nvPr>
        </p:nvSpPr>
        <p:spPr>
          <a:xfrm>
            <a:off x="5894614" y="882315"/>
            <a:ext cx="6090557" cy="5294647"/>
          </a:xfrm>
        </p:spPr>
        <p:txBody>
          <a:bodyPr>
            <a:normAutofit/>
          </a:bodyPr>
          <a:lstStyle/>
          <a:p>
            <a:pPr>
              <a:lnSpc>
                <a:spcPct val="100000"/>
              </a:lnSpc>
            </a:pPr>
            <a:r>
              <a:rPr lang="tr-TR" sz="1800" dirty="0"/>
              <a:t>HACCP sisteminin yararları;</a:t>
            </a:r>
          </a:p>
          <a:p>
            <a:pPr>
              <a:lnSpc>
                <a:spcPct val="100000"/>
              </a:lnSpc>
            </a:pPr>
            <a:r>
              <a:rPr lang="tr-TR" sz="1800" dirty="0"/>
              <a:t>➢ Gıda zincirinin her halkasında kullanılabilir.</a:t>
            </a:r>
          </a:p>
          <a:p>
            <a:pPr>
              <a:lnSpc>
                <a:spcPct val="100000"/>
              </a:lnSpc>
            </a:pPr>
            <a:r>
              <a:rPr lang="tr-TR" sz="1800" dirty="0"/>
              <a:t>➢ Ürüne karşı insanların güven duymasını sağlar.</a:t>
            </a:r>
          </a:p>
          <a:p>
            <a:pPr>
              <a:lnSpc>
                <a:spcPct val="100000"/>
              </a:lnSpc>
            </a:pPr>
            <a:r>
              <a:rPr lang="tr-TR" sz="1800" dirty="0"/>
              <a:t>➢ Olası risk ve tehlikelerin en başından ortaya çıkmasını ve giderilmesini sağlar.</a:t>
            </a:r>
          </a:p>
          <a:p>
            <a:pPr>
              <a:lnSpc>
                <a:spcPct val="100000"/>
              </a:lnSpc>
            </a:pPr>
            <a:r>
              <a:rPr lang="tr-TR" sz="1800" dirty="0"/>
              <a:t>➢ Ürüne ait olası risklerin önlemini ve kontrolünü ekonomik bir şekilde sağlar.</a:t>
            </a:r>
          </a:p>
          <a:p>
            <a:pPr>
              <a:lnSpc>
                <a:spcPct val="100000"/>
              </a:lnSpc>
            </a:pPr>
            <a:r>
              <a:rPr lang="tr-TR" sz="1800" dirty="0"/>
              <a:t>➢ Kayıpları azaltır.</a:t>
            </a:r>
          </a:p>
          <a:p>
            <a:pPr>
              <a:lnSpc>
                <a:spcPct val="100000"/>
              </a:lnSpc>
            </a:pPr>
            <a:r>
              <a:rPr lang="tr-TR" sz="1800" dirty="0"/>
              <a:t>➢ Uluslararası alanda ticarette işletmenin önünü açar.</a:t>
            </a:r>
          </a:p>
          <a:p>
            <a:pPr>
              <a:lnSpc>
                <a:spcPct val="100000"/>
              </a:lnSpc>
            </a:pPr>
            <a:r>
              <a:rPr lang="tr-TR" sz="1800" dirty="0"/>
              <a:t>➢ Süreçte ürünün garanti altına alınmasına ve belgelendirmeyi sağlar.</a:t>
            </a:r>
          </a:p>
          <a:p>
            <a:pPr>
              <a:lnSpc>
                <a:spcPct val="100000"/>
              </a:lnSpc>
            </a:pPr>
            <a:r>
              <a:rPr lang="tr-TR" sz="1800" dirty="0"/>
              <a:t>➢ Gıda güvenliği konusunda sistematik ve genel bir yaklaşım sağlar</a:t>
            </a:r>
          </a:p>
        </p:txBody>
      </p:sp>
    </p:spTree>
    <p:extLst>
      <p:ext uri="{BB962C8B-B14F-4D97-AF65-F5344CB8AC3E}">
        <p14:creationId xmlns:p14="http://schemas.microsoft.com/office/powerpoint/2010/main" val="2155163412"/>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421552-147C-EACA-8FC5-EE272FBD1323}"/>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a:latin typeface="+mj-lt"/>
                <a:ea typeface="+mj-ea"/>
                <a:cs typeface="+mj-cs"/>
              </a:rPr>
              <a:t>Gıda Güvenliğini Sağlamada Gıda Çalışanlarının Rolü ve Alan Yazın Taraması</a:t>
            </a:r>
          </a:p>
          <a:p>
            <a:pPr>
              <a:lnSpc>
                <a:spcPct val="90000"/>
              </a:lnSpc>
              <a:spcBef>
                <a:spcPct val="0"/>
              </a:spcBef>
              <a:spcAft>
                <a:spcPts val="600"/>
              </a:spcAft>
            </a:pPr>
            <a:endParaRPr lang="en-US" sz="4200" b="1">
              <a:latin typeface="+mj-lt"/>
              <a:ea typeface="+mj-ea"/>
              <a:cs typeface="+mj-cs"/>
            </a:endParaRPr>
          </a:p>
        </p:txBody>
      </p:sp>
      <p:sp>
        <p:nvSpPr>
          <p:cNvPr id="1946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D074DB-CCF1-1BA8-4B0A-F48058BE05D3}"/>
              </a:ext>
            </a:extLst>
          </p:cNvPr>
          <p:cNvSpPr>
            <a:spLocks noGrp="1"/>
          </p:cNvSpPr>
          <p:nvPr>
            <p:ph idx="1"/>
          </p:nvPr>
        </p:nvSpPr>
        <p:spPr>
          <a:xfrm>
            <a:off x="572493" y="2071316"/>
            <a:ext cx="6713552" cy="4119172"/>
          </a:xfrm>
        </p:spPr>
        <p:txBody>
          <a:bodyPr vert="horz" lIns="91440" tIns="45720" rIns="91440" bIns="45720" rtlCol="0" anchor="t">
            <a:normAutofit/>
          </a:bodyPr>
          <a:lstStyle/>
          <a:p>
            <a:pPr>
              <a:lnSpc>
                <a:spcPct val="90000"/>
              </a:lnSpc>
              <a:buFont typeface="Arial" panose="020B0604020202020204" pitchFamily="34" charset="0"/>
              <a:buChar char="•"/>
            </a:pPr>
            <a:r>
              <a:rPr lang="en-US" sz="2200">
                <a:solidFill>
                  <a:schemeClr val="tx1"/>
                </a:solidFill>
                <a:ea typeface="+mn-ea"/>
                <a:cs typeface="+mn-cs"/>
              </a:rPr>
              <a:t>Gıda sektöründe hizmet veren toplu beslenme kurum ve kuruluşlarının işletme tiplerine ve sundukları ürünlere göre gıda güvenliği yönetim sistemlerini sistematik ve kuralına uygun bir şekilde uygulamaları gerekmektedir. Gıda güvenliği yönetim sistemlerinden HACCP, ISO 22000:2005 gibi sistemler gıda sektöründe hizmet veren işletmelerin kullanması gereken sistemlerdendir. Bu sistemlerin tam olarak uygulanıp başarıya ulaşabilmesi ve gıda güvenliğinin tam olarak sağlanabilmesi adına işletme çalışanlarının tutum, hareket, davranış ve alışkanlıkları etkili faktördür (Karaali, 2003; 44)</a:t>
            </a:r>
          </a:p>
        </p:txBody>
      </p:sp>
      <p:pic>
        <p:nvPicPr>
          <p:cNvPr id="19458" name="Picture 2" descr="Tutum Nedir ? - Adana Psikolog, Çocuk Psikologu, Aile ve Evlilik Terapisi">
            <a:extLst>
              <a:ext uri="{FF2B5EF4-FFF2-40B4-BE49-F238E27FC236}">
                <a16:creationId xmlns:a16="http://schemas.microsoft.com/office/drawing/2014/main" id="{BC9BAE53-7063-E460-8909-52D8F470BB01}"/>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09356"/>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4478447-58A7-85FC-1426-A3707A94A3C4}"/>
              </a:ext>
            </a:extLst>
          </p:cNvPr>
          <p:cNvPicPr>
            <a:picLocks noGrp="1" noChangeAspect="1"/>
          </p:cNvPicPr>
          <p:nvPr>
            <p:ph idx="1"/>
          </p:nvPr>
        </p:nvPicPr>
        <p:blipFill>
          <a:blip r:embed="rId2"/>
          <a:stretch>
            <a:fillRect/>
          </a:stretch>
        </p:blipFill>
        <p:spPr>
          <a:xfrm>
            <a:off x="984930" y="643467"/>
            <a:ext cx="10222139" cy="5571066"/>
          </a:xfrm>
          <a:prstGeom prst="rect">
            <a:avLst/>
          </a:prstGeom>
        </p:spPr>
      </p:pic>
    </p:spTree>
    <p:extLst>
      <p:ext uri="{BB962C8B-B14F-4D97-AF65-F5344CB8AC3E}">
        <p14:creationId xmlns:p14="http://schemas.microsoft.com/office/powerpoint/2010/main" val="2659018902"/>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426E60-32ED-0A92-7712-C02DEDFBB048}"/>
              </a:ext>
            </a:extLst>
          </p:cNvPr>
          <p:cNvSpPr>
            <a:spLocks noGrp="1"/>
          </p:cNvSpPr>
          <p:nvPr>
            <p:ph idx="1"/>
          </p:nvPr>
        </p:nvSpPr>
        <p:spPr>
          <a:xfrm>
            <a:off x="572493" y="2071316"/>
            <a:ext cx="6713552" cy="4119172"/>
          </a:xfrm>
        </p:spPr>
        <p:txBody>
          <a:bodyPr anchor="t">
            <a:normAutofit/>
          </a:bodyPr>
          <a:lstStyle/>
          <a:p>
            <a:r>
              <a:rPr lang="tr-TR" sz="2200"/>
              <a:t>Anketlerle çalışanların gıda güvenliği konusunda bilgi ve tutumu belirlenmelidir.</a:t>
            </a:r>
          </a:p>
          <a:p>
            <a:endParaRPr lang="tr-TR" sz="2200"/>
          </a:p>
          <a:p>
            <a:r>
              <a:rPr lang="tr-TR" sz="2200"/>
              <a:t>Gıda güvenliğinin sağlanmasında gıda çalışanlarının gıda güvenliği bilgilerinin yüksek olması tek başına yeterli değildir. Gıda çalışanlarının aynı zamanda gıda güvenliğine uygulamalarına karşı da olumlu bir tutuma sahip olmaları gerekmektedir (Ko, 2010: 451).</a:t>
            </a:r>
          </a:p>
        </p:txBody>
      </p:sp>
      <p:pic>
        <p:nvPicPr>
          <p:cNvPr id="20482" name="Picture 2" descr="Tutum Ofisi Sunum Bilgileri, çizelge, Kaynak, Endüstri PNG Resim Şeffaf ve  çizimi Ücretsiz İndirilebilir">
            <a:extLst>
              <a:ext uri="{FF2B5EF4-FFF2-40B4-BE49-F238E27FC236}">
                <a16:creationId xmlns:a16="http://schemas.microsoft.com/office/drawing/2014/main" id="{5A265386-4E13-475E-E3AF-D638352B8C27}"/>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22193" r="1935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636775"/>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19FB9-455D-416C-8EC4-0B4312030515}"/>
              </a:ext>
            </a:extLst>
          </p:cNvPr>
          <p:cNvSpPr>
            <a:spLocks noGrp="1"/>
          </p:cNvSpPr>
          <p:nvPr>
            <p:ph type="title"/>
          </p:nvPr>
        </p:nvSpPr>
        <p:spPr>
          <a:xfrm>
            <a:off x="838200" y="365125"/>
            <a:ext cx="10515600" cy="1325563"/>
          </a:xfrm>
        </p:spPr>
        <p:txBody>
          <a:bodyPr>
            <a:normAutofit/>
          </a:bodyPr>
          <a:lstStyle/>
          <a:p>
            <a:r>
              <a:rPr lang="tr-TR" sz="3000"/>
              <a:t>Gıda Çalışanlarının Gıda Güvenliğine Yönelik Tutumları</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49CA53B-6B40-37BF-63BA-49A5D3F40692}"/>
              </a:ext>
            </a:extLst>
          </p:cNvPr>
          <p:cNvGraphicFramePr>
            <a:graphicFrameLocks noGrp="1"/>
          </p:cNvGraphicFramePr>
          <p:nvPr>
            <p:ph idx="1"/>
            <p:extLst>
              <p:ext uri="{D42A27DB-BD31-4B8C-83A1-F6EECF244321}">
                <p14:modId xmlns:p14="http://schemas.microsoft.com/office/powerpoint/2010/main" val="416630224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106414"/>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C56E9-FEAA-4370-2BFD-4CC93995A251}"/>
              </a:ext>
            </a:extLst>
          </p:cNvPr>
          <p:cNvSpPr>
            <a:spLocks noGrp="1"/>
          </p:cNvSpPr>
          <p:nvPr>
            <p:ph type="title"/>
          </p:nvPr>
        </p:nvSpPr>
        <p:spPr>
          <a:xfrm>
            <a:off x="838200" y="365125"/>
            <a:ext cx="10515600" cy="1325563"/>
          </a:xfrm>
        </p:spPr>
        <p:txBody>
          <a:bodyPr>
            <a:normAutofit/>
          </a:bodyPr>
          <a:lstStyle/>
          <a:p>
            <a:r>
              <a:rPr lang="tr-TR" sz="3000"/>
              <a:t>Gıda Çalışanlarının Gıda Güvenliğine Yönelik Davranışları</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962EC7F-610E-3D67-5B96-9471494160F5}"/>
              </a:ext>
            </a:extLst>
          </p:cNvPr>
          <p:cNvGraphicFramePr>
            <a:graphicFrameLocks noGrp="1"/>
          </p:cNvGraphicFramePr>
          <p:nvPr>
            <p:ph idx="1"/>
            <p:extLst>
              <p:ext uri="{D42A27DB-BD31-4B8C-83A1-F6EECF244321}">
                <p14:modId xmlns:p14="http://schemas.microsoft.com/office/powerpoint/2010/main" val="412590481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931909"/>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E6E946-C663-8C19-7812-E551CF85EACE}"/>
              </a:ext>
            </a:extLst>
          </p:cNvPr>
          <p:cNvSpPr>
            <a:spLocks noGrp="1"/>
          </p:cNvSpPr>
          <p:nvPr>
            <p:ph idx="1"/>
          </p:nvPr>
        </p:nvSpPr>
        <p:spPr>
          <a:xfrm>
            <a:off x="838200" y="591344"/>
            <a:ext cx="10798090" cy="5585619"/>
          </a:xfrm>
        </p:spPr>
        <p:txBody>
          <a:bodyPr>
            <a:normAutofit/>
          </a:bodyPr>
          <a:lstStyle/>
          <a:p>
            <a:pPr algn="just"/>
            <a:r>
              <a:rPr lang="tr-TR" sz="2000" dirty="0"/>
              <a:t>Gıda çalışanları gıda güvenliği konusunda yüksek düzeyde bilgi sahibi ve olumlu tutumlara sahip olsalar da bunu davranışlara yansıtma konusunda birtakım sıkıntılar da yaşanabilmektedir. Örneğin </a:t>
            </a:r>
            <a:r>
              <a:rPr lang="tr-TR" sz="2000" dirty="0" err="1"/>
              <a:t>Elobeid</a:t>
            </a:r>
            <a:r>
              <a:rPr lang="tr-TR" sz="2000" dirty="0"/>
              <a:t>, </a:t>
            </a:r>
            <a:r>
              <a:rPr lang="tr-TR" sz="2000" dirty="0" err="1"/>
              <a:t>Savvaidis</a:t>
            </a:r>
            <a:r>
              <a:rPr lang="tr-TR" sz="2000" dirty="0"/>
              <a:t> &amp; </a:t>
            </a:r>
            <a:r>
              <a:rPr lang="tr-TR" sz="2000" dirty="0" err="1"/>
              <a:t>Ganji</a:t>
            </a:r>
            <a:r>
              <a:rPr lang="tr-TR" sz="2000" dirty="0"/>
              <a:t>, (2019) tarafından yapılan çalışmada </a:t>
            </a:r>
            <a:r>
              <a:rPr lang="tr-TR" sz="2000" dirty="0" err="1"/>
              <a:t>fast</a:t>
            </a:r>
            <a:r>
              <a:rPr lang="tr-TR" sz="2000" dirty="0"/>
              <a:t> </a:t>
            </a:r>
            <a:r>
              <a:rPr lang="tr-TR" sz="2000" dirty="0" err="1"/>
              <a:t>food</a:t>
            </a:r>
            <a:r>
              <a:rPr lang="tr-TR" sz="2000" dirty="0"/>
              <a:t> işletmesi çalışanlarının çoğunun gıda güvenliği konusunda yeterli bilgiye sahip olmalarına rağmen gıda güvenliği davranışları konusunda yetersiz oldukları belirlenmiştir. Sani ve </a:t>
            </a:r>
            <a:r>
              <a:rPr lang="tr-TR" sz="2000" dirty="0" err="1"/>
              <a:t>Siow</a:t>
            </a:r>
            <a:r>
              <a:rPr lang="tr-TR" sz="2000" dirty="0"/>
              <a:t> (2014) tarafından yapılan araştırma sonuçlarına göre ise gıda çalışanlarının bilgi düzeyleri, tutumları ve uygulamaları arasında anlamlı ve pozitif bir ilişki olmasına rağmen, yapılan gözlemler sonucunda gıda çalışanlarının birçoğunun uygulama esnasında aslında sahip oldukları bilgileri uygulamaya yansıtmadıkları tespit edilmiştir.</a:t>
            </a:r>
          </a:p>
        </p:txBody>
      </p:sp>
    </p:spTree>
    <p:extLst>
      <p:ext uri="{BB962C8B-B14F-4D97-AF65-F5344CB8AC3E}">
        <p14:creationId xmlns:p14="http://schemas.microsoft.com/office/powerpoint/2010/main" val="4029922937"/>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7F991F-BBA8-DBD2-EC26-C30B41969F79}"/>
              </a:ext>
            </a:extLst>
          </p:cNvPr>
          <p:cNvPicPr>
            <a:picLocks noGrp="1" noChangeAspect="1"/>
          </p:cNvPicPr>
          <p:nvPr>
            <p:ph idx="1"/>
          </p:nvPr>
        </p:nvPicPr>
        <p:blipFill>
          <a:blip r:embed="rId2"/>
          <a:stretch>
            <a:fillRect/>
          </a:stretch>
        </p:blipFill>
        <p:spPr>
          <a:xfrm>
            <a:off x="1" y="326570"/>
            <a:ext cx="11495314" cy="6123215"/>
          </a:xfrm>
        </p:spPr>
      </p:pic>
    </p:spTree>
    <p:extLst>
      <p:ext uri="{BB962C8B-B14F-4D97-AF65-F5344CB8AC3E}">
        <p14:creationId xmlns:p14="http://schemas.microsoft.com/office/powerpoint/2010/main" val="56440583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E1D1A-3378-BE1A-FE0B-6FC3A3075062}"/>
              </a:ext>
            </a:extLst>
          </p:cNvPr>
          <p:cNvSpPr>
            <a:spLocks noGrp="1"/>
          </p:cNvSpPr>
          <p:nvPr>
            <p:ph type="title"/>
          </p:nvPr>
        </p:nvSpPr>
        <p:spPr>
          <a:xfrm>
            <a:off x="-2" y="177897"/>
            <a:ext cx="10693884" cy="719248"/>
          </a:xfrm>
        </p:spPr>
        <p:txBody>
          <a:bodyPr>
            <a:normAutofit fontScale="90000"/>
          </a:bodyPr>
          <a:lstStyle/>
          <a:p>
            <a:r>
              <a:rPr lang="tr-TR" sz="3400" dirty="0"/>
              <a:t>GIDA GÜVENLİĞİ KAVRAMININ PARAMETRELERİ</a:t>
            </a:r>
          </a:p>
        </p:txBody>
      </p:sp>
      <p:pic>
        <p:nvPicPr>
          <p:cNvPr id="5" name="Picture 4">
            <a:extLst>
              <a:ext uri="{FF2B5EF4-FFF2-40B4-BE49-F238E27FC236}">
                <a16:creationId xmlns:a16="http://schemas.microsoft.com/office/drawing/2014/main" id="{33111227-AE11-FEFF-AF0D-CA02C53D85C5}"/>
              </a:ext>
            </a:extLst>
          </p:cNvPr>
          <p:cNvPicPr>
            <a:picLocks noChangeAspect="1"/>
          </p:cNvPicPr>
          <p:nvPr/>
        </p:nvPicPr>
        <p:blipFill>
          <a:blip r:embed="rId2"/>
          <a:stretch>
            <a:fillRect/>
          </a:stretch>
        </p:blipFill>
        <p:spPr>
          <a:xfrm>
            <a:off x="2" y="1417379"/>
            <a:ext cx="5101388" cy="5440621"/>
          </a:xfrm>
          <a:prstGeom prst="rect">
            <a:avLst/>
          </a:prstGeom>
        </p:spPr>
      </p:pic>
      <p:sp>
        <p:nvSpPr>
          <p:cNvPr id="3" name="Content Placeholder 2">
            <a:extLst>
              <a:ext uri="{FF2B5EF4-FFF2-40B4-BE49-F238E27FC236}">
                <a16:creationId xmlns:a16="http://schemas.microsoft.com/office/drawing/2014/main" id="{8DA83A16-24FE-5D79-0461-0FFFAF003B28}"/>
              </a:ext>
            </a:extLst>
          </p:cNvPr>
          <p:cNvSpPr>
            <a:spLocks noGrp="1"/>
          </p:cNvSpPr>
          <p:nvPr>
            <p:ph idx="1"/>
          </p:nvPr>
        </p:nvSpPr>
        <p:spPr>
          <a:xfrm>
            <a:off x="5101390" y="1109931"/>
            <a:ext cx="6737685" cy="5570171"/>
          </a:xfrm>
        </p:spPr>
        <p:txBody>
          <a:bodyPr anchor="ctr">
            <a:normAutofit fontScale="25000" lnSpcReduction="20000"/>
          </a:bodyPr>
          <a:lstStyle/>
          <a:p>
            <a:pPr marL="0" indent="0" algn="just">
              <a:buNone/>
            </a:pPr>
            <a:r>
              <a:rPr lang="tr-TR" sz="4800" b="1" dirty="0">
                <a:solidFill>
                  <a:schemeClr val="tx1"/>
                </a:solidFill>
              </a:rPr>
              <a:t>1</a:t>
            </a:r>
          </a:p>
          <a:p>
            <a:pPr marL="0" indent="0" algn="just">
              <a:buNone/>
            </a:pPr>
            <a:endParaRPr lang="tr-TR" sz="4800" b="1" dirty="0">
              <a:solidFill>
                <a:schemeClr val="tx1"/>
              </a:solidFill>
            </a:endParaRPr>
          </a:p>
          <a:p>
            <a:pPr marL="0" indent="0" algn="just">
              <a:buNone/>
            </a:pPr>
            <a:endParaRPr lang="tr-TR" sz="4800" b="1" dirty="0">
              <a:solidFill>
                <a:schemeClr val="tx1"/>
              </a:solidFill>
            </a:endParaRPr>
          </a:p>
          <a:p>
            <a:pPr marL="0" indent="0" algn="just">
              <a:buNone/>
            </a:pPr>
            <a:endParaRPr lang="tr-TR" sz="4800" b="1" dirty="0">
              <a:solidFill>
                <a:schemeClr val="tx1"/>
              </a:solidFill>
            </a:endParaRPr>
          </a:p>
          <a:p>
            <a:pPr marL="0" indent="0" algn="just">
              <a:buNone/>
            </a:pPr>
            <a:endParaRPr lang="tr-TR" sz="4800" b="1" dirty="0">
              <a:solidFill>
                <a:schemeClr val="tx1"/>
              </a:solidFill>
            </a:endParaRPr>
          </a:p>
          <a:p>
            <a:pPr marL="0" indent="0" algn="just">
              <a:buNone/>
            </a:pPr>
            <a:endParaRPr lang="tr-TR" sz="4800" b="1" dirty="0">
              <a:solidFill>
                <a:schemeClr val="tx1"/>
              </a:solidFill>
            </a:endParaRPr>
          </a:p>
          <a:p>
            <a:pPr marL="0" indent="0" algn="ctr">
              <a:buNone/>
            </a:pPr>
            <a:endParaRPr lang="tr-TR" sz="6400" dirty="0">
              <a:solidFill>
                <a:schemeClr val="tx1"/>
              </a:solidFill>
            </a:endParaRPr>
          </a:p>
          <a:p>
            <a:pPr marL="0" indent="0" algn="ctr">
              <a:buNone/>
            </a:pPr>
            <a:r>
              <a:rPr lang="tr-TR" sz="6400" dirty="0">
                <a:solidFill>
                  <a:schemeClr val="tx1"/>
                </a:solidFill>
                <a:highlight>
                  <a:srgbClr val="FFFF00"/>
                </a:highlight>
              </a:rPr>
              <a:t>Gıda güvenliği neden geçmişte olduğundan çok daha ciddi bir güvenlik tehdididir ve uluslararası güvenlik kapsamında ele alınmalıdır.</a:t>
            </a:r>
          </a:p>
          <a:p>
            <a:pPr marL="0" indent="0" algn="ctr">
              <a:buNone/>
            </a:pPr>
            <a:r>
              <a:rPr lang="tr-TR" sz="6400" b="1" dirty="0">
                <a:solidFill>
                  <a:srgbClr val="FF0000"/>
                </a:solidFill>
              </a:rPr>
              <a:t>Nüfus Artışı, Yoksulluk ve Açlık</a:t>
            </a:r>
          </a:p>
          <a:p>
            <a:pPr marL="0" indent="0" algn="just">
              <a:buNone/>
            </a:pPr>
            <a:r>
              <a:rPr lang="tr-TR" sz="6000" dirty="0">
                <a:solidFill>
                  <a:schemeClr val="tx1"/>
                </a:solidFill>
              </a:rPr>
              <a:t>Gıda güvenliği ile ilişkilendirilen ve gıda güvenliği kavramını anlamlandırırken ele aldığımız nüfus artışı ve yoksulluk, kendi içinde bir kısır döngüye sahiptir. Yoksulluk, gıda güvenliğini tehdit eden temel unsurlardan biri iken, yoksulluğu ortadan kaldıracak olan da gıdaya erişimin sağlanmasıdır. Nüfus artışının hızlı olduğu ülkelerde ekonomik kalkınmanın düşük oranlarda olduğu dikkat çekmektedir. Uluslararası Nüfus ve Kalkınma Konferansı (ICPD)’</a:t>
            </a:r>
            <a:r>
              <a:rPr lang="tr-TR" sz="6000" dirty="0" err="1">
                <a:solidFill>
                  <a:schemeClr val="tx1"/>
                </a:solidFill>
              </a:rPr>
              <a:t>na</a:t>
            </a:r>
            <a:r>
              <a:rPr lang="tr-TR" sz="6000" dirty="0">
                <a:solidFill>
                  <a:schemeClr val="tx1"/>
                </a:solidFill>
              </a:rPr>
              <a:t> en temel strateji, özellikle gıda güvenliğinin sağlanması amacıyla, insanların hayat standartlarının ve refahlarının, uygun nüfus ve kalkınma politika ve programlarıyla yükseltilmesiydi.</a:t>
            </a:r>
          </a:p>
          <a:p>
            <a:pPr marL="0" indent="0" algn="ctr">
              <a:buNone/>
            </a:pPr>
            <a:endParaRPr lang="tr-TR" sz="4400" b="1" dirty="0">
              <a:solidFill>
                <a:schemeClr val="tx1"/>
              </a:solidFill>
            </a:endParaRPr>
          </a:p>
          <a:p>
            <a:pPr marL="0" indent="0" algn="ctr">
              <a:buNone/>
            </a:pPr>
            <a:endParaRPr lang="tr-TR" sz="4400" b="1" dirty="0">
              <a:solidFill>
                <a:schemeClr val="tx1"/>
              </a:solidFill>
            </a:endParaRPr>
          </a:p>
          <a:p>
            <a:pPr marL="0" indent="0" algn="ctr">
              <a:buNone/>
            </a:pPr>
            <a:endParaRPr lang="tr-TR" sz="4400" b="1" dirty="0">
              <a:solidFill>
                <a:schemeClr val="tx1"/>
              </a:solidFill>
            </a:endParaRPr>
          </a:p>
          <a:p>
            <a:pPr marL="0" indent="0" algn="ctr">
              <a:buNone/>
            </a:pPr>
            <a:endParaRPr lang="tr-TR" sz="2000" b="1" dirty="0">
              <a:solidFill>
                <a:schemeClr val="tx1"/>
              </a:solidFill>
            </a:endParaRPr>
          </a:p>
          <a:p>
            <a:pPr marL="0" indent="0">
              <a:buNone/>
            </a:pPr>
            <a:endParaRPr lang="tr-TR" sz="2000" b="1" dirty="0">
              <a:solidFill>
                <a:schemeClr val="tx1"/>
              </a:solidFill>
            </a:endParaRPr>
          </a:p>
          <a:p>
            <a:pPr marL="0" indent="0">
              <a:buNone/>
            </a:pPr>
            <a:endParaRPr lang="tr-TR" sz="2000" b="1" dirty="0">
              <a:solidFill>
                <a:schemeClr val="tx1"/>
              </a:solidFill>
            </a:endParaRPr>
          </a:p>
          <a:p>
            <a:pPr marL="0" indent="0">
              <a:buNone/>
            </a:pPr>
            <a:endParaRPr lang="tr-TR" sz="1400" dirty="0"/>
          </a:p>
        </p:txBody>
      </p:sp>
      <p:pic>
        <p:nvPicPr>
          <p:cNvPr id="4" name="Resim 1" descr="metin, yazı tipi, logo, grafik içeren bir resim&#10;&#10;Açıklama otomatik olarak oluşturuldu">
            <a:extLst>
              <a:ext uri="{FF2B5EF4-FFF2-40B4-BE49-F238E27FC236}">
                <a16:creationId xmlns:a16="http://schemas.microsoft.com/office/drawing/2014/main" id="{FEE83B56-E38F-422D-30D9-13532D2E63D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91057" y="181984"/>
            <a:ext cx="2100943" cy="927947"/>
          </a:xfrm>
          <a:prstGeom prst="rect">
            <a:avLst/>
          </a:prstGeom>
          <a:ln>
            <a:noFill/>
          </a:ln>
          <a:effectLst>
            <a:softEdge rad="112500"/>
          </a:effectLst>
        </p:spPr>
      </p:pic>
    </p:spTree>
    <p:extLst>
      <p:ext uri="{BB962C8B-B14F-4D97-AF65-F5344CB8AC3E}">
        <p14:creationId xmlns:p14="http://schemas.microsoft.com/office/powerpoint/2010/main" val="2802230025"/>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AB96489-63C5-499C-6C7D-936F5AFBC3B6}"/>
              </a:ext>
            </a:extLst>
          </p:cNvPr>
          <p:cNvPicPr>
            <a:picLocks noGrp="1" noChangeAspect="1"/>
          </p:cNvPicPr>
          <p:nvPr>
            <p:ph idx="1"/>
          </p:nvPr>
        </p:nvPicPr>
        <p:blipFill>
          <a:blip r:embed="rId2"/>
          <a:stretch>
            <a:fillRect/>
          </a:stretch>
        </p:blipFill>
        <p:spPr>
          <a:xfrm>
            <a:off x="643467" y="824108"/>
            <a:ext cx="10905066" cy="5209783"/>
          </a:xfrm>
          <a:prstGeom prst="rect">
            <a:avLst/>
          </a:prstGeom>
        </p:spPr>
      </p:pic>
    </p:spTree>
    <p:extLst>
      <p:ext uri="{BB962C8B-B14F-4D97-AF65-F5344CB8AC3E}">
        <p14:creationId xmlns:p14="http://schemas.microsoft.com/office/powerpoint/2010/main" val="3040423905"/>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4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text on a page&#10;&#10;Description automatically generated">
            <a:extLst>
              <a:ext uri="{FF2B5EF4-FFF2-40B4-BE49-F238E27FC236}">
                <a16:creationId xmlns:a16="http://schemas.microsoft.com/office/drawing/2014/main" id="{A395068D-6756-8FE4-72EF-AE44EE477609}"/>
              </a:ext>
            </a:extLst>
          </p:cNvPr>
          <p:cNvPicPr>
            <a:picLocks noGrp="1" noChangeAspect="1"/>
          </p:cNvPicPr>
          <p:nvPr>
            <p:ph idx="1"/>
          </p:nvPr>
        </p:nvPicPr>
        <p:blipFill>
          <a:blip r:embed="rId2"/>
          <a:stretch>
            <a:fillRect/>
          </a:stretch>
        </p:blipFill>
        <p:spPr>
          <a:xfrm>
            <a:off x="2323924" y="643467"/>
            <a:ext cx="7544151" cy="5571066"/>
          </a:xfrm>
          <a:prstGeom prst="rect">
            <a:avLst/>
          </a:prstGeom>
        </p:spPr>
      </p:pic>
    </p:spTree>
    <p:extLst>
      <p:ext uri="{BB962C8B-B14F-4D97-AF65-F5344CB8AC3E}">
        <p14:creationId xmlns:p14="http://schemas.microsoft.com/office/powerpoint/2010/main" val="3769292162"/>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4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text on a white background&#10;&#10;Description automatically generated">
            <a:extLst>
              <a:ext uri="{FF2B5EF4-FFF2-40B4-BE49-F238E27FC236}">
                <a16:creationId xmlns:a16="http://schemas.microsoft.com/office/drawing/2014/main" id="{8049848D-F699-0AA3-048A-B116608921F5}"/>
              </a:ext>
            </a:extLst>
          </p:cNvPr>
          <p:cNvPicPr>
            <a:picLocks noGrp="1" noChangeAspect="1"/>
          </p:cNvPicPr>
          <p:nvPr>
            <p:ph idx="1"/>
          </p:nvPr>
        </p:nvPicPr>
        <p:blipFill>
          <a:blip r:embed="rId2"/>
          <a:stretch>
            <a:fillRect/>
          </a:stretch>
        </p:blipFill>
        <p:spPr>
          <a:xfrm>
            <a:off x="1669865" y="643467"/>
            <a:ext cx="8852270" cy="5571066"/>
          </a:xfrm>
          <a:prstGeom prst="rect">
            <a:avLst/>
          </a:prstGeom>
        </p:spPr>
      </p:pic>
    </p:spTree>
    <p:extLst>
      <p:ext uri="{BB962C8B-B14F-4D97-AF65-F5344CB8AC3E}">
        <p14:creationId xmlns:p14="http://schemas.microsoft.com/office/powerpoint/2010/main" val="607515351"/>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4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text in a newspaper&#10;&#10;Description automatically generated">
            <a:extLst>
              <a:ext uri="{FF2B5EF4-FFF2-40B4-BE49-F238E27FC236}">
                <a16:creationId xmlns:a16="http://schemas.microsoft.com/office/drawing/2014/main" id="{D43992D4-63F5-C6F6-3337-0D8767C3F7A2}"/>
              </a:ext>
            </a:extLst>
          </p:cNvPr>
          <p:cNvPicPr>
            <a:picLocks noGrp="1" noChangeAspect="1"/>
          </p:cNvPicPr>
          <p:nvPr>
            <p:ph idx="1"/>
          </p:nvPr>
        </p:nvPicPr>
        <p:blipFill>
          <a:blip r:embed="rId2"/>
          <a:stretch>
            <a:fillRect/>
          </a:stretch>
        </p:blipFill>
        <p:spPr>
          <a:xfrm>
            <a:off x="2182441" y="643467"/>
            <a:ext cx="7827117" cy="5571066"/>
          </a:xfrm>
          <a:prstGeom prst="rect">
            <a:avLst/>
          </a:prstGeom>
        </p:spPr>
      </p:pic>
    </p:spTree>
    <p:extLst>
      <p:ext uri="{BB962C8B-B14F-4D97-AF65-F5344CB8AC3E}">
        <p14:creationId xmlns:p14="http://schemas.microsoft.com/office/powerpoint/2010/main" val="721447028"/>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1" descr="metin, yazı tipi, logo, grafik içeren bir resim&#10;&#10;Açıklama otomatik olarak oluşturuldu">
            <a:extLst>
              <a:ext uri="{FF2B5EF4-FFF2-40B4-BE49-F238E27FC236}">
                <a16:creationId xmlns:a16="http://schemas.microsoft.com/office/drawing/2014/main" id="{8DCF4DF0-08AF-6B2C-AF9F-3D235770B6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786553"/>
            <a:ext cx="10905066" cy="2998893"/>
          </a:xfrm>
          <a:prstGeom prst="rect">
            <a:avLst/>
          </a:prstGeom>
        </p:spPr>
      </p:pic>
      <p:sp>
        <p:nvSpPr>
          <p:cNvPr id="5" name="TextBox 4">
            <a:extLst>
              <a:ext uri="{FF2B5EF4-FFF2-40B4-BE49-F238E27FC236}">
                <a16:creationId xmlns:a16="http://schemas.microsoft.com/office/drawing/2014/main" id="{64997551-74EE-C252-70C5-A3174EA7F3D5}"/>
              </a:ext>
            </a:extLst>
          </p:cNvPr>
          <p:cNvSpPr txBox="1"/>
          <p:nvPr/>
        </p:nvSpPr>
        <p:spPr>
          <a:xfrm>
            <a:off x="2790531" y="4265506"/>
            <a:ext cx="7079182" cy="646331"/>
          </a:xfrm>
          <a:prstGeom prst="rect">
            <a:avLst/>
          </a:prstGeom>
          <a:noFill/>
        </p:spPr>
        <p:txBody>
          <a:bodyPr wrap="none" rtlCol="0">
            <a:spAutoFit/>
          </a:bodyPr>
          <a:lstStyle/>
          <a:p>
            <a:r>
              <a:rPr lang="tr-TR" sz="3600" dirty="0">
                <a:latin typeface="Georgia" panose="02040502050405020303" pitchFamily="18" charset="0"/>
              </a:rPr>
              <a:t>Dinlediğiniz için teşekkür ederim</a:t>
            </a:r>
            <a:r>
              <a:rPr lang="tr-TR" sz="3600" dirty="0"/>
              <a:t>.</a:t>
            </a:r>
          </a:p>
        </p:txBody>
      </p:sp>
    </p:spTree>
    <p:extLst>
      <p:ext uri="{BB962C8B-B14F-4D97-AF65-F5344CB8AC3E}">
        <p14:creationId xmlns:p14="http://schemas.microsoft.com/office/powerpoint/2010/main" val="311316260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çlık ve Yoksulluk Sorunu - Fikir.Gen.Tr">
            <a:extLst>
              <a:ext uri="{FF2B5EF4-FFF2-40B4-BE49-F238E27FC236}">
                <a16:creationId xmlns:a16="http://schemas.microsoft.com/office/drawing/2014/main" id="{B6FF0FCD-2FEA-DB3C-9C08-5E4DFC703B38}"/>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29FFEF-2664-40DE-6391-880C7D2007C4}"/>
              </a:ext>
            </a:extLst>
          </p:cNvPr>
          <p:cNvSpPr>
            <a:spLocks noGrp="1"/>
          </p:cNvSpPr>
          <p:nvPr>
            <p:ph idx="1"/>
          </p:nvPr>
        </p:nvSpPr>
        <p:spPr>
          <a:xfrm>
            <a:off x="4657345" y="2706624"/>
            <a:ext cx="7202906" cy="3483864"/>
          </a:xfrm>
        </p:spPr>
        <p:txBody>
          <a:bodyPr>
            <a:normAutofit/>
          </a:bodyPr>
          <a:lstStyle/>
          <a:p>
            <a:pPr algn="just"/>
            <a:r>
              <a:rPr lang="tr-TR" sz="1500" dirty="0">
                <a:solidFill>
                  <a:schemeClr val="tx1"/>
                </a:solidFill>
              </a:rPr>
              <a:t>ICPD Eylem Planı, tüm seviyelerde gıda güvenliğinin oluşturulması ve devamlılığı için hem gelişmekte olan hem de gelişmiş ülkelerde sürdürülebilir gıda ve ürün üretiminin güçlendirilmesini sağlayacak yeni metotlar ve araştırmalar yapılması gerektiğinin altını çizmiştir. Bununla birlikte, alınan önlemlerin de gıda, besin ve tarımsal politika ve programlarının güçlendirilmesi, adil ticari ilişkilerin sağlanması ve özellikle tüm seviyelerde gıda güvenliğinin sağlanması amacını taşıması gerektiği vurgulanmıştır. </a:t>
            </a:r>
          </a:p>
        </p:txBody>
      </p:sp>
      <p:sp>
        <p:nvSpPr>
          <p:cNvPr id="5" name="Title 4">
            <a:extLst>
              <a:ext uri="{FF2B5EF4-FFF2-40B4-BE49-F238E27FC236}">
                <a16:creationId xmlns:a16="http://schemas.microsoft.com/office/drawing/2014/main" id="{90DC0AEE-61AF-4AD0-344D-BC097DC410A7}"/>
              </a:ext>
            </a:extLst>
          </p:cNvPr>
          <p:cNvSpPr>
            <a:spLocks noGrp="1"/>
          </p:cNvSpPr>
          <p:nvPr>
            <p:ph type="title"/>
          </p:nvPr>
        </p:nvSpPr>
        <p:spPr>
          <a:xfrm>
            <a:off x="4491789" y="365125"/>
            <a:ext cx="7202906" cy="1696433"/>
          </a:xfrm>
        </p:spPr>
        <p:txBody>
          <a:bodyPr/>
          <a:lstStyle/>
          <a:p>
            <a:pPr algn="ctr">
              <a:lnSpc>
                <a:spcPct val="100000"/>
              </a:lnSpc>
            </a:pPr>
            <a:r>
              <a:rPr lang="tr-TR" sz="3200" b="1" dirty="0"/>
              <a:t>GIDA GÜVENLİĞİ KAVRAMININ PARAMETRELERİ</a:t>
            </a:r>
            <a:br>
              <a:rPr lang="tr-TR" sz="3200" b="1" dirty="0"/>
            </a:br>
            <a:br>
              <a:rPr lang="tr-TR" sz="3200" b="1" dirty="0"/>
            </a:br>
            <a:r>
              <a:rPr lang="tr-TR" sz="3200" b="1" dirty="0">
                <a:solidFill>
                  <a:srgbClr val="FF0000"/>
                </a:solidFill>
              </a:rPr>
              <a:t>Nüfus Artışı, Yoksulluk ve Açlık</a:t>
            </a:r>
            <a:br>
              <a:rPr lang="tr-TR" sz="7200" b="1" dirty="0"/>
            </a:br>
            <a:endParaRPr lang="tr-TR" dirty="0"/>
          </a:p>
        </p:txBody>
      </p:sp>
      <p:pic>
        <p:nvPicPr>
          <p:cNvPr id="2" name="Resim 1" descr="metin, yazı tipi, logo, grafik içeren bir resim&#10;&#10;Açıklama otomatik olarak oluşturuldu">
            <a:extLst>
              <a:ext uri="{FF2B5EF4-FFF2-40B4-BE49-F238E27FC236}">
                <a16:creationId xmlns:a16="http://schemas.microsoft.com/office/drawing/2014/main" id="{789A2B0B-996D-9017-117E-3E945456869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14599" y="5799836"/>
            <a:ext cx="3374353" cy="927947"/>
          </a:xfrm>
          <a:prstGeom prst="rect">
            <a:avLst/>
          </a:prstGeom>
          <a:ln>
            <a:noFill/>
          </a:ln>
          <a:effectLst>
            <a:softEdge rad="112500"/>
          </a:effectLst>
        </p:spPr>
      </p:pic>
    </p:spTree>
    <p:extLst>
      <p:ext uri="{BB962C8B-B14F-4D97-AF65-F5344CB8AC3E}">
        <p14:creationId xmlns:p14="http://schemas.microsoft.com/office/powerpoint/2010/main" val="41875625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8F27B37-189C-3F29-5216-FF140E1291FF}"/>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GIDA GÜVENLİĞİ KAVRAMININ PARAMETRELERİ</a:t>
            </a:r>
            <a:br>
              <a:rPr lang="en-US" sz="3400" b="1">
                <a:latin typeface="+mj-lt"/>
                <a:ea typeface="+mj-ea"/>
                <a:cs typeface="+mj-cs"/>
              </a:rPr>
            </a:br>
            <a:r>
              <a:rPr lang="en-US" sz="3400" b="1">
                <a:latin typeface="+mj-lt"/>
                <a:ea typeface="+mj-ea"/>
                <a:cs typeface="+mj-cs"/>
              </a:rPr>
              <a:t>Nüfus Artışı, Yoksulluk ve Açlık</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85B1B7-0E8F-6C94-EBA9-5F1F982843A7}"/>
              </a:ext>
            </a:extLst>
          </p:cNvPr>
          <p:cNvSpPr>
            <a:spLocks noGrp="1"/>
          </p:cNvSpPr>
          <p:nvPr>
            <p:ph idx="1"/>
          </p:nvPr>
        </p:nvSpPr>
        <p:spPr>
          <a:xfrm>
            <a:off x="572493" y="2071316"/>
            <a:ext cx="6713552" cy="4119172"/>
          </a:xfrm>
        </p:spPr>
        <p:txBody>
          <a:bodyPr vert="horz" lIns="91440" tIns="45720" rIns="91440" bIns="45720" rtlCol="0" anchor="t">
            <a:normAutofit/>
          </a:bodyPr>
          <a:lstStyle/>
          <a:p>
            <a:pPr algn="just">
              <a:lnSpc>
                <a:spcPct val="150000"/>
              </a:lnSpc>
              <a:buFont typeface="Arial" panose="020B0604020202020204" pitchFamily="34" charset="0"/>
              <a:buChar char="•"/>
            </a:pPr>
            <a:r>
              <a:rPr lang="en-US" sz="2200" dirty="0">
                <a:solidFill>
                  <a:schemeClr val="tx1"/>
                </a:solidFill>
                <a:ea typeface="+mn-ea"/>
                <a:cs typeface="+mn-cs"/>
              </a:rPr>
              <a:t>2022 </a:t>
            </a:r>
            <a:r>
              <a:rPr lang="en-US" sz="2200" dirty="0" err="1">
                <a:solidFill>
                  <a:schemeClr val="tx1"/>
                </a:solidFill>
                <a:ea typeface="+mn-ea"/>
                <a:cs typeface="+mn-cs"/>
              </a:rPr>
              <a:t>yılında</a:t>
            </a:r>
            <a:r>
              <a:rPr lang="en-US" sz="2200" dirty="0">
                <a:solidFill>
                  <a:schemeClr val="tx1"/>
                </a:solidFill>
                <a:ea typeface="+mn-ea"/>
                <a:cs typeface="+mn-cs"/>
              </a:rPr>
              <a:t> BM, </a:t>
            </a:r>
            <a:r>
              <a:rPr lang="en-US" sz="2200" dirty="0" err="1">
                <a:solidFill>
                  <a:schemeClr val="tx1"/>
                </a:solidFill>
                <a:ea typeface="+mn-ea"/>
                <a:cs typeface="+mn-cs"/>
              </a:rPr>
              <a:t>Dünya</a:t>
            </a:r>
            <a:r>
              <a:rPr lang="en-US" sz="2200" dirty="0">
                <a:solidFill>
                  <a:schemeClr val="tx1"/>
                </a:solidFill>
                <a:ea typeface="+mn-ea"/>
                <a:cs typeface="+mn-cs"/>
              </a:rPr>
              <a:t> </a:t>
            </a:r>
            <a:r>
              <a:rPr lang="en-US" sz="2200" dirty="0" err="1">
                <a:solidFill>
                  <a:schemeClr val="tx1"/>
                </a:solidFill>
                <a:ea typeface="+mn-ea"/>
                <a:cs typeface="+mn-cs"/>
              </a:rPr>
              <a:t>Bankası</a:t>
            </a:r>
            <a:r>
              <a:rPr lang="en-US" sz="2200" dirty="0">
                <a:solidFill>
                  <a:schemeClr val="tx1"/>
                </a:solidFill>
                <a:ea typeface="+mn-ea"/>
                <a:cs typeface="+mn-cs"/>
              </a:rPr>
              <a:t> </a:t>
            </a:r>
            <a:r>
              <a:rPr lang="en-US" sz="2200" dirty="0" err="1">
                <a:solidFill>
                  <a:schemeClr val="tx1"/>
                </a:solidFill>
                <a:ea typeface="+mn-ea"/>
                <a:cs typeface="+mn-cs"/>
              </a:rPr>
              <a:t>Gayri</a:t>
            </a:r>
            <a:r>
              <a:rPr lang="en-US" sz="2200" dirty="0">
                <a:solidFill>
                  <a:schemeClr val="tx1"/>
                </a:solidFill>
                <a:ea typeface="+mn-ea"/>
                <a:cs typeface="+mn-cs"/>
              </a:rPr>
              <a:t> Safi Milli </a:t>
            </a:r>
            <a:r>
              <a:rPr lang="en-US" sz="2200" dirty="0" err="1">
                <a:solidFill>
                  <a:schemeClr val="tx1"/>
                </a:solidFill>
                <a:ea typeface="+mn-ea"/>
                <a:cs typeface="+mn-cs"/>
              </a:rPr>
              <a:t>Hasıla</a:t>
            </a:r>
            <a:r>
              <a:rPr lang="en-US" sz="2200" dirty="0">
                <a:solidFill>
                  <a:schemeClr val="tx1"/>
                </a:solidFill>
                <a:ea typeface="+mn-ea"/>
                <a:cs typeface="+mn-cs"/>
              </a:rPr>
              <a:t> (GSMH) </a:t>
            </a:r>
            <a:r>
              <a:rPr lang="en-US" sz="2200" dirty="0" err="1">
                <a:solidFill>
                  <a:schemeClr val="tx1"/>
                </a:solidFill>
                <a:ea typeface="+mn-ea"/>
                <a:cs typeface="+mn-cs"/>
              </a:rPr>
              <a:t>gelirlerine</a:t>
            </a:r>
            <a:r>
              <a:rPr lang="en-US" sz="2200" dirty="0">
                <a:solidFill>
                  <a:schemeClr val="tx1"/>
                </a:solidFill>
                <a:ea typeface="+mn-ea"/>
                <a:cs typeface="+mn-cs"/>
              </a:rPr>
              <a:t> </a:t>
            </a:r>
            <a:r>
              <a:rPr lang="en-US" sz="2200" dirty="0" err="1">
                <a:solidFill>
                  <a:schemeClr val="tx1"/>
                </a:solidFill>
                <a:ea typeface="+mn-ea"/>
                <a:cs typeface="+mn-cs"/>
              </a:rPr>
              <a:t>bakarak</a:t>
            </a:r>
            <a:r>
              <a:rPr lang="en-US" sz="2200" dirty="0">
                <a:solidFill>
                  <a:schemeClr val="tx1"/>
                </a:solidFill>
                <a:ea typeface="+mn-ea"/>
                <a:cs typeface="+mn-cs"/>
              </a:rPr>
              <a:t> </a:t>
            </a:r>
            <a:r>
              <a:rPr lang="en-US" sz="2200" dirty="0" err="1">
                <a:solidFill>
                  <a:schemeClr val="tx1"/>
                </a:solidFill>
                <a:ea typeface="+mn-ea"/>
                <a:cs typeface="+mn-cs"/>
              </a:rPr>
              <a:t>ülkeleri</a:t>
            </a:r>
            <a:r>
              <a:rPr lang="en-US" sz="2200" dirty="0">
                <a:solidFill>
                  <a:schemeClr val="tx1"/>
                </a:solidFill>
                <a:ea typeface="+mn-ea"/>
                <a:cs typeface="+mn-cs"/>
              </a:rPr>
              <a:t> ‘</a:t>
            </a:r>
            <a:r>
              <a:rPr lang="en-US" sz="2200" dirty="0" err="1">
                <a:solidFill>
                  <a:schemeClr val="tx1"/>
                </a:solidFill>
                <a:ea typeface="+mn-ea"/>
                <a:cs typeface="+mn-cs"/>
              </a:rPr>
              <a:t>çok</a:t>
            </a:r>
            <a:r>
              <a:rPr lang="en-US" sz="2200" dirty="0">
                <a:solidFill>
                  <a:schemeClr val="tx1"/>
                </a:solidFill>
                <a:ea typeface="+mn-ea"/>
                <a:cs typeface="+mn-cs"/>
              </a:rPr>
              <a:t> </a:t>
            </a:r>
            <a:r>
              <a:rPr lang="en-US" sz="2200" dirty="0" err="1">
                <a:solidFill>
                  <a:schemeClr val="tx1"/>
                </a:solidFill>
                <a:ea typeface="+mn-ea"/>
                <a:cs typeface="+mn-cs"/>
              </a:rPr>
              <a:t>gelişmiş</a:t>
            </a:r>
            <a:r>
              <a:rPr lang="en-US" sz="2200" dirty="0">
                <a:solidFill>
                  <a:schemeClr val="tx1"/>
                </a:solidFill>
                <a:ea typeface="+mn-ea"/>
                <a:cs typeface="+mn-cs"/>
              </a:rPr>
              <a:t>, </a:t>
            </a:r>
            <a:r>
              <a:rPr lang="en-US" sz="2200" dirty="0" err="1">
                <a:solidFill>
                  <a:schemeClr val="tx1"/>
                </a:solidFill>
                <a:ea typeface="+mn-ea"/>
                <a:cs typeface="+mn-cs"/>
              </a:rPr>
              <a:t>az</a:t>
            </a:r>
            <a:r>
              <a:rPr lang="en-US" sz="2200" dirty="0">
                <a:solidFill>
                  <a:schemeClr val="tx1"/>
                </a:solidFill>
                <a:ea typeface="+mn-ea"/>
                <a:cs typeface="+mn-cs"/>
              </a:rPr>
              <a:t> </a:t>
            </a:r>
            <a:r>
              <a:rPr lang="en-US" sz="2200" dirty="0" err="1">
                <a:solidFill>
                  <a:schemeClr val="tx1"/>
                </a:solidFill>
                <a:ea typeface="+mn-ea"/>
                <a:cs typeface="+mn-cs"/>
              </a:rPr>
              <a:t>gelişmiş</a:t>
            </a:r>
            <a:r>
              <a:rPr lang="en-US" sz="2200" dirty="0">
                <a:solidFill>
                  <a:schemeClr val="tx1"/>
                </a:solidFill>
                <a:ea typeface="+mn-ea"/>
                <a:cs typeface="+mn-cs"/>
              </a:rPr>
              <a:t>, </a:t>
            </a:r>
            <a:r>
              <a:rPr lang="en-US" sz="2200" dirty="0" err="1">
                <a:solidFill>
                  <a:schemeClr val="tx1"/>
                </a:solidFill>
                <a:ea typeface="+mn-ea"/>
                <a:cs typeface="+mn-cs"/>
              </a:rPr>
              <a:t>gelişmiş</a:t>
            </a:r>
            <a:r>
              <a:rPr lang="en-US" sz="2200" dirty="0">
                <a:solidFill>
                  <a:schemeClr val="tx1"/>
                </a:solidFill>
                <a:ea typeface="+mn-ea"/>
                <a:cs typeface="+mn-cs"/>
              </a:rPr>
              <a:t> </a:t>
            </a:r>
            <a:r>
              <a:rPr lang="en-US" sz="2200" dirty="0" err="1">
                <a:solidFill>
                  <a:schemeClr val="tx1"/>
                </a:solidFill>
                <a:ea typeface="+mn-ea"/>
                <a:cs typeface="+mn-cs"/>
              </a:rPr>
              <a:t>ve</a:t>
            </a:r>
            <a:r>
              <a:rPr lang="en-US" sz="2200" dirty="0">
                <a:solidFill>
                  <a:schemeClr val="tx1"/>
                </a:solidFill>
                <a:ea typeface="+mn-ea"/>
                <a:cs typeface="+mn-cs"/>
              </a:rPr>
              <a:t> </a:t>
            </a:r>
            <a:r>
              <a:rPr lang="en-US" sz="2200" dirty="0" err="1">
                <a:solidFill>
                  <a:schemeClr val="tx1"/>
                </a:solidFill>
                <a:ea typeface="+mn-ea"/>
                <a:cs typeface="+mn-cs"/>
              </a:rPr>
              <a:t>az</a:t>
            </a:r>
            <a:r>
              <a:rPr lang="en-US" sz="2200" dirty="0">
                <a:solidFill>
                  <a:schemeClr val="tx1"/>
                </a:solidFill>
                <a:ea typeface="+mn-ea"/>
                <a:cs typeface="+mn-cs"/>
              </a:rPr>
              <a:t> </a:t>
            </a:r>
            <a:r>
              <a:rPr lang="en-US" sz="2200" dirty="0" err="1">
                <a:solidFill>
                  <a:schemeClr val="tx1"/>
                </a:solidFill>
                <a:ea typeface="+mn-ea"/>
                <a:cs typeface="+mn-cs"/>
              </a:rPr>
              <a:t>gelişmiş</a:t>
            </a:r>
            <a:r>
              <a:rPr lang="en-US" sz="2200" dirty="0">
                <a:solidFill>
                  <a:schemeClr val="tx1"/>
                </a:solidFill>
                <a:ea typeface="+mn-ea"/>
                <a:cs typeface="+mn-cs"/>
              </a:rPr>
              <a:t>’ </a:t>
            </a:r>
            <a:r>
              <a:rPr lang="en-US" sz="2200" dirty="0" err="1">
                <a:solidFill>
                  <a:schemeClr val="tx1"/>
                </a:solidFill>
                <a:ea typeface="+mn-ea"/>
                <a:cs typeface="+mn-cs"/>
              </a:rPr>
              <a:t>olarak</a:t>
            </a:r>
            <a:r>
              <a:rPr lang="en-US" sz="2200" dirty="0">
                <a:solidFill>
                  <a:schemeClr val="tx1"/>
                </a:solidFill>
                <a:ea typeface="+mn-ea"/>
                <a:cs typeface="+mn-cs"/>
              </a:rPr>
              <a:t> </a:t>
            </a:r>
            <a:r>
              <a:rPr lang="en-US" sz="2200" dirty="0" err="1">
                <a:solidFill>
                  <a:schemeClr val="tx1"/>
                </a:solidFill>
                <a:ea typeface="+mn-ea"/>
                <a:cs typeface="+mn-cs"/>
              </a:rPr>
              <a:t>dört</a:t>
            </a:r>
            <a:r>
              <a:rPr lang="en-US" sz="2200" dirty="0">
                <a:solidFill>
                  <a:schemeClr val="tx1"/>
                </a:solidFill>
                <a:ea typeface="+mn-ea"/>
                <a:cs typeface="+mn-cs"/>
              </a:rPr>
              <a:t> </a:t>
            </a:r>
            <a:r>
              <a:rPr lang="en-US" sz="2200" dirty="0" err="1">
                <a:solidFill>
                  <a:schemeClr val="tx1"/>
                </a:solidFill>
                <a:ea typeface="+mn-ea"/>
                <a:cs typeface="+mn-cs"/>
              </a:rPr>
              <a:t>kategoriye</a:t>
            </a:r>
            <a:r>
              <a:rPr lang="en-US" sz="2200" dirty="0">
                <a:solidFill>
                  <a:schemeClr val="tx1"/>
                </a:solidFill>
                <a:ea typeface="+mn-ea"/>
                <a:cs typeface="+mn-cs"/>
              </a:rPr>
              <a:t> </a:t>
            </a:r>
            <a:r>
              <a:rPr lang="en-US" sz="2200" dirty="0" err="1">
                <a:solidFill>
                  <a:schemeClr val="tx1"/>
                </a:solidFill>
                <a:ea typeface="+mn-ea"/>
                <a:cs typeface="+mn-cs"/>
              </a:rPr>
              <a:t>ayırmış</a:t>
            </a:r>
            <a:r>
              <a:rPr lang="en-US" sz="2200" dirty="0">
                <a:solidFill>
                  <a:schemeClr val="tx1"/>
                </a:solidFill>
                <a:ea typeface="+mn-ea"/>
                <a:cs typeface="+mn-cs"/>
              </a:rPr>
              <a:t> </a:t>
            </a:r>
            <a:r>
              <a:rPr lang="en-US" sz="2200" dirty="0" err="1">
                <a:solidFill>
                  <a:schemeClr val="tx1"/>
                </a:solidFill>
                <a:ea typeface="+mn-ea"/>
                <a:cs typeface="+mn-cs"/>
              </a:rPr>
              <a:t>ve</a:t>
            </a:r>
            <a:r>
              <a:rPr lang="en-US" sz="2200" dirty="0">
                <a:solidFill>
                  <a:schemeClr val="tx1"/>
                </a:solidFill>
                <a:ea typeface="+mn-ea"/>
                <a:cs typeface="+mn-cs"/>
              </a:rPr>
              <a:t> </a:t>
            </a:r>
            <a:r>
              <a:rPr lang="en-US" sz="2200" dirty="0" err="1">
                <a:solidFill>
                  <a:schemeClr val="tx1"/>
                </a:solidFill>
                <a:ea typeface="+mn-ea"/>
                <a:cs typeface="+mn-cs"/>
              </a:rPr>
              <a:t>bir</a:t>
            </a:r>
            <a:r>
              <a:rPr lang="en-US" sz="2200" dirty="0">
                <a:solidFill>
                  <a:schemeClr val="tx1"/>
                </a:solidFill>
                <a:ea typeface="+mn-ea"/>
                <a:cs typeface="+mn-cs"/>
              </a:rPr>
              <a:t> </a:t>
            </a:r>
            <a:r>
              <a:rPr lang="en-US" sz="2200" dirty="0" err="1">
                <a:solidFill>
                  <a:schemeClr val="tx1"/>
                </a:solidFill>
                <a:ea typeface="+mn-ea"/>
                <a:cs typeface="+mn-cs"/>
              </a:rPr>
              <a:t>rapor</a:t>
            </a:r>
            <a:r>
              <a:rPr lang="en-US" sz="2200" dirty="0">
                <a:solidFill>
                  <a:schemeClr val="tx1"/>
                </a:solidFill>
                <a:ea typeface="+mn-ea"/>
                <a:cs typeface="+mn-cs"/>
              </a:rPr>
              <a:t> </a:t>
            </a:r>
            <a:r>
              <a:rPr lang="en-US" sz="2200" dirty="0" err="1">
                <a:solidFill>
                  <a:schemeClr val="tx1"/>
                </a:solidFill>
                <a:ea typeface="+mn-ea"/>
                <a:cs typeface="+mn-cs"/>
              </a:rPr>
              <a:t>hazırlamıştır</a:t>
            </a:r>
            <a:r>
              <a:rPr lang="en-US" sz="2200" dirty="0">
                <a:solidFill>
                  <a:schemeClr val="tx1"/>
                </a:solidFill>
                <a:ea typeface="+mn-ea"/>
                <a:cs typeface="+mn-cs"/>
              </a:rPr>
              <a:t>. Bu </a:t>
            </a:r>
            <a:r>
              <a:rPr lang="en-US" sz="2200" dirty="0" err="1">
                <a:solidFill>
                  <a:schemeClr val="tx1"/>
                </a:solidFill>
                <a:ea typeface="+mn-ea"/>
                <a:cs typeface="+mn-cs"/>
              </a:rPr>
              <a:t>rapora</a:t>
            </a:r>
            <a:r>
              <a:rPr lang="en-US" sz="2200" dirty="0">
                <a:solidFill>
                  <a:schemeClr val="tx1"/>
                </a:solidFill>
                <a:ea typeface="+mn-ea"/>
                <a:cs typeface="+mn-cs"/>
              </a:rPr>
              <a:t> </a:t>
            </a:r>
            <a:r>
              <a:rPr lang="en-US" sz="2200" dirty="0" err="1">
                <a:solidFill>
                  <a:schemeClr val="tx1"/>
                </a:solidFill>
                <a:ea typeface="+mn-ea"/>
                <a:cs typeface="+mn-cs"/>
              </a:rPr>
              <a:t>göre</a:t>
            </a:r>
            <a:r>
              <a:rPr lang="en-US" sz="2200" dirty="0">
                <a:solidFill>
                  <a:schemeClr val="tx1"/>
                </a:solidFill>
                <a:ea typeface="+mn-ea"/>
                <a:cs typeface="+mn-cs"/>
              </a:rPr>
              <a:t>, </a:t>
            </a:r>
            <a:r>
              <a:rPr lang="en-US" sz="2200" dirty="0" err="1">
                <a:solidFill>
                  <a:schemeClr val="tx1"/>
                </a:solidFill>
                <a:ea typeface="+mn-ea"/>
                <a:cs typeface="+mn-cs"/>
              </a:rPr>
              <a:t>en</a:t>
            </a:r>
            <a:r>
              <a:rPr lang="en-US" sz="2200" dirty="0">
                <a:solidFill>
                  <a:schemeClr val="tx1"/>
                </a:solidFill>
                <a:ea typeface="+mn-ea"/>
                <a:cs typeface="+mn-cs"/>
              </a:rPr>
              <a:t> </a:t>
            </a:r>
            <a:r>
              <a:rPr lang="en-US" sz="2200" dirty="0" err="1">
                <a:solidFill>
                  <a:schemeClr val="tx1"/>
                </a:solidFill>
                <a:ea typeface="+mn-ea"/>
                <a:cs typeface="+mn-cs"/>
              </a:rPr>
              <a:t>az</a:t>
            </a:r>
            <a:r>
              <a:rPr lang="en-US" sz="2200" dirty="0">
                <a:solidFill>
                  <a:schemeClr val="tx1"/>
                </a:solidFill>
                <a:ea typeface="+mn-ea"/>
                <a:cs typeface="+mn-cs"/>
              </a:rPr>
              <a:t> </a:t>
            </a:r>
            <a:r>
              <a:rPr lang="en-US" sz="2200" dirty="0" err="1">
                <a:solidFill>
                  <a:schemeClr val="tx1"/>
                </a:solidFill>
                <a:ea typeface="+mn-ea"/>
                <a:cs typeface="+mn-cs"/>
              </a:rPr>
              <a:t>gelişmiş</a:t>
            </a:r>
            <a:r>
              <a:rPr lang="en-US" sz="2200" dirty="0">
                <a:solidFill>
                  <a:schemeClr val="tx1"/>
                </a:solidFill>
                <a:ea typeface="+mn-ea"/>
                <a:cs typeface="+mn-cs"/>
              </a:rPr>
              <a:t> </a:t>
            </a:r>
            <a:r>
              <a:rPr lang="en-US" sz="2200" dirty="0" err="1">
                <a:solidFill>
                  <a:schemeClr val="tx1"/>
                </a:solidFill>
                <a:ea typeface="+mn-ea"/>
                <a:cs typeface="+mn-cs"/>
              </a:rPr>
              <a:t>diye</a:t>
            </a:r>
            <a:r>
              <a:rPr lang="en-US" sz="2200" dirty="0">
                <a:solidFill>
                  <a:schemeClr val="tx1"/>
                </a:solidFill>
                <a:ea typeface="+mn-ea"/>
                <a:cs typeface="+mn-cs"/>
              </a:rPr>
              <a:t> </a:t>
            </a:r>
            <a:r>
              <a:rPr lang="en-US" sz="2200" dirty="0" err="1">
                <a:solidFill>
                  <a:schemeClr val="tx1"/>
                </a:solidFill>
                <a:ea typeface="+mn-ea"/>
                <a:cs typeface="+mn-cs"/>
              </a:rPr>
              <a:t>adlandırılan</a:t>
            </a:r>
            <a:r>
              <a:rPr lang="en-US" sz="2200" dirty="0">
                <a:solidFill>
                  <a:schemeClr val="tx1"/>
                </a:solidFill>
                <a:ea typeface="+mn-ea"/>
                <a:cs typeface="+mn-cs"/>
              </a:rPr>
              <a:t> </a:t>
            </a:r>
            <a:r>
              <a:rPr lang="en-US" sz="2200" dirty="0" err="1">
                <a:solidFill>
                  <a:schemeClr val="tx1"/>
                </a:solidFill>
                <a:ea typeface="+mn-ea"/>
                <a:cs typeface="+mn-cs"/>
              </a:rPr>
              <a:t>ülkeler</a:t>
            </a:r>
            <a:r>
              <a:rPr lang="en-US" sz="2200" dirty="0">
                <a:solidFill>
                  <a:schemeClr val="tx1"/>
                </a:solidFill>
                <a:ea typeface="+mn-ea"/>
                <a:cs typeface="+mn-cs"/>
              </a:rPr>
              <a:t> </a:t>
            </a:r>
            <a:r>
              <a:rPr lang="en-US" sz="2200" dirty="0" err="1">
                <a:solidFill>
                  <a:schemeClr val="tx1"/>
                </a:solidFill>
                <a:ea typeface="+mn-ea"/>
                <a:cs typeface="+mn-cs"/>
              </a:rPr>
              <a:t>dünyanın</a:t>
            </a:r>
            <a:r>
              <a:rPr lang="en-US" sz="2200" dirty="0">
                <a:solidFill>
                  <a:schemeClr val="tx1"/>
                </a:solidFill>
                <a:ea typeface="+mn-ea"/>
                <a:cs typeface="+mn-cs"/>
              </a:rPr>
              <a:t> </a:t>
            </a:r>
            <a:r>
              <a:rPr lang="en-US" sz="2200" dirty="0" err="1">
                <a:solidFill>
                  <a:schemeClr val="tx1"/>
                </a:solidFill>
                <a:ea typeface="+mn-ea"/>
                <a:cs typeface="+mn-cs"/>
              </a:rPr>
              <a:t>en</a:t>
            </a:r>
            <a:r>
              <a:rPr lang="en-US" sz="2200" dirty="0">
                <a:solidFill>
                  <a:schemeClr val="tx1"/>
                </a:solidFill>
                <a:ea typeface="+mn-ea"/>
                <a:cs typeface="+mn-cs"/>
              </a:rPr>
              <a:t> </a:t>
            </a:r>
            <a:r>
              <a:rPr lang="en-US" sz="2200" dirty="0" err="1">
                <a:solidFill>
                  <a:schemeClr val="tx1"/>
                </a:solidFill>
                <a:ea typeface="+mn-ea"/>
                <a:cs typeface="+mn-cs"/>
              </a:rPr>
              <a:t>hızlı</a:t>
            </a:r>
            <a:r>
              <a:rPr lang="en-US" sz="2200" dirty="0">
                <a:solidFill>
                  <a:schemeClr val="tx1"/>
                </a:solidFill>
                <a:ea typeface="+mn-ea"/>
                <a:cs typeface="+mn-cs"/>
              </a:rPr>
              <a:t> </a:t>
            </a:r>
            <a:r>
              <a:rPr lang="en-US" sz="2200" dirty="0" err="1">
                <a:solidFill>
                  <a:schemeClr val="tx1"/>
                </a:solidFill>
                <a:ea typeface="+mn-ea"/>
                <a:cs typeface="+mn-cs"/>
              </a:rPr>
              <a:t>nüfus</a:t>
            </a:r>
            <a:r>
              <a:rPr lang="en-US" sz="2200" dirty="0">
                <a:solidFill>
                  <a:schemeClr val="tx1"/>
                </a:solidFill>
                <a:ea typeface="+mn-ea"/>
                <a:cs typeface="+mn-cs"/>
              </a:rPr>
              <a:t> </a:t>
            </a:r>
            <a:r>
              <a:rPr lang="en-US" sz="2200" dirty="0" err="1">
                <a:solidFill>
                  <a:schemeClr val="tx1"/>
                </a:solidFill>
                <a:ea typeface="+mn-ea"/>
                <a:cs typeface="+mn-cs"/>
              </a:rPr>
              <a:t>artışına</a:t>
            </a:r>
            <a:r>
              <a:rPr lang="en-US" sz="2200" dirty="0">
                <a:solidFill>
                  <a:schemeClr val="tx1"/>
                </a:solidFill>
                <a:ea typeface="+mn-ea"/>
                <a:cs typeface="+mn-cs"/>
              </a:rPr>
              <a:t> </a:t>
            </a:r>
            <a:r>
              <a:rPr lang="en-US" sz="2200" dirty="0" err="1">
                <a:solidFill>
                  <a:schemeClr val="tx1"/>
                </a:solidFill>
                <a:ea typeface="+mn-ea"/>
                <a:cs typeface="+mn-cs"/>
              </a:rPr>
              <a:t>sahip</a:t>
            </a:r>
            <a:r>
              <a:rPr lang="en-US" sz="2200" dirty="0">
                <a:solidFill>
                  <a:schemeClr val="tx1"/>
                </a:solidFill>
                <a:ea typeface="+mn-ea"/>
                <a:cs typeface="+mn-cs"/>
              </a:rPr>
              <a:t> </a:t>
            </a:r>
            <a:r>
              <a:rPr lang="en-US" sz="2200" dirty="0" err="1">
                <a:solidFill>
                  <a:schemeClr val="tx1"/>
                </a:solidFill>
                <a:ea typeface="+mn-ea"/>
                <a:cs typeface="+mn-cs"/>
              </a:rPr>
              <a:t>ülkeleridir</a:t>
            </a:r>
            <a:endParaRPr lang="en-US" sz="2200" dirty="0">
              <a:solidFill>
                <a:schemeClr val="tx1"/>
              </a:solidFill>
              <a:ea typeface="+mn-ea"/>
              <a:cs typeface="+mn-cs"/>
            </a:endParaRPr>
          </a:p>
        </p:txBody>
      </p:sp>
      <p:pic>
        <p:nvPicPr>
          <p:cNvPr id="2050" name="Picture 2" descr="Çerkezköy ve Kapaklı'nın nüfus artışı hız kesmiyor">
            <a:extLst>
              <a:ext uri="{FF2B5EF4-FFF2-40B4-BE49-F238E27FC236}">
                <a16:creationId xmlns:a16="http://schemas.microsoft.com/office/drawing/2014/main" id="{0CF0D404-638D-8C75-A649-3108A5830A7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metin, yazı tipi, logo, grafik içeren bir resim&#10;&#10;Açıklama otomatik olarak oluşturuldu">
            <a:extLst>
              <a:ext uri="{FF2B5EF4-FFF2-40B4-BE49-F238E27FC236}">
                <a16:creationId xmlns:a16="http://schemas.microsoft.com/office/drawing/2014/main" id="{A313D19F-B968-D2F2-E2B0-1D998CAA56A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817647" y="5799836"/>
            <a:ext cx="3374353" cy="927947"/>
          </a:xfrm>
          <a:prstGeom prst="rect">
            <a:avLst/>
          </a:prstGeom>
          <a:ln>
            <a:noFill/>
          </a:ln>
          <a:effectLst>
            <a:softEdge rad="112500"/>
          </a:effectLst>
        </p:spPr>
      </p:pic>
    </p:spTree>
    <p:extLst>
      <p:ext uri="{BB962C8B-B14F-4D97-AF65-F5344CB8AC3E}">
        <p14:creationId xmlns:p14="http://schemas.microsoft.com/office/powerpoint/2010/main" val="267117625"/>
      </p:ext>
    </p:extLst>
  </p:cSld>
  <p:clrMapOvr>
    <a:masterClrMapping/>
  </p:clrMapOvr>
  <p:transition spd="slow">
    <p:fade/>
  </p:transition>
</p:sld>
</file>

<file path=ppt/theme/theme1.xml><?xml version="1.0" encoding="utf-8"?>
<a:theme xmlns:a="http://schemas.openxmlformats.org/drawingml/2006/main" name="Custom Design">
  <a:themeElements>
    <a:clrScheme name="IFPRI">
      <a:dk1>
        <a:sysClr val="windowText" lastClr="000000"/>
      </a:dk1>
      <a:lt1>
        <a:sysClr val="window" lastClr="FFFFFF"/>
      </a:lt1>
      <a:dk2>
        <a:srgbClr val="62BB46"/>
      </a:dk2>
      <a:lt2>
        <a:srgbClr val="C4D82E"/>
      </a:lt2>
      <a:accent1>
        <a:srgbClr val="00AE9A"/>
      </a:accent1>
      <a:accent2>
        <a:srgbClr val="EF463B"/>
      </a:accent2>
      <a:accent3>
        <a:srgbClr val="F7921E"/>
      </a:accent3>
      <a:accent4>
        <a:srgbClr val="8850A0"/>
      </a:accent4>
      <a:accent5>
        <a:srgbClr val="007DB4"/>
      </a:accent5>
      <a:accent6>
        <a:srgbClr val="3D5567"/>
      </a:accent6>
      <a:hlink>
        <a:srgbClr val="0000FF"/>
      </a:hlink>
      <a:folHlink>
        <a:srgbClr val="800080"/>
      </a:folHlink>
    </a:clrScheme>
    <a:fontScheme name="IFP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FP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16901</TotalTime>
  <Words>6173</Words>
  <Application>Microsoft Office PowerPoint</Application>
  <PresentationFormat>Widescreen</PresentationFormat>
  <Paragraphs>346</Paragraphs>
  <Slides>74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Aptos</vt:lpstr>
      <vt:lpstr>Arial</vt:lpstr>
      <vt:lpstr>Arial Narrow</vt:lpstr>
      <vt:lpstr>Calibri</vt:lpstr>
      <vt:lpstr>Courier New</vt:lpstr>
      <vt:lpstr>Georgia</vt:lpstr>
      <vt:lpstr>Wingdings</vt:lpstr>
      <vt:lpstr>Custom Design</vt:lpstr>
      <vt:lpstr>GIDA Güvenliği</vt:lpstr>
      <vt:lpstr>Gıda Güvenliği</vt:lpstr>
      <vt:lpstr>Gıda Güvenliği</vt:lpstr>
      <vt:lpstr>Küresel Gıda Güvenliği Endeksinde, Türkiye</vt:lpstr>
      <vt:lpstr>Gıda Güvenliği</vt:lpstr>
      <vt:lpstr> </vt:lpstr>
      <vt:lpstr>GIDA GÜVENLİĞİ KAVRAMININ PARAMETRELERİ</vt:lpstr>
      <vt:lpstr>GIDA GÜVENLİĞİ KAVRAMININ PARAMETRELERİ  Nüfus Artışı, Yoksulluk ve Açlık </vt:lpstr>
      <vt:lpstr>PowerPoint Presentation</vt:lpstr>
      <vt:lpstr>PowerPoint Presentation</vt:lpstr>
      <vt:lpstr>PowerPoint Presentation</vt:lpstr>
      <vt:lpstr>Biz ne yapabiliriz?</vt:lpstr>
      <vt:lpstr>PowerPoint Presentation</vt:lpstr>
      <vt:lpstr>GIDA GÜVENLİĞİ KAVRAMININ PARAMETRELERİ Tarımsal Üretim ve Sağlıklı Gıdanın Temini</vt:lpstr>
      <vt:lpstr>PowerPoint Presentation</vt:lpstr>
      <vt:lpstr>PowerPoint Presentation</vt:lpstr>
      <vt:lpstr>PowerPoint Presentation</vt:lpstr>
      <vt:lpstr>PowerPoint Presentation</vt:lpstr>
      <vt:lpstr>PowerPoint Presentation</vt:lpstr>
      <vt:lpstr>Biz ne yapabiliriz?</vt:lpstr>
      <vt:lpstr>PowerPoint Presentation</vt:lpstr>
      <vt:lpstr>PowerPoint Presentation</vt:lpstr>
      <vt:lpstr>PowerPoint Presentation</vt:lpstr>
      <vt:lpstr>PowerPoint Presentation</vt:lpstr>
      <vt:lpstr>PowerPoint Presentation</vt:lpstr>
      <vt:lpstr>PowerPoint Presentation</vt:lpstr>
      <vt:lpstr>İklim Değişikliğinin Süt Sektörüne Etkileri</vt:lpstr>
      <vt:lpstr>GIDA GÜVENLİĞİ’Nİ ETKİLEYEN FAKTÖRLER</vt:lpstr>
      <vt:lpstr>Türkiye Sütçülük Sektörünün Kırılganlıkları</vt:lpstr>
      <vt:lpstr>Türkiye Sütçülük Sektörünün Kırılganlıkları</vt:lpstr>
      <vt:lpstr>Türkiye Sütçülük Sektörünün Kırılganlıkları</vt:lpstr>
      <vt:lpstr>Türkiye Sütçülük Sektörünün Kırılganlıkları</vt:lpstr>
      <vt:lpstr>Türkiye Sütçülük Sektörünün Kırılganlıkları</vt:lpstr>
      <vt:lpstr>Türkiye sütçülük sektörü su kullanımı</vt:lpstr>
      <vt:lpstr>Türkiye sütçülük sektörü su kullanımı</vt:lpstr>
      <vt:lpstr>PowerPoint Presentation</vt:lpstr>
      <vt:lpstr>PowerPoint Presentation</vt:lpstr>
      <vt:lpstr>PowerPoint Presentation</vt:lpstr>
      <vt:lpstr>Öneriler</vt:lpstr>
      <vt:lpstr>Çiftlik düzeyinde aşağıdaki gibi önlemler</vt:lpstr>
      <vt:lpstr>Sektör düzeyinde aşağıdaki gibi önlemler </vt:lpstr>
      <vt:lpstr>PowerPoint Presentation</vt:lpstr>
      <vt:lpstr>PowerPoint Presentation</vt:lpstr>
      <vt:lpstr>PowerPoint Presentation</vt:lpstr>
      <vt:lpstr>Gıda Güvenliğinde Resmi Kontrol Sistemleri</vt:lpstr>
      <vt:lpstr>Gıda Güvenliğinde Resmi Kontrol Sistemleri</vt:lpstr>
      <vt:lpstr>Gıda Güvenliğinde Resmi Kontrol Sistemleri</vt:lpstr>
      <vt:lpstr>Gıda Güvenliğinde Resmi Kontrol Sistemleri</vt:lpstr>
      <vt:lpstr>PowerPoint Presentation</vt:lpstr>
      <vt:lpstr>PowerPoint Presentation</vt:lpstr>
      <vt:lpstr>Gıda Güvenliğini Sağlamaya Yönelik Düzenlemeler</vt:lpstr>
      <vt:lpstr>PowerPoint Presentation</vt:lpstr>
      <vt:lpstr>PowerPoint Presentation</vt:lpstr>
      <vt:lpstr>PowerPoint Presentation</vt:lpstr>
      <vt:lpstr>Ön Gereksinim Programları (GMP/GHP)</vt:lpstr>
      <vt:lpstr>Ön Gereksinim Programları (GMP/GHP)</vt:lpstr>
      <vt:lpstr>Ön Gereksinim Programları (GMP/GHP)</vt:lpstr>
      <vt:lpstr>Ön Gereksinim Programları (GMP/GHP)</vt:lpstr>
      <vt:lpstr>Ön Gereksinim Programları (GMP/GHP)</vt:lpstr>
      <vt:lpstr>PowerPoint Presentation</vt:lpstr>
      <vt:lpstr>PowerPoint Presentation</vt:lpstr>
      <vt:lpstr>PowerPoint Presentation</vt:lpstr>
      <vt:lpstr>PowerPoint Presentation</vt:lpstr>
      <vt:lpstr>PowerPoint Presentation</vt:lpstr>
      <vt:lpstr>PowerPoint Presentation</vt:lpstr>
      <vt:lpstr>Gıda Çalışanlarının Gıda Güvenliğine Yönelik Tutumları</vt:lpstr>
      <vt:lpstr>Gıda Çalışanlarının Gıda Güvenliğine Yönelik Davranışları</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IFPRI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Chow, Jason (IFPRI)</dc:creator>
  <cp:lastModifiedBy>BAYRAM İLTER</cp:lastModifiedBy>
  <cp:revision>1281</cp:revision>
  <cp:lastPrinted>2019-12-04T19:36:19Z</cp:lastPrinted>
  <dcterms:created xsi:type="dcterms:W3CDTF">2015-10-27T18:58:36Z</dcterms:created>
  <dcterms:modified xsi:type="dcterms:W3CDTF">2024-03-27T16:00:41Z</dcterms:modified>
</cp:coreProperties>
</file>