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94" r:id="rId5"/>
    <p:sldId id="264" r:id="rId6"/>
    <p:sldId id="291" r:id="rId7"/>
    <p:sldId id="296" r:id="rId8"/>
    <p:sldId id="292" r:id="rId9"/>
    <p:sldId id="265" r:id="rId10"/>
    <p:sldId id="266" r:id="rId11"/>
    <p:sldId id="293" r:id="rId12"/>
    <p:sldId id="295" r:id="rId13"/>
    <p:sldId id="298" r:id="rId14"/>
    <p:sldId id="299" r:id="rId15"/>
    <p:sldId id="300" r:id="rId16"/>
    <p:sldId id="301" r:id="rId17"/>
    <p:sldId id="302" r:id="rId18"/>
    <p:sldId id="320" r:id="rId19"/>
    <p:sldId id="321" r:id="rId20"/>
    <p:sldId id="322" r:id="rId21"/>
    <p:sldId id="323" r:id="rId22"/>
    <p:sldId id="324" r:id="rId23"/>
    <p:sldId id="297" r:id="rId24"/>
    <p:sldId id="306" r:id="rId25"/>
    <p:sldId id="303" r:id="rId26"/>
    <p:sldId id="304" r:id="rId27"/>
    <p:sldId id="305" r:id="rId28"/>
    <p:sldId id="307" r:id="rId29"/>
    <p:sldId id="308" r:id="rId30"/>
    <p:sldId id="309" r:id="rId31"/>
    <p:sldId id="310" r:id="rId32"/>
    <p:sldId id="311" r:id="rId33"/>
    <p:sldId id="312" r:id="rId34"/>
    <p:sldId id="314" r:id="rId35"/>
    <p:sldId id="313" r:id="rId36"/>
    <p:sldId id="315" r:id="rId37"/>
    <p:sldId id="319" r:id="rId38"/>
    <p:sldId id="317" r:id="rId39"/>
    <p:sldId id="318" r:id="rId40"/>
  </p:sldIdLst>
  <p:sldSz cx="12192000" cy="6858000"/>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Orta Stil 2 - Vurgu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Orta Stil 2 - Vurgu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21E4AEA4-8DFA-4A89-87EB-49C32662AFE0}" styleName="Orta Stil 2 - Vurgu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70" d="100"/>
          <a:sy n="70" d="100"/>
        </p:scale>
        <p:origin x="738" y="6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CEE496E2-8D4A-9FCA-3089-F5275FF22386}"/>
              </a:ext>
            </a:extLst>
          </p:cNvPr>
          <p:cNvSpPr>
            <a:spLocks noGrp="1"/>
          </p:cNvSpPr>
          <p:nvPr>
            <p:ph type="ctrTitle"/>
          </p:nvPr>
        </p:nvSpPr>
        <p:spPr>
          <a:xfrm>
            <a:off x="1524000" y="1122363"/>
            <a:ext cx="9144000" cy="2387600"/>
          </a:xfrm>
        </p:spPr>
        <p:txBody>
          <a:bodyPr anchor="b"/>
          <a:lstStyle>
            <a:lvl1pPr algn="ctr">
              <a:defRPr sz="6000"/>
            </a:lvl1pPr>
          </a:lstStyle>
          <a:p>
            <a:r>
              <a:rPr lang="tr-TR"/>
              <a:t>Asıl başlık stilini düzenlemek için tıklayın</a:t>
            </a:r>
          </a:p>
        </p:txBody>
      </p:sp>
      <p:sp>
        <p:nvSpPr>
          <p:cNvPr id="3" name="Alt Başlık 2">
            <a:extLst>
              <a:ext uri="{FF2B5EF4-FFF2-40B4-BE49-F238E27FC236}">
                <a16:creationId xmlns:a16="http://schemas.microsoft.com/office/drawing/2014/main" id="{402B80DB-6C25-4EB4-F477-6F8BFAA3BD9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tr-TR"/>
              <a:t>Asıl alt başlık stilini düzenlemek için tıklayın</a:t>
            </a:r>
          </a:p>
        </p:txBody>
      </p:sp>
      <p:sp>
        <p:nvSpPr>
          <p:cNvPr id="4" name="Veri Yer Tutucusu 3">
            <a:extLst>
              <a:ext uri="{FF2B5EF4-FFF2-40B4-BE49-F238E27FC236}">
                <a16:creationId xmlns:a16="http://schemas.microsoft.com/office/drawing/2014/main" id="{B2966156-F2C2-40AC-F5E0-2A9551470675}"/>
              </a:ext>
            </a:extLst>
          </p:cNvPr>
          <p:cNvSpPr>
            <a:spLocks noGrp="1"/>
          </p:cNvSpPr>
          <p:nvPr>
            <p:ph type="dt" sz="half" idx="10"/>
          </p:nvPr>
        </p:nvSpPr>
        <p:spPr/>
        <p:txBody>
          <a:bodyPr/>
          <a:lstStyle/>
          <a:p>
            <a:fld id="{8595087A-B219-4381-8EB0-58CF5D79748C}" type="datetimeFigureOut">
              <a:rPr lang="tr-TR" smtClean="0"/>
              <a:t>18/04/2024</a:t>
            </a:fld>
            <a:endParaRPr lang="tr-TR"/>
          </a:p>
        </p:txBody>
      </p:sp>
      <p:sp>
        <p:nvSpPr>
          <p:cNvPr id="5" name="Alt Bilgi Yer Tutucusu 4">
            <a:extLst>
              <a:ext uri="{FF2B5EF4-FFF2-40B4-BE49-F238E27FC236}">
                <a16:creationId xmlns:a16="http://schemas.microsoft.com/office/drawing/2014/main" id="{99A400CA-85E8-FBB6-EFFB-29E1460A7980}"/>
              </a:ext>
            </a:extLst>
          </p:cNvPr>
          <p:cNvSpPr>
            <a:spLocks noGrp="1"/>
          </p:cNvSpPr>
          <p:nvPr>
            <p:ph type="ftr" sz="quarter" idx="11"/>
          </p:nvPr>
        </p:nvSpPr>
        <p:spPr/>
        <p:txBody>
          <a:bodyPr/>
          <a:lstStyle/>
          <a:p>
            <a:endParaRPr lang="tr-TR"/>
          </a:p>
        </p:txBody>
      </p:sp>
      <p:sp>
        <p:nvSpPr>
          <p:cNvPr id="6" name="Slayt Numarası Yer Tutucusu 5">
            <a:extLst>
              <a:ext uri="{FF2B5EF4-FFF2-40B4-BE49-F238E27FC236}">
                <a16:creationId xmlns:a16="http://schemas.microsoft.com/office/drawing/2014/main" id="{FE7BA1A5-18FD-7E6B-F270-6B4DB161AFB4}"/>
              </a:ext>
            </a:extLst>
          </p:cNvPr>
          <p:cNvSpPr>
            <a:spLocks noGrp="1"/>
          </p:cNvSpPr>
          <p:nvPr>
            <p:ph type="sldNum" sz="quarter" idx="12"/>
          </p:nvPr>
        </p:nvSpPr>
        <p:spPr/>
        <p:txBody>
          <a:bodyPr/>
          <a:lstStyle/>
          <a:p>
            <a:fld id="{0D360545-CBE6-43BE-9CAD-5456726219EE}" type="slidenum">
              <a:rPr lang="tr-TR" smtClean="0"/>
              <a:t>‹#›</a:t>
            </a:fld>
            <a:endParaRPr lang="tr-TR"/>
          </a:p>
        </p:txBody>
      </p:sp>
    </p:spTree>
    <p:extLst>
      <p:ext uri="{BB962C8B-B14F-4D97-AF65-F5344CB8AC3E}">
        <p14:creationId xmlns:p14="http://schemas.microsoft.com/office/powerpoint/2010/main" val="118406861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ve Dikey Metin">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11544EEE-3614-EDB2-6320-5CAE211A6FED}"/>
              </a:ext>
            </a:extLst>
          </p:cNvPr>
          <p:cNvSpPr>
            <a:spLocks noGrp="1"/>
          </p:cNvSpPr>
          <p:nvPr>
            <p:ph type="title"/>
          </p:nvPr>
        </p:nvSpPr>
        <p:spPr/>
        <p:txBody>
          <a:bodyPr/>
          <a:lstStyle/>
          <a:p>
            <a:r>
              <a:rPr lang="tr-TR"/>
              <a:t>Asıl başlık stilini düzenlemek için tıklayın</a:t>
            </a:r>
          </a:p>
        </p:txBody>
      </p:sp>
      <p:sp>
        <p:nvSpPr>
          <p:cNvPr id="3" name="Dikey Metin Yer Tutucusu 2">
            <a:extLst>
              <a:ext uri="{FF2B5EF4-FFF2-40B4-BE49-F238E27FC236}">
                <a16:creationId xmlns:a16="http://schemas.microsoft.com/office/drawing/2014/main" id="{CB7A496F-E4CC-CE1C-1F53-661A2F53AF34}"/>
              </a:ext>
            </a:extLst>
          </p:cNvPr>
          <p:cNvSpPr>
            <a:spLocks noGrp="1"/>
          </p:cNvSpPr>
          <p:nvPr>
            <p:ph type="body" orient="vert" idx="1"/>
          </p:nvPr>
        </p:nvSpPr>
        <p:spPr/>
        <p:txBody>
          <a:bodyPr vert="eaVert"/>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a:extLst>
              <a:ext uri="{FF2B5EF4-FFF2-40B4-BE49-F238E27FC236}">
                <a16:creationId xmlns:a16="http://schemas.microsoft.com/office/drawing/2014/main" id="{5F42A6C4-AF00-E0D5-2D21-4EC4D559692B}"/>
              </a:ext>
            </a:extLst>
          </p:cNvPr>
          <p:cNvSpPr>
            <a:spLocks noGrp="1"/>
          </p:cNvSpPr>
          <p:nvPr>
            <p:ph type="dt" sz="half" idx="10"/>
          </p:nvPr>
        </p:nvSpPr>
        <p:spPr/>
        <p:txBody>
          <a:bodyPr/>
          <a:lstStyle/>
          <a:p>
            <a:fld id="{8595087A-B219-4381-8EB0-58CF5D79748C}" type="datetimeFigureOut">
              <a:rPr lang="tr-TR" smtClean="0"/>
              <a:t>18/04/2024</a:t>
            </a:fld>
            <a:endParaRPr lang="tr-TR"/>
          </a:p>
        </p:txBody>
      </p:sp>
      <p:sp>
        <p:nvSpPr>
          <p:cNvPr id="5" name="Alt Bilgi Yer Tutucusu 4">
            <a:extLst>
              <a:ext uri="{FF2B5EF4-FFF2-40B4-BE49-F238E27FC236}">
                <a16:creationId xmlns:a16="http://schemas.microsoft.com/office/drawing/2014/main" id="{EDEED70C-084D-9AE1-4431-6838CA0A52B4}"/>
              </a:ext>
            </a:extLst>
          </p:cNvPr>
          <p:cNvSpPr>
            <a:spLocks noGrp="1"/>
          </p:cNvSpPr>
          <p:nvPr>
            <p:ph type="ftr" sz="quarter" idx="11"/>
          </p:nvPr>
        </p:nvSpPr>
        <p:spPr/>
        <p:txBody>
          <a:bodyPr/>
          <a:lstStyle/>
          <a:p>
            <a:endParaRPr lang="tr-TR"/>
          </a:p>
        </p:txBody>
      </p:sp>
      <p:sp>
        <p:nvSpPr>
          <p:cNvPr id="6" name="Slayt Numarası Yer Tutucusu 5">
            <a:extLst>
              <a:ext uri="{FF2B5EF4-FFF2-40B4-BE49-F238E27FC236}">
                <a16:creationId xmlns:a16="http://schemas.microsoft.com/office/drawing/2014/main" id="{1F852469-16B2-AA67-B620-C5817788D899}"/>
              </a:ext>
            </a:extLst>
          </p:cNvPr>
          <p:cNvSpPr>
            <a:spLocks noGrp="1"/>
          </p:cNvSpPr>
          <p:nvPr>
            <p:ph type="sldNum" sz="quarter" idx="12"/>
          </p:nvPr>
        </p:nvSpPr>
        <p:spPr/>
        <p:txBody>
          <a:bodyPr/>
          <a:lstStyle/>
          <a:p>
            <a:fld id="{0D360545-CBE6-43BE-9CAD-5456726219EE}" type="slidenum">
              <a:rPr lang="tr-TR" smtClean="0"/>
              <a:t>‹#›</a:t>
            </a:fld>
            <a:endParaRPr lang="tr-TR"/>
          </a:p>
        </p:txBody>
      </p:sp>
    </p:spTree>
    <p:extLst>
      <p:ext uri="{BB962C8B-B14F-4D97-AF65-F5344CB8AC3E}">
        <p14:creationId xmlns:p14="http://schemas.microsoft.com/office/powerpoint/2010/main" val="270739162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a:extLst>
              <a:ext uri="{FF2B5EF4-FFF2-40B4-BE49-F238E27FC236}">
                <a16:creationId xmlns:a16="http://schemas.microsoft.com/office/drawing/2014/main" id="{625945E7-222C-7D17-398F-C5933BA0329D}"/>
              </a:ext>
            </a:extLst>
          </p:cNvPr>
          <p:cNvSpPr>
            <a:spLocks noGrp="1"/>
          </p:cNvSpPr>
          <p:nvPr>
            <p:ph type="title" orient="vert"/>
          </p:nvPr>
        </p:nvSpPr>
        <p:spPr>
          <a:xfrm>
            <a:off x="8724900" y="365125"/>
            <a:ext cx="2628900" cy="5811838"/>
          </a:xfrm>
        </p:spPr>
        <p:txBody>
          <a:bodyPr vert="eaVert"/>
          <a:lstStyle/>
          <a:p>
            <a:r>
              <a:rPr lang="tr-TR"/>
              <a:t>Asıl başlık stilini düzenlemek için tıklayın</a:t>
            </a:r>
          </a:p>
        </p:txBody>
      </p:sp>
      <p:sp>
        <p:nvSpPr>
          <p:cNvPr id="3" name="Dikey Metin Yer Tutucusu 2">
            <a:extLst>
              <a:ext uri="{FF2B5EF4-FFF2-40B4-BE49-F238E27FC236}">
                <a16:creationId xmlns:a16="http://schemas.microsoft.com/office/drawing/2014/main" id="{7F8E4348-893C-E9B9-4F9F-AC1155234630}"/>
              </a:ext>
            </a:extLst>
          </p:cNvPr>
          <p:cNvSpPr>
            <a:spLocks noGrp="1"/>
          </p:cNvSpPr>
          <p:nvPr>
            <p:ph type="body" orient="vert" idx="1"/>
          </p:nvPr>
        </p:nvSpPr>
        <p:spPr>
          <a:xfrm>
            <a:off x="838200" y="365125"/>
            <a:ext cx="7734300" cy="5811838"/>
          </a:xfrm>
        </p:spPr>
        <p:txBody>
          <a:bodyPr vert="eaVert"/>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a:extLst>
              <a:ext uri="{FF2B5EF4-FFF2-40B4-BE49-F238E27FC236}">
                <a16:creationId xmlns:a16="http://schemas.microsoft.com/office/drawing/2014/main" id="{B0C3DC01-4A18-AD9B-EF07-E8FB5CA60EEB}"/>
              </a:ext>
            </a:extLst>
          </p:cNvPr>
          <p:cNvSpPr>
            <a:spLocks noGrp="1"/>
          </p:cNvSpPr>
          <p:nvPr>
            <p:ph type="dt" sz="half" idx="10"/>
          </p:nvPr>
        </p:nvSpPr>
        <p:spPr/>
        <p:txBody>
          <a:bodyPr/>
          <a:lstStyle/>
          <a:p>
            <a:fld id="{8595087A-B219-4381-8EB0-58CF5D79748C}" type="datetimeFigureOut">
              <a:rPr lang="tr-TR" smtClean="0"/>
              <a:t>18/04/2024</a:t>
            </a:fld>
            <a:endParaRPr lang="tr-TR"/>
          </a:p>
        </p:txBody>
      </p:sp>
      <p:sp>
        <p:nvSpPr>
          <p:cNvPr id="5" name="Alt Bilgi Yer Tutucusu 4">
            <a:extLst>
              <a:ext uri="{FF2B5EF4-FFF2-40B4-BE49-F238E27FC236}">
                <a16:creationId xmlns:a16="http://schemas.microsoft.com/office/drawing/2014/main" id="{A301DC34-2569-B297-1F17-73F9F6691AED}"/>
              </a:ext>
            </a:extLst>
          </p:cNvPr>
          <p:cNvSpPr>
            <a:spLocks noGrp="1"/>
          </p:cNvSpPr>
          <p:nvPr>
            <p:ph type="ftr" sz="quarter" idx="11"/>
          </p:nvPr>
        </p:nvSpPr>
        <p:spPr/>
        <p:txBody>
          <a:bodyPr/>
          <a:lstStyle/>
          <a:p>
            <a:endParaRPr lang="tr-TR"/>
          </a:p>
        </p:txBody>
      </p:sp>
      <p:sp>
        <p:nvSpPr>
          <p:cNvPr id="6" name="Slayt Numarası Yer Tutucusu 5">
            <a:extLst>
              <a:ext uri="{FF2B5EF4-FFF2-40B4-BE49-F238E27FC236}">
                <a16:creationId xmlns:a16="http://schemas.microsoft.com/office/drawing/2014/main" id="{23AFD995-83A6-1FB3-F79E-39A20BABB07E}"/>
              </a:ext>
            </a:extLst>
          </p:cNvPr>
          <p:cNvSpPr>
            <a:spLocks noGrp="1"/>
          </p:cNvSpPr>
          <p:nvPr>
            <p:ph type="sldNum" sz="quarter" idx="12"/>
          </p:nvPr>
        </p:nvSpPr>
        <p:spPr/>
        <p:txBody>
          <a:bodyPr/>
          <a:lstStyle/>
          <a:p>
            <a:fld id="{0D360545-CBE6-43BE-9CAD-5456726219EE}" type="slidenum">
              <a:rPr lang="tr-TR" smtClean="0"/>
              <a:t>‹#›</a:t>
            </a:fld>
            <a:endParaRPr lang="tr-TR"/>
          </a:p>
        </p:txBody>
      </p:sp>
    </p:spTree>
    <p:extLst>
      <p:ext uri="{BB962C8B-B14F-4D97-AF65-F5344CB8AC3E}">
        <p14:creationId xmlns:p14="http://schemas.microsoft.com/office/powerpoint/2010/main" val="232534892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B6FA50D3-7CE7-4D90-6C2E-82E1C5B73B9C}"/>
              </a:ext>
            </a:extLst>
          </p:cNvPr>
          <p:cNvSpPr>
            <a:spLocks noGrp="1"/>
          </p:cNvSpPr>
          <p:nvPr>
            <p:ph type="title"/>
          </p:nvPr>
        </p:nvSpPr>
        <p:spPr/>
        <p:txBody>
          <a:bodyPr/>
          <a:lstStyle/>
          <a:p>
            <a:r>
              <a:rPr lang="tr-TR"/>
              <a:t>Asıl başlık stilini düzenlemek için tıklayın</a:t>
            </a:r>
          </a:p>
        </p:txBody>
      </p:sp>
      <p:sp>
        <p:nvSpPr>
          <p:cNvPr id="3" name="İçerik Yer Tutucusu 2">
            <a:extLst>
              <a:ext uri="{FF2B5EF4-FFF2-40B4-BE49-F238E27FC236}">
                <a16:creationId xmlns:a16="http://schemas.microsoft.com/office/drawing/2014/main" id="{0B78FB23-B937-256D-F090-BEB9F7A0F736}"/>
              </a:ext>
            </a:extLst>
          </p:cNvPr>
          <p:cNvSpPr>
            <a:spLocks noGrp="1"/>
          </p:cNvSpPr>
          <p:nvPr>
            <p:ph idx="1"/>
          </p:nvPr>
        </p:nvSpPr>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a:extLst>
              <a:ext uri="{FF2B5EF4-FFF2-40B4-BE49-F238E27FC236}">
                <a16:creationId xmlns:a16="http://schemas.microsoft.com/office/drawing/2014/main" id="{1F1B3F42-3375-6BFC-1419-7B824BDA427F}"/>
              </a:ext>
            </a:extLst>
          </p:cNvPr>
          <p:cNvSpPr>
            <a:spLocks noGrp="1"/>
          </p:cNvSpPr>
          <p:nvPr>
            <p:ph type="dt" sz="half" idx="10"/>
          </p:nvPr>
        </p:nvSpPr>
        <p:spPr/>
        <p:txBody>
          <a:bodyPr/>
          <a:lstStyle/>
          <a:p>
            <a:fld id="{8595087A-B219-4381-8EB0-58CF5D79748C}" type="datetimeFigureOut">
              <a:rPr lang="tr-TR" smtClean="0"/>
              <a:t>18/04/2024</a:t>
            </a:fld>
            <a:endParaRPr lang="tr-TR"/>
          </a:p>
        </p:txBody>
      </p:sp>
      <p:sp>
        <p:nvSpPr>
          <p:cNvPr id="5" name="Alt Bilgi Yer Tutucusu 4">
            <a:extLst>
              <a:ext uri="{FF2B5EF4-FFF2-40B4-BE49-F238E27FC236}">
                <a16:creationId xmlns:a16="http://schemas.microsoft.com/office/drawing/2014/main" id="{33E5A09D-B9E0-7E2B-4B69-760AC75F2081}"/>
              </a:ext>
            </a:extLst>
          </p:cNvPr>
          <p:cNvSpPr>
            <a:spLocks noGrp="1"/>
          </p:cNvSpPr>
          <p:nvPr>
            <p:ph type="ftr" sz="quarter" idx="11"/>
          </p:nvPr>
        </p:nvSpPr>
        <p:spPr/>
        <p:txBody>
          <a:bodyPr/>
          <a:lstStyle/>
          <a:p>
            <a:endParaRPr lang="tr-TR"/>
          </a:p>
        </p:txBody>
      </p:sp>
      <p:sp>
        <p:nvSpPr>
          <p:cNvPr id="6" name="Slayt Numarası Yer Tutucusu 5">
            <a:extLst>
              <a:ext uri="{FF2B5EF4-FFF2-40B4-BE49-F238E27FC236}">
                <a16:creationId xmlns:a16="http://schemas.microsoft.com/office/drawing/2014/main" id="{C28B2FF2-4C58-A712-BCDB-A90D54E74B36}"/>
              </a:ext>
            </a:extLst>
          </p:cNvPr>
          <p:cNvSpPr>
            <a:spLocks noGrp="1"/>
          </p:cNvSpPr>
          <p:nvPr>
            <p:ph type="sldNum" sz="quarter" idx="12"/>
          </p:nvPr>
        </p:nvSpPr>
        <p:spPr/>
        <p:txBody>
          <a:bodyPr/>
          <a:lstStyle/>
          <a:p>
            <a:fld id="{0D360545-CBE6-43BE-9CAD-5456726219EE}" type="slidenum">
              <a:rPr lang="tr-TR" smtClean="0"/>
              <a:t>‹#›</a:t>
            </a:fld>
            <a:endParaRPr lang="tr-TR"/>
          </a:p>
        </p:txBody>
      </p:sp>
    </p:spTree>
    <p:extLst>
      <p:ext uri="{BB962C8B-B14F-4D97-AF65-F5344CB8AC3E}">
        <p14:creationId xmlns:p14="http://schemas.microsoft.com/office/powerpoint/2010/main" val="3802158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 Bilgisi">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0C5781F2-275C-DD4D-C38D-B630ADB70CA5}"/>
              </a:ext>
            </a:extLst>
          </p:cNvPr>
          <p:cNvSpPr>
            <a:spLocks noGrp="1"/>
          </p:cNvSpPr>
          <p:nvPr>
            <p:ph type="title"/>
          </p:nvPr>
        </p:nvSpPr>
        <p:spPr>
          <a:xfrm>
            <a:off x="831850" y="1709738"/>
            <a:ext cx="10515600" cy="2852737"/>
          </a:xfrm>
        </p:spPr>
        <p:txBody>
          <a:bodyPr anchor="b"/>
          <a:lstStyle>
            <a:lvl1pPr>
              <a:defRPr sz="6000"/>
            </a:lvl1pPr>
          </a:lstStyle>
          <a:p>
            <a:r>
              <a:rPr lang="tr-TR"/>
              <a:t>Asıl başlık stilini düzenlemek için tıklayın</a:t>
            </a:r>
          </a:p>
        </p:txBody>
      </p:sp>
      <p:sp>
        <p:nvSpPr>
          <p:cNvPr id="3" name="Metin Yer Tutucusu 2">
            <a:extLst>
              <a:ext uri="{FF2B5EF4-FFF2-40B4-BE49-F238E27FC236}">
                <a16:creationId xmlns:a16="http://schemas.microsoft.com/office/drawing/2014/main" id="{5D3AF26B-3EF1-2EF2-47A0-EB92F03C2B4A}"/>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tr-TR"/>
              <a:t>Asıl metin stillerini düzenlemek için tıklayın</a:t>
            </a:r>
          </a:p>
        </p:txBody>
      </p:sp>
      <p:sp>
        <p:nvSpPr>
          <p:cNvPr id="4" name="Veri Yer Tutucusu 3">
            <a:extLst>
              <a:ext uri="{FF2B5EF4-FFF2-40B4-BE49-F238E27FC236}">
                <a16:creationId xmlns:a16="http://schemas.microsoft.com/office/drawing/2014/main" id="{10050750-D107-9D0A-A5BB-6F19F8C1D77F}"/>
              </a:ext>
            </a:extLst>
          </p:cNvPr>
          <p:cNvSpPr>
            <a:spLocks noGrp="1"/>
          </p:cNvSpPr>
          <p:nvPr>
            <p:ph type="dt" sz="half" idx="10"/>
          </p:nvPr>
        </p:nvSpPr>
        <p:spPr/>
        <p:txBody>
          <a:bodyPr/>
          <a:lstStyle/>
          <a:p>
            <a:fld id="{8595087A-B219-4381-8EB0-58CF5D79748C}" type="datetimeFigureOut">
              <a:rPr lang="tr-TR" smtClean="0"/>
              <a:t>18/04/2024</a:t>
            </a:fld>
            <a:endParaRPr lang="tr-TR"/>
          </a:p>
        </p:txBody>
      </p:sp>
      <p:sp>
        <p:nvSpPr>
          <p:cNvPr id="5" name="Alt Bilgi Yer Tutucusu 4">
            <a:extLst>
              <a:ext uri="{FF2B5EF4-FFF2-40B4-BE49-F238E27FC236}">
                <a16:creationId xmlns:a16="http://schemas.microsoft.com/office/drawing/2014/main" id="{FB732C22-AFE5-075B-8F31-8C031F5A1C7A}"/>
              </a:ext>
            </a:extLst>
          </p:cNvPr>
          <p:cNvSpPr>
            <a:spLocks noGrp="1"/>
          </p:cNvSpPr>
          <p:nvPr>
            <p:ph type="ftr" sz="quarter" idx="11"/>
          </p:nvPr>
        </p:nvSpPr>
        <p:spPr/>
        <p:txBody>
          <a:bodyPr/>
          <a:lstStyle/>
          <a:p>
            <a:endParaRPr lang="tr-TR"/>
          </a:p>
        </p:txBody>
      </p:sp>
      <p:sp>
        <p:nvSpPr>
          <p:cNvPr id="6" name="Slayt Numarası Yer Tutucusu 5">
            <a:extLst>
              <a:ext uri="{FF2B5EF4-FFF2-40B4-BE49-F238E27FC236}">
                <a16:creationId xmlns:a16="http://schemas.microsoft.com/office/drawing/2014/main" id="{7BC4E535-5E54-2AFA-4F92-2C7BF6CB8397}"/>
              </a:ext>
            </a:extLst>
          </p:cNvPr>
          <p:cNvSpPr>
            <a:spLocks noGrp="1"/>
          </p:cNvSpPr>
          <p:nvPr>
            <p:ph type="sldNum" sz="quarter" idx="12"/>
          </p:nvPr>
        </p:nvSpPr>
        <p:spPr/>
        <p:txBody>
          <a:bodyPr/>
          <a:lstStyle/>
          <a:p>
            <a:fld id="{0D360545-CBE6-43BE-9CAD-5456726219EE}" type="slidenum">
              <a:rPr lang="tr-TR" smtClean="0"/>
              <a:t>‹#›</a:t>
            </a:fld>
            <a:endParaRPr lang="tr-TR"/>
          </a:p>
        </p:txBody>
      </p:sp>
    </p:spTree>
    <p:extLst>
      <p:ext uri="{BB962C8B-B14F-4D97-AF65-F5344CB8AC3E}">
        <p14:creationId xmlns:p14="http://schemas.microsoft.com/office/powerpoint/2010/main" val="385817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302C9AB4-66D8-99D9-82F6-202377F8E865}"/>
              </a:ext>
            </a:extLst>
          </p:cNvPr>
          <p:cNvSpPr>
            <a:spLocks noGrp="1"/>
          </p:cNvSpPr>
          <p:nvPr>
            <p:ph type="title"/>
          </p:nvPr>
        </p:nvSpPr>
        <p:spPr/>
        <p:txBody>
          <a:bodyPr/>
          <a:lstStyle/>
          <a:p>
            <a:r>
              <a:rPr lang="tr-TR"/>
              <a:t>Asıl başlık stilini düzenlemek için tıklayın</a:t>
            </a:r>
          </a:p>
        </p:txBody>
      </p:sp>
      <p:sp>
        <p:nvSpPr>
          <p:cNvPr id="3" name="İçerik Yer Tutucusu 2">
            <a:extLst>
              <a:ext uri="{FF2B5EF4-FFF2-40B4-BE49-F238E27FC236}">
                <a16:creationId xmlns:a16="http://schemas.microsoft.com/office/drawing/2014/main" id="{343C23F7-3D79-9EA3-574D-FF7EB67231E6}"/>
              </a:ext>
            </a:extLst>
          </p:cNvPr>
          <p:cNvSpPr>
            <a:spLocks noGrp="1"/>
          </p:cNvSpPr>
          <p:nvPr>
            <p:ph sz="half" idx="1"/>
          </p:nvPr>
        </p:nvSpPr>
        <p:spPr>
          <a:xfrm>
            <a:off x="838200" y="1825625"/>
            <a:ext cx="5181600" cy="4351338"/>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4" name="İçerik Yer Tutucusu 3">
            <a:extLst>
              <a:ext uri="{FF2B5EF4-FFF2-40B4-BE49-F238E27FC236}">
                <a16:creationId xmlns:a16="http://schemas.microsoft.com/office/drawing/2014/main" id="{690A09F7-846F-810D-AD39-1AF8B0824022}"/>
              </a:ext>
            </a:extLst>
          </p:cNvPr>
          <p:cNvSpPr>
            <a:spLocks noGrp="1"/>
          </p:cNvSpPr>
          <p:nvPr>
            <p:ph sz="half" idx="2"/>
          </p:nvPr>
        </p:nvSpPr>
        <p:spPr>
          <a:xfrm>
            <a:off x="6172200" y="1825625"/>
            <a:ext cx="5181600" cy="4351338"/>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5" name="Veri Yer Tutucusu 4">
            <a:extLst>
              <a:ext uri="{FF2B5EF4-FFF2-40B4-BE49-F238E27FC236}">
                <a16:creationId xmlns:a16="http://schemas.microsoft.com/office/drawing/2014/main" id="{C6B666F9-EB5D-5C00-5531-CF127C71DEDA}"/>
              </a:ext>
            </a:extLst>
          </p:cNvPr>
          <p:cNvSpPr>
            <a:spLocks noGrp="1"/>
          </p:cNvSpPr>
          <p:nvPr>
            <p:ph type="dt" sz="half" idx="10"/>
          </p:nvPr>
        </p:nvSpPr>
        <p:spPr/>
        <p:txBody>
          <a:bodyPr/>
          <a:lstStyle/>
          <a:p>
            <a:fld id="{8595087A-B219-4381-8EB0-58CF5D79748C}" type="datetimeFigureOut">
              <a:rPr lang="tr-TR" smtClean="0"/>
              <a:t>18/04/2024</a:t>
            </a:fld>
            <a:endParaRPr lang="tr-TR"/>
          </a:p>
        </p:txBody>
      </p:sp>
      <p:sp>
        <p:nvSpPr>
          <p:cNvPr id="6" name="Alt Bilgi Yer Tutucusu 5">
            <a:extLst>
              <a:ext uri="{FF2B5EF4-FFF2-40B4-BE49-F238E27FC236}">
                <a16:creationId xmlns:a16="http://schemas.microsoft.com/office/drawing/2014/main" id="{2772B1F3-2642-324C-637F-B48774B8A56A}"/>
              </a:ext>
            </a:extLst>
          </p:cNvPr>
          <p:cNvSpPr>
            <a:spLocks noGrp="1"/>
          </p:cNvSpPr>
          <p:nvPr>
            <p:ph type="ftr" sz="quarter" idx="11"/>
          </p:nvPr>
        </p:nvSpPr>
        <p:spPr/>
        <p:txBody>
          <a:bodyPr/>
          <a:lstStyle/>
          <a:p>
            <a:endParaRPr lang="tr-TR"/>
          </a:p>
        </p:txBody>
      </p:sp>
      <p:sp>
        <p:nvSpPr>
          <p:cNvPr id="7" name="Slayt Numarası Yer Tutucusu 6">
            <a:extLst>
              <a:ext uri="{FF2B5EF4-FFF2-40B4-BE49-F238E27FC236}">
                <a16:creationId xmlns:a16="http://schemas.microsoft.com/office/drawing/2014/main" id="{5EB702E0-FDBB-C59C-1FC0-ECED88D87245}"/>
              </a:ext>
            </a:extLst>
          </p:cNvPr>
          <p:cNvSpPr>
            <a:spLocks noGrp="1"/>
          </p:cNvSpPr>
          <p:nvPr>
            <p:ph type="sldNum" sz="quarter" idx="12"/>
          </p:nvPr>
        </p:nvSpPr>
        <p:spPr/>
        <p:txBody>
          <a:bodyPr/>
          <a:lstStyle/>
          <a:p>
            <a:fld id="{0D360545-CBE6-43BE-9CAD-5456726219EE}" type="slidenum">
              <a:rPr lang="tr-TR" smtClean="0"/>
              <a:t>‹#›</a:t>
            </a:fld>
            <a:endParaRPr lang="tr-TR"/>
          </a:p>
        </p:txBody>
      </p:sp>
    </p:spTree>
    <p:extLst>
      <p:ext uri="{BB962C8B-B14F-4D97-AF65-F5344CB8AC3E}">
        <p14:creationId xmlns:p14="http://schemas.microsoft.com/office/powerpoint/2010/main" val="244427446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9E7BF381-0FAE-E599-CAF1-0070A150F1D2}"/>
              </a:ext>
            </a:extLst>
          </p:cNvPr>
          <p:cNvSpPr>
            <a:spLocks noGrp="1"/>
          </p:cNvSpPr>
          <p:nvPr>
            <p:ph type="title"/>
          </p:nvPr>
        </p:nvSpPr>
        <p:spPr>
          <a:xfrm>
            <a:off x="839788" y="365125"/>
            <a:ext cx="10515600" cy="1325563"/>
          </a:xfrm>
        </p:spPr>
        <p:txBody>
          <a:bodyPr/>
          <a:lstStyle/>
          <a:p>
            <a:r>
              <a:rPr lang="tr-TR"/>
              <a:t>Asıl başlık stilini düzenlemek için tıklayın</a:t>
            </a:r>
          </a:p>
        </p:txBody>
      </p:sp>
      <p:sp>
        <p:nvSpPr>
          <p:cNvPr id="3" name="Metin Yer Tutucusu 2">
            <a:extLst>
              <a:ext uri="{FF2B5EF4-FFF2-40B4-BE49-F238E27FC236}">
                <a16:creationId xmlns:a16="http://schemas.microsoft.com/office/drawing/2014/main" id="{05EC16A2-6156-CB9B-8A3A-D4BD411244E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tıklayın</a:t>
            </a:r>
          </a:p>
        </p:txBody>
      </p:sp>
      <p:sp>
        <p:nvSpPr>
          <p:cNvPr id="4" name="İçerik Yer Tutucusu 3">
            <a:extLst>
              <a:ext uri="{FF2B5EF4-FFF2-40B4-BE49-F238E27FC236}">
                <a16:creationId xmlns:a16="http://schemas.microsoft.com/office/drawing/2014/main" id="{F0F41D90-8E16-E906-68FE-F6A34E3E3554}"/>
              </a:ext>
            </a:extLst>
          </p:cNvPr>
          <p:cNvSpPr>
            <a:spLocks noGrp="1"/>
          </p:cNvSpPr>
          <p:nvPr>
            <p:ph sz="half" idx="2"/>
          </p:nvPr>
        </p:nvSpPr>
        <p:spPr>
          <a:xfrm>
            <a:off x="839788" y="2505075"/>
            <a:ext cx="5157787" cy="3684588"/>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5" name="Metin Yer Tutucusu 4">
            <a:extLst>
              <a:ext uri="{FF2B5EF4-FFF2-40B4-BE49-F238E27FC236}">
                <a16:creationId xmlns:a16="http://schemas.microsoft.com/office/drawing/2014/main" id="{E5210CE1-10B6-CD7F-71BE-2A1012C3214B}"/>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tıklayın</a:t>
            </a:r>
          </a:p>
        </p:txBody>
      </p:sp>
      <p:sp>
        <p:nvSpPr>
          <p:cNvPr id="6" name="İçerik Yer Tutucusu 5">
            <a:extLst>
              <a:ext uri="{FF2B5EF4-FFF2-40B4-BE49-F238E27FC236}">
                <a16:creationId xmlns:a16="http://schemas.microsoft.com/office/drawing/2014/main" id="{0E23E9BD-DF4A-06C4-7DC2-CCD31A27EA27}"/>
              </a:ext>
            </a:extLst>
          </p:cNvPr>
          <p:cNvSpPr>
            <a:spLocks noGrp="1"/>
          </p:cNvSpPr>
          <p:nvPr>
            <p:ph sz="quarter" idx="4"/>
          </p:nvPr>
        </p:nvSpPr>
        <p:spPr>
          <a:xfrm>
            <a:off x="6172200" y="2505075"/>
            <a:ext cx="5183188" cy="3684588"/>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7" name="Veri Yer Tutucusu 6">
            <a:extLst>
              <a:ext uri="{FF2B5EF4-FFF2-40B4-BE49-F238E27FC236}">
                <a16:creationId xmlns:a16="http://schemas.microsoft.com/office/drawing/2014/main" id="{AECFA3BD-3EA2-8BC9-28C8-3101B1B2665D}"/>
              </a:ext>
            </a:extLst>
          </p:cNvPr>
          <p:cNvSpPr>
            <a:spLocks noGrp="1"/>
          </p:cNvSpPr>
          <p:nvPr>
            <p:ph type="dt" sz="half" idx="10"/>
          </p:nvPr>
        </p:nvSpPr>
        <p:spPr/>
        <p:txBody>
          <a:bodyPr/>
          <a:lstStyle/>
          <a:p>
            <a:fld id="{8595087A-B219-4381-8EB0-58CF5D79748C}" type="datetimeFigureOut">
              <a:rPr lang="tr-TR" smtClean="0"/>
              <a:t>18/04/2024</a:t>
            </a:fld>
            <a:endParaRPr lang="tr-TR"/>
          </a:p>
        </p:txBody>
      </p:sp>
      <p:sp>
        <p:nvSpPr>
          <p:cNvPr id="8" name="Alt Bilgi Yer Tutucusu 7">
            <a:extLst>
              <a:ext uri="{FF2B5EF4-FFF2-40B4-BE49-F238E27FC236}">
                <a16:creationId xmlns:a16="http://schemas.microsoft.com/office/drawing/2014/main" id="{0316F1CD-1508-4393-6618-6481FECAA8C6}"/>
              </a:ext>
            </a:extLst>
          </p:cNvPr>
          <p:cNvSpPr>
            <a:spLocks noGrp="1"/>
          </p:cNvSpPr>
          <p:nvPr>
            <p:ph type="ftr" sz="quarter" idx="11"/>
          </p:nvPr>
        </p:nvSpPr>
        <p:spPr/>
        <p:txBody>
          <a:bodyPr/>
          <a:lstStyle/>
          <a:p>
            <a:endParaRPr lang="tr-TR"/>
          </a:p>
        </p:txBody>
      </p:sp>
      <p:sp>
        <p:nvSpPr>
          <p:cNvPr id="9" name="Slayt Numarası Yer Tutucusu 8">
            <a:extLst>
              <a:ext uri="{FF2B5EF4-FFF2-40B4-BE49-F238E27FC236}">
                <a16:creationId xmlns:a16="http://schemas.microsoft.com/office/drawing/2014/main" id="{A7203663-D97E-8A52-B6BA-A026FA4663BB}"/>
              </a:ext>
            </a:extLst>
          </p:cNvPr>
          <p:cNvSpPr>
            <a:spLocks noGrp="1"/>
          </p:cNvSpPr>
          <p:nvPr>
            <p:ph type="sldNum" sz="quarter" idx="12"/>
          </p:nvPr>
        </p:nvSpPr>
        <p:spPr/>
        <p:txBody>
          <a:bodyPr/>
          <a:lstStyle/>
          <a:p>
            <a:fld id="{0D360545-CBE6-43BE-9CAD-5456726219EE}" type="slidenum">
              <a:rPr lang="tr-TR" smtClean="0"/>
              <a:t>‹#›</a:t>
            </a:fld>
            <a:endParaRPr lang="tr-TR"/>
          </a:p>
        </p:txBody>
      </p:sp>
    </p:spTree>
    <p:extLst>
      <p:ext uri="{BB962C8B-B14F-4D97-AF65-F5344CB8AC3E}">
        <p14:creationId xmlns:p14="http://schemas.microsoft.com/office/powerpoint/2010/main" val="188954043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CB02DA08-EE19-E6C1-C71F-EC4F3B386BC8}"/>
              </a:ext>
            </a:extLst>
          </p:cNvPr>
          <p:cNvSpPr>
            <a:spLocks noGrp="1"/>
          </p:cNvSpPr>
          <p:nvPr>
            <p:ph type="title"/>
          </p:nvPr>
        </p:nvSpPr>
        <p:spPr/>
        <p:txBody>
          <a:bodyPr/>
          <a:lstStyle/>
          <a:p>
            <a:r>
              <a:rPr lang="tr-TR"/>
              <a:t>Asıl başlık stilini düzenlemek için tıklayın</a:t>
            </a:r>
          </a:p>
        </p:txBody>
      </p:sp>
      <p:sp>
        <p:nvSpPr>
          <p:cNvPr id="3" name="Veri Yer Tutucusu 2">
            <a:extLst>
              <a:ext uri="{FF2B5EF4-FFF2-40B4-BE49-F238E27FC236}">
                <a16:creationId xmlns:a16="http://schemas.microsoft.com/office/drawing/2014/main" id="{D8380625-6E5C-81C8-B325-5A86D156B783}"/>
              </a:ext>
            </a:extLst>
          </p:cNvPr>
          <p:cNvSpPr>
            <a:spLocks noGrp="1"/>
          </p:cNvSpPr>
          <p:nvPr>
            <p:ph type="dt" sz="half" idx="10"/>
          </p:nvPr>
        </p:nvSpPr>
        <p:spPr/>
        <p:txBody>
          <a:bodyPr/>
          <a:lstStyle/>
          <a:p>
            <a:fld id="{8595087A-B219-4381-8EB0-58CF5D79748C}" type="datetimeFigureOut">
              <a:rPr lang="tr-TR" smtClean="0"/>
              <a:t>18/04/2024</a:t>
            </a:fld>
            <a:endParaRPr lang="tr-TR"/>
          </a:p>
        </p:txBody>
      </p:sp>
      <p:sp>
        <p:nvSpPr>
          <p:cNvPr id="4" name="Alt Bilgi Yer Tutucusu 3">
            <a:extLst>
              <a:ext uri="{FF2B5EF4-FFF2-40B4-BE49-F238E27FC236}">
                <a16:creationId xmlns:a16="http://schemas.microsoft.com/office/drawing/2014/main" id="{1F9141FD-A72A-867E-3B60-BFDCDACE7446}"/>
              </a:ext>
            </a:extLst>
          </p:cNvPr>
          <p:cNvSpPr>
            <a:spLocks noGrp="1"/>
          </p:cNvSpPr>
          <p:nvPr>
            <p:ph type="ftr" sz="quarter" idx="11"/>
          </p:nvPr>
        </p:nvSpPr>
        <p:spPr/>
        <p:txBody>
          <a:bodyPr/>
          <a:lstStyle/>
          <a:p>
            <a:endParaRPr lang="tr-TR"/>
          </a:p>
        </p:txBody>
      </p:sp>
      <p:sp>
        <p:nvSpPr>
          <p:cNvPr id="5" name="Slayt Numarası Yer Tutucusu 4">
            <a:extLst>
              <a:ext uri="{FF2B5EF4-FFF2-40B4-BE49-F238E27FC236}">
                <a16:creationId xmlns:a16="http://schemas.microsoft.com/office/drawing/2014/main" id="{F9378433-F863-7105-072A-6BA6214A82BC}"/>
              </a:ext>
            </a:extLst>
          </p:cNvPr>
          <p:cNvSpPr>
            <a:spLocks noGrp="1"/>
          </p:cNvSpPr>
          <p:nvPr>
            <p:ph type="sldNum" sz="quarter" idx="12"/>
          </p:nvPr>
        </p:nvSpPr>
        <p:spPr/>
        <p:txBody>
          <a:bodyPr/>
          <a:lstStyle/>
          <a:p>
            <a:fld id="{0D360545-CBE6-43BE-9CAD-5456726219EE}" type="slidenum">
              <a:rPr lang="tr-TR" smtClean="0"/>
              <a:t>‹#›</a:t>
            </a:fld>
            <a:endParaRPr lang="tr-TR"/>
          </a:p>
        </p:txBody>
      </p:sp>
    </p:spTree>
    <p:extLst>
      <p:ext uri="{BB962C8B-B14F-4D97-AF65-F5344CB8AC3E}">
        <p14:creationId xmlns:p14="http://schemas.microsoft.com/office/powerpoint/2010/main" val="1928401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Veri Yer Tutucusu 1">
            <a:extLst>
              <a:ext uri="{FF2B5EF4-FFF2-40B4-BE49-F238E27FC236}">
                <a16:creationId xmlns:a16="http://schemas.microsoft.com/office/drawing/2014/main" id="{39248895-AE56-908F-F634-9607470F41CB}"/>
              </a:ext>
            </a:extLst>
          </p:cNvPr>
          <p:cNvSpPr>
            <a:spLocks noGrp="1"/>
          </p:cNvSpPr>
          <p:nvPr>
            <p:ph type="dt" sz="half" idx="10"/>
          </p:nvPr>
        </p:nvSpPr>
        <p:spPr/>
        <p:txBody>
          <a:bodyPr/>
          <a:lstStyle/>
          <a:p>
            <a:fld id="{8595087A-B219-4381-8EB0-58CF5D79748C}" type="datetimeFigureOut">
              <a:rPr lang="tr-TR" smtClean="0"/>
              <a:t>18/04/2024</a:t>
            </a:fld>
            <a:endParaRPr lang="tr-TR"/>
          </a:p>
        </p:txBody>
      </p:sp>
      <p:sp>
        <p:nvSpPr>
          <p:cNvPr id="3" name="Alt Bilgi Yer Tutucusu 2">
            <a:extLst>
              <a:ext uri="{FF2B5EF4-FFF2-40B4-BE49-F238E27FC236}">
                <a16:creationId xmlns:a16="http://schemas.microsoft.com/office/drawing/2014/main" id="{90831CAC-E438-A27E-855A-E42AC9B75222}"/>
              </a:ext>
            </a:extLst>
          </p:cNvPr>
          <p:cNvSpPr>
            <a:spLocks noGrp="1"/>
          </p:cNvSpPr>
          <p:nvPr>
            <p:ph type="ftr" sz="quarter" idx="11"/>
          </p:nvPr>
        </p:nvSpPr>
        <p:spPr/>
        <p:txBody>
          <a:bodyPr/>
          <a:lstStyle/>
          <a:p>
            <a:endParaRPr lang="tr-TR"/>
          </a:p>
        </p:txBody>
      </p:sp>
      <p:sp>
        <p:nvSpPr>
          <p:cNvPr id="4" name="Slayt Numarası Yer Tutucusu 3">
            <a:extLst>
              <a:ext uri="{FF2B5EF4-FFF2-40B4-BE49-F238E27FC236}">
                <a16:creationId xmlns:a16="http://schemas.microsoft.com/office/drawing/2014/main" id="{76449F30-76F1-C1F3-B365-F6640E28A738}"/>
              </a:ext>
            </a:extLst>
          </p:cNvPr>
          <p:cNvSpPr>
            <a:spLocks noGrp="1"/>
          </p:cNvSpPr>
          <p:nvPr>
            <p:ph type="sldNum" sz="quarter" idx="12"/>
          </p:nvPr>
        </p:nvSpPr>
        <p:spPr/>
        <p:txBody>
          <a:bodyPr/>
          <a:lstStyle/>
          <a:p>
            <a:fld id="{0D360545-CBE6-43BE-9CAD-5456726219EE}" type="slidenum">
              <a:rPr lang="tr-TR" smtClean="0"/>
              <a:t>‹#›</a:t>
            </a:fld>
            <a:endParaRPr lang="tr-TR"/>
          </a:p>
        </p:txBody>
      </p:sp>
    </p:spTree>
    <p:extLst>
      <p:ext uri="{BB962C8B-B14F-4D97-AF65-F5344CB8AC3E}">
        <p14:creationId xmlns:p14="http://schemas.microsoft.com/office/powerpoint/2010/main" val="65889605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27D55984-CE93-8D04-90FE-597B5BCB92BF}"/>
              </a:ext>
            </a:extLst>
          </p:cNvPr>
          <p:cNvSpPr>
            <a:spLocks noGrp="1"/>
          </p:cNvSpPr>
          <p:nvPr>
            <p:ph type="title"/>
          </p:nvPr>
        </p:nvSpPr>
        <p:spPr>
          <a:xfrm>
            <a:off x="839788" y="457200"/>
            <a:ext cx="3932237" cy="1600200"/>
          </a:xfrm>
        </p:spPr>
        <p:txBody>
          <a:bodyPr anchor="b"/>
          <a:lstStyle>
            <a:lvl1pPr>
              <a:defRPr sz="3200"/>
            </a:lvl1pPr>
          </a:lstStyle>
          <a:p>
            <a:r>
              <a:rPr lang="tr-TR"/>
              <a:t>Asıl başlık stilini düzenlemek için tıklayın</a:t>
            </a:r>
          </a:p>
        </p:txBody>
      </p:sp>
      <p:sp>
        <p:nvSpPr>
          <p:cNvPr id="3" name="İçerik Yer Tutucusu 2">
            <a:extLst>
              <a:ext uri="{FF2B5EF4-FFF2-40B4-BE49-F238E27FC236}">
                <a16:creationId xmlns:a16="http://schemas.microsoft.com/office/drawing/2014/main" id="{7E693731-4F32-1015-CFA7-23E8E549ED6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4" name="Metin Yer Tutucusu 3">
            <a:extLst>
              <a:ext uri="{FF2B5EF4-FFF2-40B4-BE49-F238E27FC236}">
                <a16:creationId xmlns:a16="http://schemas.microsoft.com/office/drawing/2014/main" id="{DAA1F113-68AC-9D55-A8FF-62F23F598FF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düzenlemek için tıklayın</a:t>
            </a:r>
          </a:p>
        </p:txBody>
      </p:sp>
      <p:sp>
        <p:nvSpPr>
          <p:cNvPr id="5" name="Veri Yer Tutucusu 4">
            <a:extLst>
              <a:ext uri="{FF2B5EF4-FFF2-40B4-BE49-F238E27FC236}">
                <a16:creationId xmlns:a16="http://schemas.microsoft.com/office/drawing/2014/main" id="{88DC9125-1731-3206-4983-4C58113B100D}"/>
              </a:ext>
            </a:extLst>
          </p:cNvPr>
          <p:cNvSpPr>
            <a:spLocks noGrp="1"/>
          </p:cNvSpPr>
          <p:nvPr>
            <p:ph type="dt" sz="half" idx="10"/>
          </p:nvPr>
        </p:nvSpPr>
        <p:spPr/>
        <p:txBody>
          <a:bodyPr/>
          <a:lstStyle/>
          <a:p>
            <a:fld id="{8595087A-B219-4381-8EB0-58CF5D79748C}" type="datetimeFigureOut">
              <a:rPr lang="tr-TR" smtClean="0"/>
              <a:t>18/04/2024</a:t>
            </a:fld>
            <a:endParaRPr lang="tr-TR"/>
          </a:p>
        </p:txBody>
      </p:sp>
      <p:sp>
        <p:nvSpPr>
          <p:cNvPr id="6" name="Alt Bilgi Yer Tutucusu 5">
            <a:extLst>
              <a:ext uri="{FF2B5EF4-FFF2-40B4-BE49-F238E27FC236}">
                <a16:creationId xmlns:a16="http://schemas.microsoft.com/office/drawing/2014/main" id="{54D32F81-9637-FF6B-D6C5-5F33E3B19238}"/>
              </a:ext>
            </a:extLst>
          </p:cNvPr>
          <p:cNvSpPr>
            <a:spLocks noGrp="1"/>
          </p:cNvSpPr>
          <p:nvPr>
            <p:ph type="ftr" sz="quarter" idx="11"/>
          </p:nvPr>
        </p:nvSpPr>
        <p:spPr/>
        <p:txBody>
          <a:bodyPr/>
          <a:lstStyle/>
          <a:p>
            <a:endParaRPr lang="tr-TR"/>
          </a:p>
        </p:txBody>
      </p:sp>
      <p:sp>
        <p:nvSpPr>
          <p:cNvPr id="7" name="Slayt Numarası Yer Tutucusu 6">
            <a:extLst>
              <a:ext uri="{FF2B5EF4-FFF2-40B4-BE49-F238E27FC236}">
                <a16:creationId xmlns:a16="http://schemas.microsoft.com/office/drawing/2014/main" id="{D56A0F1F-232C-CB69-8FE0-BDF890CDEECB}"/>
              </a:ext>
            </a:extLst>
          </p:cNvPr>
          <p:cNvSpPr>
            <a:spLocks noGrp="1"/>
          </p:cNvSpPr>
          <p:nvPr>
            <p:ph type="sldNum" sz="quarter" idx="12"/>
          </p:nvPr>
        </p:nvSpPr>
        <p:spPr/>
        <p:txBody>
          <a:bodyPr/>
          <a:lstStyle/>
          <a:p>
            <a:fld id="{0D360545-CBE6-43BE-9CAD-5456726219EE}" type="slidenum">
              <a:rPr lang="tr-TR" smtClean="0"/>
              <a:t>‹#›</a:t>
            </a:fld>
            <a:endParaRPr lang="tr-TR"/>
          </a:p>
        </p:txBody>
      </p:sp>
    </p:spTree>
    <p:extLst>
      <p:ext uri="{BB962C8B-B14F-4D97-AF65-F5344CB8AC3E}">
        <p14:creationId xmlns:p14="http://schemas.microsoft.com/office/powerpoint/2010/main" val="203860952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9868D030-9113-2582-6CBD-B7352BEDC04F}"/>
              </a:ext>
            </a:extLst>
          </p:cNvPr>
          <p:cNvSpPr>
            <a:spLocks noGrp="1"/>
          </p:cNvSpPr>
          <p:nvPr>
            <p:ph type="title"/>
          </p:nvPr>
        </p:nvSpPr>
        <p:spPr>
          <a:xfrm>
            <a:off x="839788" y="457200"/>
            <a:ext cx="3932237" cy="1600200"/>
          </a:xfrm>
        </p:spPr>
        <p:txBody>
          <a:bodyPr anchor="b"/>
          <a:lstStyle>
            <a:lvl1pPr>
              <a:defRPr sz="3200"/>
            </a:lvl1pPr>
          </a:lstStyle>
          <a:p>
            <a:r>
              <a:rPr lang="tr-TR"/>
              <a:t>Asıl başlık stilini düzenlemek için tıklayın</a:t>
            </a:r>
          </a:p>
        </p:txBody>
      </p:sp>
      <p:sp>
        <p:nvSpPr>
          <p:cNvPr id="3" name="Resim Yer Tutucusu 2">
            <a:extLst>
              <a:ext uri="{FF2B5EF4-FFF2-40B4-BE49-F238E27FC236}">
                <a16:creationId xmlns:a16="http://schemas.microsoft.com/office/drawing/2014/main" id="{9570DFF9-26A0-4BF9-A31D-709EC6676C9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Metin Yer Tutucusu 3">
            <a:extLst>
              <a:ext uri="{FF2B5EF4-FFF2-40B4-BE49-F238E27FC236}">
                <a16:creationId xmlns:a16="http://schemas.microsoft.com/office/drawing/2014/main" id="{D069C59E-0F4E-8479-7E08-0CC7ACD389E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düzenlemek için tıklayın</a:t>
            </a:r>
          </a:p>
        </p:txBody>
      </p:sp>
      <p:sp>
        <p:nvSpPr>
          <p:cNvPr id="5" name="Veri Yer Tutucusu 4">
            <a:extLst>
              <a:ext uri="{FF2B5EF4-FFF2-40B4-BE49-F238E27FC236}">
                <a16:creationId xmlns:a16="http://schemas.microsoft.com/office/drawing/2014/main" id="{2C3C4E23-50EC-8752-5A1C-71DA8F833268}"/>
              </a:ext>
            </a:extLst>
          </p:cNvPr>
          <p:cNvSpPr>
            <a:spLocks noGrp="1"/>
          </p:cNvSpPr>
          <p:nvPr>
            <p:ph type="dt" sz="half" idx="10"/>
          </p:nvPr>
        </p:nvSpPr>
        <p:spPr/>
        <p:txBody>
          <a:bodyPr/>
          <a:lstStyle/>
          <a:p>
            <a:fld id="{8595087A-B219-4381-8EB0-58CF5D79748C}" type="datetimeFigureOut">
              <a:rPr lang="tr-TR" smtClean="0"/>
              <a:t>18/04/2024</a:t>
            </a:fld>
            <a:endParaRPr lang="tr-TR"/>
          </a:p>
        </p:txBody>
      </p:sp>
      <p:sp>
        <p:nvSpPr>
          <p:cNvPr id="6" name="Alt Bilgi Yer Tutucusu 5">
            <a:extLst>
              <a:ext uri="{FF2B5EF4-FFF2-40B4-BE49-F238E27FC236}">
                <a16:creationId xmlns:a16="http://schemas.microsoft.com/office/drawing/2014/main" id="{C15D9AE1-EACA-6B6C-DFAF-F3F2F8B854C2}"/>
              </a:ext>
            </a:extLst>
          </p:cNvPr>
          <p:cNvSpPr>
            <a:spLocks noGrp="1"/>
          </p:cNvSpPr>
          <p:nvPr>
            <p:ph type="ftr" sz="quarter" idx="11"/>
          </p:nvPr>
        </p:nvSpPr>
        <p:spPr/>
        <p:txBody>
          <a:bodyPr/>
          <a:lstStyle/>
          <a:p>
            <a:endParaRPr lang="tr-TR"/>
          </a:p>
        </p:txBody>
      </p:sp>
      <p:sp>
        <p:nvSpPr>
          <p:cNvPr id="7" name="Slayt Numarası Yer Tutucusu 6">
            <a:extLst>
              <a:ext uri="{FF2B5EF4-FFF2-40B4-BE49-F238E27FC236}">
                <a16:creationId xmlns:a16="http://schemas.microsoft.com/office/drawing/2014/main" id="{D40D93CE-B431-C7C0-E560-2BCE388A0C8E}"/>
              </a:ext>
            </a:extLst>
          </p:cNvPr>
          <p:cNvSpPr>
            <a:spLocks noGrp="1"/>
          </p:cNvSpPr>
          <p:nvPr>
            <p:ph type="sldNum" sz="quarter" idx="12"/>
          </p:nvPr>
        </p:nvSpPr>
        <p:spPr/>
        <p:txBody>
          <a:bodyPr/>
          <a:lstStyle/>
          <a:p>
            <a:fld id="{0D360545-CBE6-43BE-9CAD-5456726219EE}" type="slidenum">
              <a:rPr lang="tr-TR" smtClean="0"/>
              <a:t>‹#›</a:t>
            </a:fld>
            <a:endParaRPr lang="tr-TR"/>
          </a:p>
        </p:txBody>
      </p:sp>
    </p:spTree>
    <p:extLst>
      <p:ext uri="{BB962C8B-B14F-4D97-AF65-F5344CB8AC3E}">
        <p14:creationId xmlns:p14="http://schemas.microsoft.com/office/powerpoint/2010/main" val="265232689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Başlık Yer Tutucusu 1">
            <a:extLst>
              <a:ext uri="{FF2B5EF4-FFF2-40B4-BE49-F238E27FC236}">
                <a16:creationId xmlns:a16="http://schemas.microsoft.com/office/drawing/2014/main" id="{4399A168-7AC5-7F22-02D3-59698DCF470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tr-TR"/>
              <a:t>Asıl başlık stilini düzenlemek için tıklayın</a:t>
            </a:r>
          </a:p>
        </p:txBody>
      </p:sp>
      <p:sp>
        <p:nvSpPr>
          <p:cNvPr id="3" name="Metin Yer Tutucusu 2">
            <a:extLst>
              <a:ext uri="{FF2B5EF4-FFF2-40B4-BE49-F238E27FC236}">
                <a16:creationId xmlns:a16="http://schemas.microsoft.com/office/drawing/2014/main" id="{A805CD3F-D5A4-8BFF-35CB-94C6604F087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a:extLst>
              <a:ext uri="{FF2B5EF4-FFF2-40B4-BE49-F238E27FC236}">
                <a16:creationId xmlns:a16="http://schemas.microsoft.com/office/drawing/2014/main" id="{2B9428E3-4671-9B7C-A63D-98E5D202420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595087A-B219-4381-8EB0-58CF5D79748C}" type="datetimeFigureOut">
              <a:rPr lang="tr-TR" smtClean="0"/>
              <a:t>18/04/2024</a:t>
            </a:fld>
            <a:endParaRPr lang="tr-TR"/>
          </a:p>
        </p:txBody>
      </p:sp>
      <p:sp>
        <p:nvSpPr>
          <p:cNvPr id="5" name="Alt Bilgi Yer Tutucusu 4">
            <a:extLst>
              <a:ext uri="{FF2B5EF4-FFF2-40B4-BE49-F238E27FC236}">
                <a16:creationId xmlns:a16="http://schemas.microsoft.com/office/drawing/2014/main" id="{F8FC3138-4016-D379-DCE9-94BE24A20F4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tr-TR"/>
          </a:p>
        </p:txBody>
      </p:sp>
      <p:sp>
        <p:nvSpPr>
          <p:cNvPr id="6" name="Slayt Numarası Yer Tutucusu 5">
            <a:extLst>
              <a:ext uri="{FF2B5EF4-FFF2-40B4-BE49-F238E27FC236}">
                <a16:creationId xmlns:a16="http://schemas.microsoft.com/office/drawing/2014/main" id="{FA33BF96-C890-4D57-80A9-0CC13981A91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D360545-CBE6-43BE-9CAD-5456726219EE}" type="slidenum">
              <a:rPr lang="tr-TR" smtClean="0"/>
              <a:t>‹#›</a:t>
            </a:fld>
            <a:endParaRPr lang="tr-TR"/>
          </a:p>
        </p:txBody>
      </p:sp>
    </p:spTree>
    <p:extLst>
      <p:ext uri="{BB962C8B-B14F-4D97-AF65-F5344CB8AC3E}">
        <p14:creationId xmlns:p14="http://schemas.microsoft.com/office/powerpoint/2010/main" val="256656516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image" Target="../media/image7.emf"/><Relationship Id="rId1" Type="http://schemas.openxmlformats.org/officeDocument/2006/relationships/slideLayout" Target="../slideLayouts/slideLayout2.xml"/><Relationship Id="rId4" Type="http://schemas.openxmlformats.org/officeDocument/2006/relationships/image" Target="../media/image9.emf"/></Relationships>
</file>

<file path=ppt/slides/_rels/slide19.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29.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2.xml"/><Relationship Id="rId4" Type="http://schemas.openxmlformats.org/officeDocument/2006/relationships/image" Target="../media/image19.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2.xml"/><Relationship Id="rId4" Type="http://schemas.openxmlformats.org/officeDocument/2006/relationships/image" Target="../media/image23.jpeg"/></Relationships>
</file>

<file path=ppt/slides/_rels/slide32.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8.png"/><Relationship Id="rId1" Type="http://schemas.openxmlformats.org/officeDocument/2006/relationships/slideLayout" Target="../slideLayouts/slideLayout2.xml"/><Relationship Id="rId4" Type="http://schemas.openxmlformats.org/officeDocument/2006/relationships/image" Target="../media/image30.jpeg"/></Relationships>
</file>

<file path=ppt/slides/_rels/slide36.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image" Target="../media/image33.jpe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34" name="Rectangle 1030">
            <a:extLst>
              <a:ext uri="{FF2B5EF4-FFF2-40B4-BE49-F238E27FC236}">
                <a16:creationId xmlns:a16="http://schemas.microsoft.com/office/drawing/2014/main" id="{4D4677D2-D5AC-4CF9-9EED-2B89D0A1C21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3" name="Rectangle 1032">
            <a:extLst>
              <a:ext uri="{FF2B5EF4-FFF2-40B4-BE49-F238E27FC236}">
                <a16:creationId xmlns:a16="http://schemas.microsoft.com/office/drawing/2014/main" id="{C6D54F7E-825A-4BBA-815F-35CCA8B9778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080681"/>
            <a:ext cx="12192000" cy="2777318"/>
          </a:xfrm>
          <a:prstGeom prst="rect">
            <a:avLst/>
          </a:prstGeom>
          <a:solidFill>
            <a:srgbClr val="82766A">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6" name="Picture 2" descr="Bolu'da ekmek fiyatlarına yapılan zam teklifi onaylandı - Bolu Gündem">
            <a:extLst>
              <a:ext uri="{FF2B5EF4-FFF2-40B4-BE49-F238E27FC236}">
                <a16:creationId xmlns:a16="http://schemas.microsoft.com/office/drawing/2014/main" id="{BBE4BD6A-7B72-2C19-3CCB-AB6594A0BE93}"/>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a:stretch/>
        </p:blipFill>
        <p:spPr bwMode="auto">
          <a:xfrm>
            <a:off x="1" y="1"/>
            <a:ext cx="12191999" cy="6858000"/>
          </a:xfrm>
          <a:custGeom>
            <a:avLst/>
            <a:gdLst/>
            <a:ahLst/>
            <a:cxnLst/>
            <a:rect l="l" t="t" r="r" b="b"/>
            <a:pathLst>
              <a:path w="12191999" h="6842601">
                <a:moveTo>
                  <a:pt x="0" y="0"/>
                </a:moveTo>
                <a:lnTo>
                  <a:pt x="12191999" y="0"/>
                </a:lnTo>
                <a:lnTo>
                  <a:pt x="12191999" y="6842601"/>
                </a:lnTo>
                <a:lnTo>
                  <a:pt x="10316981" y="6842601"/>
                </a:lnTo>
                <a:cubicBezTo>
                  <a:pt x="10312796" y="6835189"/>
                  <a:pt x="10163183" y="6730124"/>
                  <a:pt x="10158998" y="6722712"/>
                </a:cubicBezTo>
                <a:cubicBezTo>
                  <a:pt x="10120278" y="6678190"/>
                  <a:pt x="10156462" y="6716223"/>
                  <a:pt x="10090349" y="6671420"/>
                </a:cubicBezTo>
                <a:cubicBezTo>
                  <a:pt x="10043032" y="6655694"/>
                  <a:pt x="9995855" y="6551879"/>
                  <a:pt x="9955425" y="6498018"/>
                </a:cubicBezTo>
                <a:cubicBezTo>
                  <a:pt x="9939618" y="6480021"/>
                  <a:pt x="9915110" y="6461677"/>
                  <a:pt x="9891265" y="6454528"/>
                </a:cubicBezTo>
                <a:cubicBezTo>
                  <a:pt x="9868239" y="6464957"/>
                  <a:pt x="9865423" y="6431640"/>
                  <a:pt x="9848227" y="6426063"/>
                </a:cubicBezTo>
                <a:cubicBezTo>
                  <a:pt x="9838059" y="6433162"/>
                  <a:pt x="9815047" y="6410348"/>
                  <a:pt x="9812354" y="6399604"/>
                </a:cubicBezTo>
                <a:cubicBezTo>
                  <a:pt x="9825285" y="6377997"/>
                  <a:pt x="9725923" y="6372757"/>
                  <a:pt x="9725915" y="6356381"/>
                </a:cubicBezTo>
                <a:cubicBezTo>
                  <a:pt x="9696279" y="6348066"/>
                  <a:pt x="9591199" y="6354143"/>
                  <a:pt x="9575033" y="6325258"/>
                </a:cubicBezTo>
                <a:cubicBezTo>
                  <a:pt x="9516434" y="6303128"/>
                  <a:pt x="9441613" y="6276805"/>
                  <a:pt x="9415626" y="6271777"/>
                </a:cubicBezTo>
                <a:cubicBezTo>
                  <a:pt x="9378293" y="6313495"/>
                  <a:pt x="9281935" y="6171365"/>
                  <a:pt x="9171493" y="6150430"/>
                </a:cubicBezTo>
                <a:cubicBezTo>
                  <a:pt x="9155426" y="6152396"/>
                  <a:pt x="9147439" y="6151015"/>
                  <a:pt x="9146018" y="6139864"/>
                </a:cubicBezTo>
                <a:cubicBezTo>
                  <a:pt x="9112029" y="6132441"/>
                  <a:pt x="9087339" y="6101138"/>
                  <a:pt x="9059635" y="6109957"/>
                </a:cubicBezTo>
                <a:cubicBezTo>
                  <a:pt x="9024424" y="6092144"/>
                  <a:pt x="9043048" y="6078417"/>
                  <a:pt x="9010911" y="6064789"/>
                </a:cubicBezTo>
                <a:lnTo>
                  <a:pt x="8866811" y="6028191"/>
                </a:lnTo>
                <a:cubicBezTo>
                  <a:pt x="8846465" y="6021172"/>
                  <a:pt x="8825221" y="6000527"/>
                  <a:pt x="8804584" y="5994237"/>
                </a:cubicBezTo>
                <a:lnTo>
                  <a:pt x="8783071" y="5990448"/>
                </a:lnTo>
                <a:lnTo>
                  <a:pt x="8770456" y="5978060"/>
                </a:lnTo>
                <a:cubicBezTo>
                  <a:pt x="8764772" y="5975259"/>
                  <a:pt x="8757695" y="5974720"/>
                  <a:pt x="8748297" y="5978070"/>
                </a:cubicBezTo>
                <a:cubicBezTo>
                  <a:pt x="8730344" y="5973495"/>
                  <a:pt x="8679808" y="5955894"/>
                  <a:pt x="8662742" y="5950603"/>
                </a:cubicBezTo>
                <a:lnTo>
                  <a:pt x="8645902" y="5946326"/>
                </a:lnTo>
                <a:lnTo>
                  <a:pt x="8638176" y="5938358"/>
                </a:lnTo>
                <a:cubicBezTo>
                  <a:pt x="8625897" y="5932642"/>
                  <a:pt x="8594811" y="5922073"/>
                  <a:pt x="8572224" y="5912032"/>
                </a:cubicBezTo>
                <a:cubicBezTo>
                  <a:pt x="8553809" y="5897782"/>
                  <a:pt x="8529845" y="5886100"/>
                  <a:pt x="8502655" y="5878114"/>
                </a:cubicBezTo>
                <a:cubicBezTo>
                  <a:pt x="8496990" y="5883034"/>
                  <a:pt x="8489611" y="5872566"/>
                  <a:pt x="8485159" y="5869819"/>
                </a:cubicBezTo>
                <a:cubicBezTo>
                  <a:pt x="8483457" y="5873482"/>
                  <a:pt x="8471232" y="5872664"/>
                  <a:pt x="8468539" y="5868711"/>
                </a:cubicBezTo>
                <a:cubicBezTo>
                  <a:pt x="8389167" y="5836352"/>
                  <a:pt x="8421742" y="5881497"/>
                  <a:pt x="8379810" y="5849376"/>
                </a:cubicBezTo>
                <a:cubicBezTo>
                  <a:pt x="8371729" y="5846373"/>
                  <a:pt x="8364483" y="5846766"/>
                  <a:pt x="8357758" y="5848601"/>
                </a:cubicBezTo>
                <a:lnTo>
                  <a:pt x="8315264" y="5836192"/>
                </a:lnTo>
                <a:cubicBezTo>
                  <a:pt x="8299077" y="5829531"/>
                  <a:pt x="8281671" y="5824011"/>
                  <a:pt x="8263455" y="5819793"/>
                </a:cubicBezTo>
                <a:cubicBezTo>
                  <a:pt x="8257386" y="5826849"/>
                  <a:pt x="8245582" y="5813448"/>
                  <a:pt x="8239287" y="5810141"/>
                </a:cubicBezTo>
                <a:cubicBezTo>
                  <a:pt x="8237965" y="5815186"/>
                  <a:pt x="8222226" y="5815108"/>
                  <a:pt x="8217888" y="5810039"/>
                </a:cubicBezTo>
                <a:cubicBezTo>
                  <a:pt x="8109447" y="5773303"/>
                  <a:pt x="8161302" y="5831037"/>
                  <a:pt x="8100547" y="5791517"/>
                </a:cubicBezTo>
                <a:cubicBezTo>
                  <a:pt x="8089574" y="5788167"/>
                  <a:pt x="8080448" y="5789295"/>
                  <a:pt x="8072316" y="5792309"/>
                </a:cubicBezTo>
                <a:lnTo>
                  <a:pt x="8056967" y="5800648"/>
                </a:lnTo>
                <a:lnTo>
                  <a:pt x="8047885" y="5795270"/>
                </a:lnTo>
                <a:cubicBezTo>
                  <a:pt x="8010204" y="5788738"/>
                  <a:pt x="7996426" y="5797608"/>
                  <a:pt x="7977128" y="5783189"/>
                </a:cubicBezTo>
                <a:cubicBezTo>
                  <a:pt x="7943466" y="5775577"/>
                  <a:pt x="7904823" y="5770953"/>
                  <a:pt x="7874392" y="5763715"/>
                </a:cubicBezTo>
                <a:cubicBezTo>
                  <a:pt x="7860337" y="5743777"/>
                  <a:pt x="7817541" y="5748989"/>
                  <a:pt x="7794543" y="5739759"/>
                </a:cubicBezTo>
                <a:cubicBezTo>
                  <a:pt x="7784688" y="5731467"/>
                  <a:pt x="7776709" y="5729004"/>
                  <a:pt x="7763762" y="5734031"/>
                </a:cubicBezTo>
                <a:cubicBezTo>
                  <a:pt x="7718781" y="5694154"/>
                  <a:pt x="7732231" y="5727368"/>
                  <a:pt x="7685889" y="5707234"/>
                </a:cubicBezTo>
                <a:cubicBezTo>
                  <a:pt x="7646521" y="5687607"/>
                  <a:pt x="7600389" y="5671470"/>
                  <a:pt x="7566744" y="5634586"/>
                </a:cubicBezTo>
                <a:cubicBezTo>
                  <a:pt x="7561306" y="5624813"/>
                  <a:pt x="7543589" y="5618525"/>
                  <a:pt x="7527170" y="5620542"/>
                </a:cubicBezTo>
                <a:cubicBezTo>
                  <a:pt x="7524343" y="5620889"/>
                  <a:pt x="7521664" y="5621475"/>
                  <a:pt x="7519214" y="5622280"/>
                </a:cubicBezTo>
                <a:cubicBezTo>
                  <a:pt x="7500062" y="5596964"/>
                  <a:pt x="7480476" y="5604337"/>
                  <a:pt x="7473157" y="5588143"/>
                </a:cubicBezTo>
                <a:cubicBezTo>
                  <a:pt x="7433415" y="5574859"/>
                  <a:pt x="7395118" y="5582388"/>
                  <a:pt x="7388000" y="5568063"/>
                </a:cubicBezTo>
                <a:cubicBezTo>
                  <a:pt x="7366403" y="5564920"/>
                  <a:pt x="7332262" y="5573848"/>
                  <a:pt x="7320876" y="5557698"/>
                </a:cubicBezTo>
                <a:cubicBezTo>
                  <a:pt x="7314891" y="5568111"/>
                  <a:pt x="7299319" y="5544964"/>
                  <a:pt x="7284480" y="5549820"/>
                </a:cubicBezTo>
                <a:cubicBezTo>
                  <a:pt x="7273570" y="5554430"/>
                  <a:pt x="7266301" y="5548483"/>
                  <a:pt x="7256619" y="5546379"/>
                </a:cubicBezTo>
                <a:cubicBezTo>
                  <a:pt x="7242503" y="5549088"/>
                  <a:pt x="7202543" y="5533379"/>
                  <a:pt x="7193112" y="5525289"/>
                </a:cubicBezTo>
                <a:cubicBezTo>
                  <a:pt x="7172259" y="5499151"/>
                  <a:pt x="7108617" y="5505485"/>
                  <a:pt x="7090943" y="5485177"/>
                </a:cubicBezTo>
                <a:cubicBezTo>
                  <a:pt x="7083637" y="5481419"/>
                  <a:pt x="7076140" y="5479148"/>
                  <a:pt x="7068566" y="5477809"/>
                </a:cubicBezTo>
                <a:lnTo>
                  <a:pt x="7023035" y="5476595"/>
                </a:lnTo>
                <a:lnTo>
                  <a:pt x="7001197" y="5476163"/>
                </a:lnTo>
                <a:cubicBezTo>
                  <a:pt x="7016126" y="5454256"/>
                  <a:pt x="6943549" y="5466815"/>
                  <a:pt x="6967472" y="5451057"/>
                </a:cubicBezTo>
                <a:cubicBezTo>
                  <a:pt x="6931240" y="5443544"/>
                  <a:pt x="6920843" y="5429649"/>
                  <a:pt x="6883334" y="5418880"/>
                </a:cubicBezTo>
                <a:lnTo>
                  <a:pt x="6742417" y="5386446"/>
                </a:lnTo>
                <a:cubicBezTo>
                  <a:pt x="6690532" y="5366095"/>
                  <a:pt x="6665174" y="5364632"/>
                  <a:pt x="6618315" y="5353085"/>
                </a:cubicBezTo>
                <a:cubicBezTo>
                  <a:pt x="6581698" y="5304210"/>
                  <a:pt x="6547395" y="5315779"/>
                  <a:pt x="6521050" y="5283194"/>
                </a:cubicBezTo>
                <a:cubicBezTo>
                  <a:pt x="6469114" y="5268862"/>
                  <a:pt x="6472597" y="5253957"/>
                  <a:pt x="6414460" y="5253832"/>
                </a:cubicBezTo>
                <a:lnTo>
                  <a:pt x="6362535" y="5220502"/>
                </a:lnTo>
                <a:cubicBezTo>
                  <a:pt x="6350866" y="5213881"/>
                  <a:pt x="6347641" y="5215777"/>
                  <a:pt x="6344443" y="5214103"/>
                </a:cubicBezTo>
                <a:lnTo>
                  <a:pt x="6343344" y="5210454"/>
                </a:lnTo>
                <a:lnTo>
                  <a:pt x="6333344" y="5205307"/>
                </a:lnTo>
                <a:lnTo>
                  <a:pt x="6315602" y="5193288"/>
                </a:lnTo>
                <a:lnTo>
                  <a:pt x="6310442" y="5192802"/>
                </a:lnTo>
                <a:lnTo>
                  <a:pt x="6280815" y="5177420"/>
                </a:lnTo>
                <a:lnTo>
                  <a:pt x="6279533" y="5178045"/>
                </a:lnTo>
                <a:cubicBezTo>
                  <a:pt x="6275980" y="5179097"/>
                  <a:pt x="6272084" y="5179212"/>
                  <a:pt x="6267362" y="5177370"/>
                </a:cubicBezTo>
                <a:cubicBezTo>
                  <a:pt x="6261796" y="5192470"/>
                  <a:pt x="6259530" y="5180933"/>
                  <a:pt x="6246095" y="5174167"/>
                </a:cubicBezTo>
                <a:lnTo>
                  <a:pt x="6155252" y="5161201"/>
                </a:lnTo>
                <a:lnTo>
                  <a:pt x="6148525" y="5158442"/>
                </a:lnTo>
                <a:lnTo>
                  <a:pt x="6148187" y="5158573"/>
                </a:lnTo>
                <a:cubicBezTo>
                  <a:pt x="6146292" y="5158370"/>
                  <a:pt x="6143916" y="5157611"/>
                  <a:pt x="6140686" y="5156032"/>
                </a:cubicBezTo>
                <a:lnTo>
                  <a:pt x="6136260" y="5153413"/>
                </a:lnTo>
                <a:lnTo>
                  <a:pt x="6123208" y="5148061"/>
                </a:lnTo>
                <a:lnTo>
                  <a:pt x="6117367" y="5147451"/>
                </a:lnTo>
                <a:lnTo>
                  <a:pt x="5957305" y="5146062"/>
                </a:lnTo>
                <a:cubicBezTo>
                  <a:pt x="5920540" y="5140405"/>
                  <a:pt x="5887096" y="5142015"/>
                  <a:pt x="5857259" y="5132052"/>
                </a:cubicBezTo>
                <a:cubicBezTo>
                  <a:pt x="5843335" y="5135303"/>
                  <a:pt x="5830921" y="5135493"/>
                  <a:pt x="5821375" y="5125606"/>
                </a:cubicBezTo>
                <a:cubicBezTo>
                  <a:pt x="5786501" y="5122615"/>
                  <a:pt x="5775399" y="5132648"/>
                  <a:pt x="5755916" y="5120171"/>
                </a:cubicBezTo>
                <a:cubicBezTo>
                  <a:pt x="5732132" y="5135438"/>
                  <a:pt x="5732735" y="5128211"/>
                  <a:pt x="5725007" y="5121437"/>
                </a:cubicBezTo>
                <a:lnTo>
                  <a:pt x="5723810" y="5120848"/>
                </a:lnTo>
                <a:lnTo>
                  <a:pt x="5720531" y="5123048"/>
                </a:lnTo>
                <a:lnTo>
                  <a:pt x="5714794" y="5123371"/>
                </a:lnTo>
                <a:lnTo>
                  <a:pt x="5700141" y="5120131"/>
                </a:lnTo>
                <a:lnTo>
                  <a:pt x="5694799" y="5118234"/>
                </a:lnTo>
                <a:cubicBezTo>
                  <a:pt x="5691058" y="5117179"/>
                  <a:pt x="5688491" y="5116804"/>
                  <a:pt x="5686627" y="5116903"/>
                </a:cubicBezTo>
                <a:lnTo>
                  <a:pt x="5686371" y="5117086"/>
                </a:lnTo>
                <a:lnTo>
                  <a:pt x="5678818" y="5115416"/>
                </a:lnTo>
                <a:cubicBezTo>
                  <a:pt x="5666199" y="5112102"/>
                  <a:pt x="5654035" y="5108410"/>
                  <a:pt x="5642547" y="5104511"/>
                </a:cubicBezTo>
                <a:cubicBezTo>
                  <a:pt x="5629444" y="5114945"/>
                  <a:pt x="5588783" y="5093343"/>
                  <a:pt x="5587979" y="5116963"/>
                </a:cubicBezTo>
                <a:cubicBezTo>
                  <a:pt x="5572317" y="5112380"/>
                  <a:pt x="5564904" y="5101292"/>
                  <a:pt x="5566635" y="5117158"/>
                </a:cubicBezTo>
                <a:cubicBezTo>
                  <a:pt x="5561375" y="5116079"/>
                  <a:pt x="5557787" y="5116811"/>
                  <a:pt x="5554952" y="5118417"/>
                </a:cubicBezTo>
                <a:lnTo>
                  <a:pt x="5554039" y="5119241"/>
                </a:lnTo>
                <a:lnTo>
                  <a:pt x="5514253" y="5109018"/>
                </a:lnTo>
                <a:lnTo>
                  <a:pt x="5492156" y="5099904"/>
                </a:lnTo>
                <a:lnTo>
                  <a:pt x="5480446" y="5096385"/>
                </a:lnTo>
                <a:lnTo>
                  <a:pt x="5477744" y="5092939"/>
                </a:lnTo>
                <a:cubicBezTo>
                  <a:pt x="5474490" y="5090581"/>
                  <a:pt x="5469391" y="5088951"/>
                  <a:pt x="5460150" y="5088988"/>
                </a:cubicBezTo>
                <a:lnTo>
                  <a:pt x="5457901" y="5089459"/>
                </a:lnTo>
                <a:lnTo>
                  <a:pt x="5444243" y="5082761"/>
                </a:lnTo>
                <a:cubicBezTo>
                  <a:pt x="5439993" y="5080007"/>
                  <a:pt x="5436418" y="5076805"/>
                  <a:pt x="5433825" y="5072992"/>
                </a:cubicBezTo>
                <a:cubicBezTo>
                  <a:pt x="5379442" y="5082090"/>
                  <a:pt x="5336110" y="5058382"/>
                  <a:pt x="5280996" y="5052402"/>
                </a:cubicBezTo>
                <a:cubicBezTo>
                  <a:pt x="5250806" y="5043777"/>
                  <a:pt x="5168599" y="5048109"/>
                  <a:pt x="5161582" y="5019668"/>
                </a:cubicBezTo>
                <a:cubicBezTo>
                  <a:pt x="5121870" y="5011383"/>
                  <a:pt x="5095637" y="5009222"/>
                  <a:pt x="5042717" y="5002692"/>
                </a:cubicBezTo>
                <a:cubicBezTo>
                  <a:pt x="4991136" y="4972487"/>
                  <a:pt x="4902282" y="4979360"/>
                  <a:pt x="4840514" y="4959306"/>
                </a:cubicBezTo>
                <a:cubicBezTo>
                  <a:pt x="4799904" y="4976415"/>
                  <a:pt x="4824087" y="4958371"/>
                  <a:pt x="4786778" y="4956661"/>
                </a:cubicBezTo>
                <a:cubicBezTo>
                  <a:pt x="4801901" y="4937231"/>
                  <a:pt x="4739845" y="4961208"/>
                  <a:pt x="4743741" y="4937104"/>
                </a:cubicBezTo>
                <a:cubicBezTo>
                  <a:pt x="4736829" y="4937557"/>
                  <a:pt x="4730010" y="4938753"/>
                  <a:pt x="4723136" y="4940138"/>
                </a:cubicBezTo>
                <a:lnTo>
                  <a:pt x="4719535" y="4940850"/>
                </a:lnTo>
                <a:lnTo>
                  <a:pt x="4706143" y="4939586"/>
                </a:lnTo>
                <a:lnTo>
                  <a:pt x="4701098" y="4944372"/>
                </a:lnTo>
                <a:lnTo>
                  <a:pt x="4680034" y="4946157"/>
                </a:lnTo>
                <a:cubicBezTo>
                  <a:pt x="4672339" y="4946029"/>
                  <a:pt x="4664292" y="4944964"/>
                  <a:pt x="4655740" y="4942396"/>
                </a:cubicBezTo>
                <a:cubicBezTo>
                  <a:pt x="4636359" y="4929384"/>
                  <a:pt x="4599700" y="4935346"/>
                  <a:pt x="4569298" y="4929596"/>
                </a:cubicBezTo>
                <a:lnTo>
                  <a:pt x="4555977" y="4924356"/>
                </a:lnTo>
                <a:lnTo>
                  <a:pt x="4508949" y="4921648"/>
                </a:lnTo>
                <a:cubicBezTo>
                  <a:pt x="4495668" y="4920437"/>
                  <a:pt x="4482007" y="4918694"/>
                  <a:pt x="4467838" y="4915993"/>
                </a:cubicBezTo>
                <a:lnTo>
                  <a:pt x="4441948" y="4909300"/>
                </a:lnTo>
                <a:lnTo>
                  <a:pt x="4394719" y="4901820"/>
                </a:lnTo>
                <a:lnTo>
                  <a:pt x="4356810" y="4905146"/>
                </a:lnTo>
                <a:lnTo>
                  <a:pt x="4222144" y="4909117"/>
                </a:lnTo>
                <a:cubicBezTo>
                  <a:pt x="4202488" y="4913903"/>
                  <a:pt x="4184742" y="4933491"/>
                  <a:pt x="4160481" y="4923474"/>
                </a:cubicBezTo>
                <a:cubicBezTo>
                  <a:pt x="4165854" y="4934564"/>
                  <a:pt x="4131661" y="4919946"/>
                  <a:pt x="4124879" y="4929303"/>
                </a:cubicBezTo>
                <a:cubicBezTo>
                  <a:pt x="4120895" y="4937086"/>
                  <a:pt x="4109593" y="4934464"/>
                  <a:pt x="4100114" y="4936007"/>
                </a:cubicBezTo>
                <a:cubicBezTo>
                  <a:pt x="4091835" y="4943256"/>
                  <a:pt x="4045978" y="4943549"/>
                  <a:pt x="4030957" y="4939826"/>
                </a:cubicBezTo>
                <a:cubicBezTo>
                  <a:pt x="3989825" y="4924453"/>
                  <a:pt x="3946860" y="4952050"/>
                  <a:pt x="3913764" y="4940618"/>
                </a:cubicBezTo>
                <a:cubicBezTo>
                  <a:pt x="3904534" y="4939906"/>
                  <a:pt x="3896577" y="4940543"/>
                  <a:pt x="3889457" y="4942017"/>
                </a:cubicBezTo>
                <a:lnTo>
                  <a:pt x="3871115" y="4948115"/>
                </a:lnTo>
                <a:lnTo>
                  <a:pt x="3869086" y="4953796"/>
                </a:lnTo>
                <a:lnTo>
                  <a:pt x="3856124" y="4955351"/>
                </a:lnTo>
                <a:lnTo>
                  <a:pt x="3835967" y="4964002"/>
                </a:lnTo>
                <a:cubicBezTo>
                  <a:pt x="3826465" y="4939857"/>
                  <a:pt x="3782586" y="4975947"/>
                  <a:pt x="3785910" y="4953998"/>
                </a:cubicBezTo>
                <a:cubicBezTo>
                  <a:pt x="3750785" y="4960085"/>
                  <a:pt x="3699033" y="4941571"/>
                  <a:pt x="3671085" y="4966563"/>
                </a:cubicBezTo>
                <a:cubicBezTo>
                  <a:pt x="3621255" y="4971431"/>
                  <a:pt x="3562637" y="4982991"/>
                  <a:pt x="3486928" y="4983204"/>
                </a:cubicBezTo>
                <a:cubicBezTo>
                  <a:pt x="3446030" y="4983424"/>
                  <a:pt x="3343460" y="4965124"/>
                  <a:pt x="3280956" y="4963864"/>
                </a:cubicBezTo>
                <a:cubicBezTo>
                  <a:pt x="3227193" y="4969510"/>
                  <a:pt x="3256481" y="4962609"/>
                  <a:pt x="3211563" y="4982704"/>
                </a:cubicBezTo>
                <a:cubicBezTo>
                  <a:pt x="3207119" y="4979549"/>
                  <a:pt x="3170070" y="4977192"/>
                  <a:pt x="3164681" y="4975408"/>
                </a:cubicBezTo>
                <a:lnTo>
                  <a:pt x="3127171" y="4968229"/>
                </a:lnTo>
                <a:lnTo>
                  <a:pt x="3096889" y="4965619"/>
                </a:lnTo>
                <a:cubicBezTo>
                  <a:pt x="3088441" y="4967572"/>
                  <a:pt x="3082883" y="4967054"/>
                  <a:pt x="3078620" y="4965444"/>
                </a:cubicBezTo>
                <a:lnTo>
                  <a:pt x="3074275" y="4962670"/>
                </a:lnTo>
                <a:lnTo>
                  <a:pt x="3036436" y="4957455"/>
                </a:lnTo>
                <a:lnTo>
                  <a:pt x="3031995" y="4958829"/>
                </a:lnTo>
                <a:lnTo>
                  <a:pt x="2994028" y="4956800"/>
                </a:lnTo>
                <a:cubicBezTo>
                  <a:pt x="2992299" y="4958944"/>
                  <a:pt x="2989407" y="4960397"/>
                  <a:pt x="2984001" y="4960444"/>
                </a:cubicBezTo>
                <a:cubicBezTo>
                  <a:pt x="2994191" y="4975446"/>
                  <a:pt x="2981386" y="4966249"/>
                  <a:pt x="2964542" y="4965062"/>
                </a:cubicBezTo>
                <a:cubicBezTo>
                  <a:pt x="2976613" y="4988096"/>
                  <a:pt x="2927627" y="4975618"/>
                  <a:pt x="2921274" y="4988440"/>
                </a:cubicBezTo>
                <a:cubicBezTo>
                  <a:pt x="2908629" y="4987050"/>
                  <a:pt x="2895476" y="4985998"/>
                  <a:pt x="2882111" y="4985411"/>
                </a:cubicBezTo>
                <a:lnTo>
                  <a:pt x="2874282" y="4985361"/>
                </a:lnTo>
                <a:cubicBezTo>
                  <a:pt x="2874237" y="4985437"/>
                  <a:pt x="2874193" y="4985514"/>
                  <a:pt x="2874147" y="4985591"/>
                </a:cubicBezTo>
                <a:cubicBezTo>
                  <a:pt x="2872492" y="4986074"/>
                  <a:pt x="2869935" y="4986243"/>
                  <a:pt x="2865932" y="4985999"/>
                </a:cubicBezTo>
                <a:lnTo>
                  <a:pt x="2860008" y="4985269"/>
                </a:lnTo>
                <a:lnTo>
                  <a:pt x="2844819" y="4985172"/>
                </a:lnTo>
                <a:lnTo>
                  <a:pt x="2839735" y="4986676"/>
                </a:lnTo>
                <a:lnTo>
                  <a:pt x="2837922" y="4989488"/>
                </a:lnTo>
                <a:lnTo>
                  <a:pt x="2836507" y="4989165"/>
                </a:lnTo>
                <a:cubicBezTo>
                  <a:pt x="2825749" y="4984209"/>
                  <a:pt x="2822382" y="4977089"/>
                  <a:pt x="2808859" y="4996804"/>
                </a:cubicBezTo>
                <a:cubicBezTo>
                  <a:pt x="2784233" y="4988767"/>
                  <a:pt x="2779499" y="5000786"/>
                  <a:pt x="2745907" y="5005126"/>
                </a:cubicBezTo>
                <a:cubicBezTo>
                  <a:pt x="2731796" y="4997536"/>
                  <a:pt x="2720518" y="5000295"/>
                  <a:pt x="2709519" y="5006333"/>
                </a:cubicBezTo>
                <a:cubicBezTo>
                  <a:pt x="2676766" y="5002878"/>
                  <a:pt x="2646981" y="5011377"/>
                  <a:pt x="2610212" y="5013529"/>
                </a:cubicBezTo>
                <a:cubicBezTo>
                  <a:pt x="2570359" y="5003730"/>
                  <a:pt x="2550109" y="5021491"/>
                  <a:pt x="2510814" y="5023713"/>
                </a:cubicBezTo>
                <a:cubicBezTo>
                  <a:pt x="2476639" y="5006722"/>
                  <a:pt x="2482834" y="5038639"/>
                  <a:pt x="2462736" y="5045398"/>
                </a:cubicBezTo>
                <a:lnTo>
                  <a:pt x="2457050" y="5046022"/>
                </a:lnTo>
                <a:lnTo>
                  <a:pt x="2442184" y="5043549"/>
                </a:lnTo>
                <a:lnTo>
                  <a:pt x="2436703" y="5041929"/>
                </a:lnTo>
                <a:cubicBezTo>
                  <a:pt x="2432888" y="5041072"/>
                  <a:pt x="2430299" y="5040830"/>
                  <a:pt x="2428451" y="5041027"/>
                </a:cubicBezTo>
                <a:lnTo>
                  <a:pt x="2420551" y="5039949"/>
                </a:lnTo>
                <a:cubicBezTo>
                  <a:pt x="2407700" y="5037296"/>
                  <a:pt x="2395274" y="5034239"/>
                  <a:pt x="2383501" y="5030941"/>
                </a:cubicBezTo>
                <a:cubicBezTo>
                  <a:pt x="2362992" y="5032521"/>
                  <a:pt x="2317884" y="5047662"/>
                  <a:pt x="2297493" y="5049431"/>
                </a:cubicBezTo>
                <a:lnTo>
                  <a:pt x="2261156" y="5041558"/>
                </a:lnTo>
                <a:lnTo>
                  <a:pt x="2200581" y="5024964"/>
                </a:lnTo>
                <a:lnTo>
                  <a:pt x="2198380" y="5025550"/>
                </a:lnTo>
                <a:lnTo>
                  <a:pt x="2116066" y="5019568"/>
                </a:lnTo>
                <a:cubicBezTo>
                  <a:pt x="2111600" y="5017036"/>
                  <a:pt x="2059664" y="5006071"/>
                  <a:pt x="2056754" y="5002394"/>
                </a:cubicBezTo>
                <a:cubicBezTo>
                  <a:pt x="2003393" y="5014336"/>
                  <a:pt x="1998298" y="5008800"/>
                  <a:pt x="1942916" y="5005703"/>
                </a:cubicBezTo>
                <a:cubicBezTo>
                  <a:pt x="1882138" y="4994708"/>
                  <a:pt x="1836966" y="4976630"/>
                  <a:pt x="1796717" y="4970423"/>
                </a:cubicBezTo>
                <a:cubicBezTo>
                  <a:pt x="1724075" y="4959337"/>
                  <a:pt x="1636218" y="4936339"/>
                  <a:pt x="1583222" y="4931235"/>
                </a:cubicBezTo>
                <a:cubicBezTo>
                  <a:pt x="1544265" y="4950469"/>
                  <a:pt x="1556109" y="4927628"/>
                  <a:pt x="1518821" y="4927872"/>
                </a:cubicBezTo>
                <a:cubicBezTo>
                  <a:pt x="1497291" y="4925112"/>
                  <a:pt x="1483221" y="4916728"/>
                  <a:pt x="1471837" y="4914678"/>
                </a:cubicBezTo>
                <a:lnTo>
                  <a:pt x="1450515" y="4915578"/>
                </a:lnTo>
                <a:lnTo>
                  <a:pt x="1437078" y="4915016"/>
                </a:lnTo>
                <a:lnTo>
                  <a:pt x="1432462" y="4920065"/>
                </a:lnTo>
                <a:lnTo>
                  <a:pt x="1411645" y="4922952"/>
                </a:lnTo>
                <a:cubicBezTo>
                  <a:pt x="1384856" y="4920079"/>
                  <a:pt x="1306656" y="4907389"/>
                  <a:pt x="1271729" y="4902828"/>
                </a:cubicBezTo>
                <a:cubicBezTo>
                  <a:pt x="1258697" y="4896954"/>
                  <a:pt x="1213546" y="4890036"/>
                  <a:pt x="1202076" y="4895589"/>
                </a:cubicBezTo>
                <a:cubicBezTo>
                  <a:pt x="1192059" y="4895561"/>
                  <a:pt x="1182171" y="4891311"/>
                  <a:pt x="1174670" y="4898040"/>
                </a:cubicBezTo>
                <a:cubicBezTo>
                  <a:pt x="1163701" y="4905820"/>
                  <a:pt x="1136874" y="4886643"/>
                  <a:pt x="1137035" y="4897965"/>
                </a:cubicBezTo>
                <a:cubicBezTo>
                  <a:pt x="1117838" y="4884693"/>
                  <a:pt x="1091386" y="4900421"/>
                  <a:pt x="1069882" y="4901859"/>
                </a:cubicBezTo>
                <a:cubicBezTo>
                  <a:pt x="1055589" y="4889467"/>
                  <a:pt x="1024570" y="4904705"/>
                  <a:pt x="980935" y="4900090"/>
                </a:cubicBezTo>
                <a:cubicBezTo>
                  <a:pt x="947614" y="4895538"/>
                  <a:pt x="913224" y="4886405"/>
                  <a:pt x="869960" y="4874547"/>
                </a:cubicBezTo>
                <a:cubicBezTo>
                  <a:pt x="819114" y="4845820"/>
                  <a:pt x="768074" y="4839770"/>
                  <a:pt x="721345" y="4828937"/>
                </a:cubicBezTo>
                <a:cubicBezTo>
                  <a:pt x="667944" y="4819060"/>
                  <a:pt x="698286" y="4848426"/>
                  <a:pt x="635428" y="4819153"/>
                </a:cubicBezTo>
                <a:cubicBezTo>
                  <a:pt x="626286" y="4826707"/>
                  <a:pt x="617638" y="4825980"/>
                  <a:pt x="604106" y="4819994"/>
                </a:cubicBezTo>
                <a:cubicBezTo>
                  <a:pt x="583276" y="4822237"/>
                  <a:pt x="539859" y="4835097"/>
                  <a:pt x="510451" y="4832608"/>
                </a:cubicBezTo>
                <a:cubicBezTo>
                  <a:pt x="489781" y="4829929"/>
                  <a:pt x="443867" y="4807857"/>
                  <a:pt x="427656" y="4805062"/>
                </a:cubicBezTo>
                <a:cubicBezTo>
                  <a:pt x="424088" y="4806479"/>
                  <a:pt x="419580" y="4809736"/>
                  <a:pt x="413184" y="4815837"/>
                </a:cubicBezTo>
                <a:cubicBezTo>
                  <a:pt x="387673" y="4805882"/>
                  <a:pt x="379855" y="4817328"/>
                  <a:pt x="341772" y="4818825"/>
                </a:cubicBezTo>
                <a:cubicBezTo>
                  <a:pt x="327795" y="4810179"/>
                  <a:pt x="314729" y="4811964"/>
                  <a:pt x="301266" y="4817000"/>
                </a:cubicBezTo>
                <a:cubicBezTo>
                  <a:pt x="265781" y="4810886"/>
                  <a:pt x="231017" y="4816794"/>
                  <a:pt x="189886" y="4815871"/>
                </a:cubicBezTo>
                <a:cubicBezTo>
                  <a:pt x="147910" y="4802917"/>
                  <a:pt x="121702" y="4818738"/>
                  <a:pt x="77762" y="4817675"/>
                </a:cubicBezTo>
                <a:cubicBezTo>
                  <a:pt x="38733" y="4795315"/>
                  <a:pt x="44308" y="4840244"/>
                  <a:pt x="8164" y="4835320"/>
                </a:cubicBezTo>
                <a:lnTo>
                  <a:pt x="0" y="4832771"/>
                </a:lnTo>
                <a:close/>
              </a:path>
            </a:pathLst>
          </a:custGeom>
          <a:noFill/>
          <a:extLst>
            <a:ext uri="{909E8E84-426E-40DD-AFC4-6F175D3DCCD1}">
              <a14:hiddenFill xmlns:a14="http://schemas.microsoft.com/office/drawing/2010/main">
                <a:solidFill>
                  <a:srgbClr val="FFFFFF"/>
                </a:solidFill>
              </a14:hiddenFill>
            </a:ext>
          </a:extLst>
        </p:spPr>
      </p:pic>
      <p:sp>
        <p:nvSpPr>
          <p:cNvPr id="2" name="Başlık 1">
            <a:extLst>
              <a:ext uri="{FF2B5EF4-FFF2-40B4-BE49-F238E27FC236}">
                <a16:creationId xmlns:a16="http://schemas.microsoft.com/office/drawing/2014/main" id="{66D7E628-994C-563A-D688-E1E74296EFC9}"/>
              </a:ext>
            </a:extLst>
          </p:cNvPr>
          <p:cNvSpPr>
            <a:spLocks noGrp="1"/>
          </p:cNvSpPr>
          <p:nvPr>
            <p:ph type="ctrTitle"/>
          </p:nvPr>
        </p:nvSpPr>
        <p:spPr>
          <a:xfrm>
            <a:off x="599818" y="5234320"/>
            <a:ext cx="6931319" cy="752217"/>
          </a:xfrm>
        </p:spPr>
        <p:txBody>
          <a:bodyPr anchor="b">
            <a:normAutofit/>
          </a:bodyPr>
          <a:lstStyle/>
          <a:p>
            <a:pPr algn="l"/>
            <a:r>
              <a:rPr lang="tr-TR" sz="3600">
                <a:solidFill>
                  <a:schemeClr val="tx1">
                    <a:lumMod val="85000"/>
                    <a:lumOff val="15000"/>
                  </a:schemeClr>
                </a:solidFill>
              </a:rPr>
              <a:t>EKMEK</a:t>
            </a:r>
          </a:p>
        </p:txBody>
      </p:sp>
      <p:sp>
        <p:nvSpPr>
          <p:cNvPr id="3" name="Alt Başlık 2">
            <a:extLst>
              <a:ext uri="{FF2B5EF4-FFF2-40B4-BE49-F238E27FC236}">
                <a16:creationId xmlns:a16="http://schemas.microsoft.com/office/drawing/2014/main" id="{34A70173-E6EE-8789-4BC1-6B8147397647}"/>
              </a:ext>
            </a:extLst>
          </p:cNvPr>
          <p:cNvSpPr>
            <a:spLocks noGrp="1"/>
          </p:cNvSpPr>
          <p:nvPr>
            <p:ph type="subTitle" idx="1"/>
          </p:nvPr>
        </p:nvSpPr>
        <p:spPr>
          <a:xfrm>
            <a:off x="599819" y="6059086"/>
            <a:ext cx="6931319" cy="349725"/>
          </a:xfrm>
        </p:spPr>
        <p:txBody>
          <a:bodyPr anchor="t">
            <a:normAutofit/>
          </a:bodyPr>
          <a:lstStyle/>
          <a:p>
            <a:pPr algn="l"/>
            <a:r>
              <a:rPr lang="tr-TR" sz="1600">
                <a:solidFill>
                  <a:schemeClr val="tx1">
                    <a:lumMod val="85000"/>
                    <a:lumOff val="15000"/>
                  </a:schemeClr>
                </a:solidFill>
              </a:rPr>
              <a:t>Dr. Öğretim Üyesi Sultan ACUN</a:t>
            </a:r>
          </a:p>
        </p:txBody>
      </p:sp>
    </p:spTree>
    <p:extLst>
      <p:ext uri="{BB962C8B-B14F-4D97-AF65-F5344CB8AC3E}">
        <p14:creationId xmlns:p14="http://schemas.microsoft.com/office/powerpoint/2010/main" val="102969223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191069" y="285729"/>
            <a:ext cx="11668835" cy="6251549"/>
          </a:xfrm>
        </p:spPr>
        <p:txBody>
          <a:bodyPr>
            <a:normAutofit/>
          </a:bodyPr>
          <a:lstStyle/>
          <a:p>
            <a:pPr algn="just"/>
            <a:r>
              <a:rPr lang="tr-TR" b="1" dirty="0"/>
              <a:t>Çavdarlı ekmek: </a:t>
            </a:r>
            <a:r>
              <a:rPr lang="tr-TR" dirty="0"/>
              <a:t>Buğday ununa en az %30 oranında çavdar unu, çavdar kırması, çavdar kırığı, çavdar ezmesi veya bunların karışımı ilave edilip tekniğine uygun olarak üretilen ekmek çeşididir. </a:t>
            </a:r>
          </a:p>
          <a:p>
            <a:pPr algn="just"/>
            <a:r>
              <a:rPr lang="tr-TR" b="1" dirty="0"/>
              <a:t>Çeşni maddesi: </a:t>
            </a:r>
            <a:r>
              <a:rPr lang="tr-TR" dirty="0"/>
              <a:t>Sert kabuklu meyveler, kurutulmuş meyveler, yağlı tohumlar, bal, pekmez, tahin, peynir altı suyu tozu, baharat, kavrulmuş malt unu, çikolata, yumurta, patates gibi yenilebilir diğer ürünleridir.</a:t>
            </a:r>
          </a:p>
          <a:p>
            <a:pPr algn="just"/>
            <a:r>
              <a:rPr lang="tr-TR" dirty="0"/>
              <a:t> </a:t>
            </a:r>
            <a:r>
              <a:rPr lang="tr-TR" b="1" dirty="0"/>
              <a:t>Yabancı madde: </a:t>
            </a:r>
            <a:r>
              <a:rPr lang="tr-TR" dirty="0"/>
              <a:t>Bu Tebliğ kapsamında yer alan ürünlerin üretiminde kullanılmasına izin verilen maddeler ile </a:t>
            </a:r>
            <a:r>
              <a:rPr lang="tr-TR" b="1" dirty="0"/>
              <a:t>hamurun yapışmasını engellemek amacıyla kullanılan razmol, kepek ve bitkisel yağ dışında bulunmaması gereken her türlü maddedir. </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2FAE8382-FA23-0EB5-DBE1-FD1D1F155FD6}"/>
              </a:ext>
            </a:extLst>
          </p:cNvPr>
          <p:cNvSpPr>
            <a:spLocks noGrp="1"/>
          </p:cNvSpPr>
          <p:nvPr>
            <p:ph type="title"/>
          </p:nvPr>
        </p:nvSpPr>
        <p:spPr/>
        <p:txBody>
          <a:bodyPr/>
          <a:lstStyle/>
          <a:p>
            <a:r>
              <a:rPr lang="tr-TR"/>
              <a:t>Ekmeğin besin değeri</a:t>
            </a:r>
          </a:p>
        </p:txBody>
      </p:sp>
      <p:pic>
        <p:nvPicPr>
          <p:cNvPr id="4" name="Picture 2">
            <a:extLst>
              <a:ext uri="{FF2B5EF4-FFF2-40B4-BE49-F238E27FC236}">
                <a16:creationId xmlns:a16="http://schemas.microsoft.com/office/drawing/2014/main" id="{3FBBE485-CFFD-311A-7511-4D2B0A732BC9}"/>
              </a:ext>
            </a:extLst>
          </p:cNvPr>
          <p:cNvPicPr>
            <a:picLocks noGrp="1" noChangeAspect="1" noChangeArrowheads="1"/>
          </p:cNvPicPr>
          <p:nvPr>
            <p:ph idx="1"/>
          </p:nvPr>
        </p:nvPicPr>
        <p:blipFill>
          <a:blip r:embed="rId2"/>
          <a:srcRect/>
          <a:stretch>
            <a:fillRect/>
          </a:stretch>
        </p:blipFill>
        <p:spPr bwMode="auto">
          <a:xfrm>
            <a:off x="486082" y="1787857"/>
            <a:ext cx="10867718" cy="4353636"/>
          </a:xfrm>
          <a:prstGeom prst="rect">
            <a:avLst/>
          </a:prstGeom>
          <a:noFill/>
          <a:ln w="9525">
            <a:noFill/>
            <a:miter lim="800000"/>
            <a:headEnd/>
            <a:tailEnd/>
          </a:ln>
          <a:effectLst/>
        </p:spPr>
      </p:pic>
    </p:spTree>
    <p:extLst>
      <p:ext uri="{BB962C8B-B14F-4D97-AF65-F5344CB8AC3E}">
        <p14:creationId xmlns:p14="http://schemas.microsoft.com/office/powerpoint/2010/main" val="93239485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DBC6133C-0615-4CE4-9132-37E609A9BD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Başlık 1">
            <a:extLst>
              <a:ext uri="{FF2B5EF4-FFF2-40B4-BE49-F238E27FC236}">
                <a16:creationId xmlns:a16="http://schemas.microsoft.com/office/drawing/2014/main" id="{4395CB54-9505-7C3F-29DC-D3231E11805F}"/>
              </a:ext>
            </a:extLst>
          </p:cNvPr>
          <p:cNvSpPr>
            <a:spLocks noGrp="1"/>
          </p:cNvSpPr>
          <p:nvPr>
            <p:ph type="title"/>
          </p:nvPr>
        </p:nvSpPr>
        <p:spPr>
          <a:xfrm>
            <a:off x="645064" y="525982"/>
            <a:ext cx="4282983" cy="1200361"/>
          </a:xfrm>
        </p:spPr>
        <p:txBody>
          <a:bodyPr anchor="b">
            <a:normAutofit/>
          </a:bodyPr>
          <a:lstStyle/>
          <a:p>
            <a:r>
              <a:rPr lang="tr-TR" sz="3600"/>
              <a:t>Ekmek üretimi</a:t>
            </a:r>
          </a:p>
        </p:txBody>
      </p:sp>
      <p:sp>
        <p:nvSpPr>
          <p:cNvPr id="12" name="Rectangle 11">
            <a:extLst>
              <a:ext uri="{FF2B5EF4-FFF2-40B4-BE49-F238E27FC236}">
                <a16:creationId xmlns:a16="http://schemas.microsoft.com/office/drawing/2014/main" id="{169CC832-2974-4E8D-90ED-3E2941BA733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16533" y="1944913"/>
            <a:ext cx="4023360" cy="2743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İçerik Yer Tutucusu 2">
            <a:extLst>
              <a:ext uri="{FF2B5EF4-FFF2-40B4-BE49-F238E27FC236}">
                <a16:creationId xmlns:a16="http://schemas.microsoft.com/office/drawing/2014/main" id="{7B4FF996-ED5D-6B50-2049-7E6FC40F76FE}"/>
              </a:ext>
            </a:extLst>
          </p:cNvPr>
          <p:cNvSpPr>
            <a:spLocks noGrp="1"/>
          </p:cNvSpPr>
          <p:nvPr>
            <p:ph idx="1"/>
          </p:nvPr>
        </p:nvSpPr>
        <p:spPr>
          <a:xfrm>
            <a:off x="645066" y="2031101"/>
            <a:ext cx="4282984" cy="3511943"/>
          </a:xfrm>
        </p:spPr>
        <p:txBody>
          <a:bodyPr anchor="ctr">
            <a:normAutofit/>
          </a:bodyPr>
          <a:lstStyle/>
          <a:p>
            <a:r>
              <a:rPr lang="tr-TR" sz="1800" dirty="0"/>
              <a:t>Su aktivitesi 0.94-0.97</a:t>
            </a:r>
          </a:p>
          <a:p>
            <a:r>
              <a:rPr lang="tr-TR" sz="1800" dirty="0"/>
              <a:t>pH 6</a:t>
            </a:r>
          </a:p>
        </p:txBody>
      </p:sp>
      <p:sp>
        <p:nvSpPr>
          <p:cNvPr id="14" name="Rectangle 13">
            <a:extLst>
              <a:ext uri="{FF2B5EF4-FFF2-40B4-BE49-F238E27FC236}">
                <a16:creationId xmlns:a16="http://schemas.microsoft.com/office/drawing/2014/main" id="{55222F96-971A-4F90-B841-6BAB416C7AC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225843" y="6053360"/>
            <a:ext cx="740664" cy="154124"/>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5">
            <a:extLst>
              <a:ext uri="{FF2B5EF4-FFF2-40B4-BE49-F238E27FC236}">
                <a16:creationId xmlns:a16="http://schemas.microsoft.com/office/drawing/2014/main" id="{08980754-6F4B-43C9-B9BE-127B6BED658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904923" y="215201"/>
            <a:ext cx="740664" cy="11833491"/>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2C1BBA94-3F40-40AA-8BB9-E69E25E537C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96793" y="354959"/>
            <a:ext cx="6184973" cy="5915212"/>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Resim 4">
            <a:extLst>
              <a:ext uri="{FF2B5EF4-FFF2-40B4-BE49-F238E27FC236}">
                <a16:creationId xmlns:a16="http://schemas.microsoft.com/office/drawing/2014/main" id="{298241F8-DF67-F96D-C30F-72F62C553902}"/>
              </a:ext>
            </a:extLst>
          </p:cNvPr>
          <p:cNvPicPr>
            <a:picLocks noChangeAspect="1"/>
          </p:cNvPicPr>
          <p:nvPr/>
        </p:nvPicPr>
        <p:blipFill>
          <a:blip r:embed="rId2"/>
          <a:stretch>
            <a:fillRect/>
          </a:stretch>
        </p:blipFill>
        <p:spPr>
          <a:xfrm>
            <a:off x="5573111" y="-183429"/>
            <a:ext cx="6605862" cy="7419591"/>
          </a:xfrm>
          <a:prstGeom prst="rect">
            <a:avLst/>
          </a:prstGeom>
        </p:spPr>
      </p:pic>
    </p:spTree>
    <p:extLst>
      <p:ext uri="{BB962C8B-B14F-4D97-AF65-F5344CB8AC3E}">
        <p14:creationId xmlns:p14="http://schemas.microsoft.com/office/powerpoint/2010/main" val="257400842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B45582E5-62E4-8EFE-FB5A-7981F37C4C2B}"/>
              </a:ext>
            </a:extLst>
          </p:cNvPr>
          <p:cNvSpPr>
            <a:spLocks noGrp="1"/>
          </p:cNvSpPr>
          <p:nvPr>
            <p:ph type="title"/>
          </p:nvPr>
        </p:nvSpPr>
        <p:spPr/>
        <p:txBody>
          <a:bodyPr/>
          <a:lstStyle/>
          <a:p>
            <a:r>
              <a:rPr lang="tr-TR" dirty="0"/>
              <a:t>Yoğurma </a:t>
            </a:r>
          </a:p>
        </p:txBody>
      </p:sp>
      <p:sp>
        <p:nvSpPr>
          <p:cNvPr id="3" name="İçerik Yer Tutucusu 2">
            <a:extLst>
              <a:ext uri="{FF2B5EF4-FFF2-40B4-BE49-F238E27FC236}">
                <a16:creationId xmlns:a16="http://schemas.microsoft.com/office/drawing/2014/main" id="{FAA1E7D7-9B4E-4CB9-9268-5B4DA8898070}"/>
              </a:ext>
            </a:extLst>
          </p:cNvPr>
          <p:cNvSpPr>
            <a:spLocks noGrp="1"/>
          </p:cNvSpPr>
          <p:nvPr>
            <p:ph idx="1"/>
          </p:nvPr>
        </p:nvSpPr>
        <p:spPr/>
        <p:txBody>
          <a:bodyPr/>
          <a:lstStyle/>
          <a:p>
            <a:r>
              <a:rPr lang="tr-TR" dirty="0"/>
              <a:t>Konulduğu kabın şeklini alacak viskozitede</a:t>
            </a:r>
          </a:p>
          <a:p>
            <a:r>
              <a:rPr lang="tr-TR" dirty="0"/>
              <a:t>Verilen şekli alacak kadar plastik</a:t>
            </a:r>
          </a:p>
          <a:p>
            <a:r>
              <a:rPr lang="tr-TR" dirty="0"/>
              <a:t>Orijinal şekli alabileceği kadar canlı, esnek, elastik</a:t>
            </a:r>
          </a:p>
          <a:p>
            <a:r>
              <a:rPr lang="tr-TR" dirty="0" err="1"/>
              <a:t>Viskoelastik</a:t>
            </a:r>
            <a:endParaRPr lang="tr-TR" dirty="0"/>
          </a:p>
          <a:p>
            <a:endParaRPr lang="tr-TR" dirty="0"/>
          </a:p>
        </p:txBody>
      </p:sp>
    </p:spTree>
    <p:extLst>
      <p:ext uri="{BB962C8B-B14F-4D97-AF65-F5344CB8AC3E}">
        <p14:creationId xmlns:p14="http://schemas.microsoft.com/office/powerpoint/2010/main" val="232841375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E925CFA6-6463-0CB8-299A-A57AAEBD7265}"/>
              </a:ext>
            </a:extLst>
          </p:cNvPr>
          <p:cNvSpPr>
            <a:spLocks noGrp="1"/>
          </p:cNvSpPr>
          <p:nvPr>
            <p:ph type="title"/>
          </p:nvPr>
        </p:nvSpPr>
        <p:spPr/>
        <p:txBody>
          <a:bodyPr/>
          <a:lstStyle/>
          <a:p>
            <a:r>
              <a:rPr lang="tr-TR" dirty="0"/>
              <a:t>Yoğurma  </a:t>
            </a:r>
          </a:p>
        </p:txBody>
      </p:sp>
      <p:sp>
        <p:nvSpPr>
          <p:cNvPr id="3" name="İçerik Yer Tutucusu 2">
            <a:extLst>
              <a:ext uri="{FF2B5EF4-FFF2-40B4-BE49-F238E27FC236}">
                <a16:creationId xmlns:a16="http://schemas.microsoft.com/office/drawing/2014/main" id="{1B8A321F-5156-C8BE-A98A-ADA8413C1CFE}"/>
              </a:ext>
            </a:extLst>
          </p:cNvPr>
          <p:cNvSpPr>
            <a:spLocks noGrp="1"/>
          </p:cNvSpPr>
          <p:nvPr>
            <p:ph idx="1"/>
          </p:nvPr>
        </p:nvSpPr>
        <p:spPr/>
        <p:txBody>
          <a:bodyPr/>
          <a:lstStyle/>
          <a:p>
            <a:r>
              <a:rPr lang="tr-TR" dirty="0"/>
              <a:t>1. Karıştırma</a:t>
            </a:r>
          </a:p>
          <a:p>
            <a:r>
              <a:rPr lang="tr-TR" dirty="0"/>
              <a:t>2. Toparlanma</a:t>
            </a:r>
          </a:p>
          <a:p>
            <a:r>
              <a:rPr lang="tr-TR" dirty="0"/>
              <a:t>3. Gelişme</a:t>
            </a:r>
          </a:p>
          <a:p>
            <a:r>
              <a:rPr lang="tr-TR" dirty="0"/>
              <a:t>4. Olgunlaşma</a:t>
            </a:r>
          </a:p>
          <a:p>
            <a:r>
              <a:rPr lang="tr-TR" dirty="0"/>
              <a:t>5. Salma</a:t>
            </a:r>
          </a:p>
        </p:txBody>
      </p:sp>
    </p:spTree>
    <p:extLst>
      <p:ext uri="{BB962C8B-B14F-4D97-AF65-F5344CB8AC3E}">
        <p14:creationId xmlns:p14="http://schemas.microsoft.com/office/powerpoint/2010/main" val="427813322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7517BFC1-60A0-9EEC-8983-B8FAB6B106E5}"/>
              </a:ext>
            </a:extLst>
          </p:cNvPr>
          <p:cNvSpPr>
            <a:spLocks noGrp="1"/>
          </p:cNvSpPr>
          <p:nvPr>
            <p:ph type="title"/>
          </p:nvPr>
        </p:nvSpPr>
        <p:spPr/>
        <p:txBody>
          <a:bodyPr/>
          <a:lstStyle/>
          <a:p>
            <a:r>
              <a:rPr lang="tr-TR" dirty="0"/>
              <a:t>Fermantasyon hızını etkileyen faktörler</a:t>
            </a:r>
          </a:p>
        </p:txBody>
      </p:sp>
      <p:sp>
        <p:nvSpPr>
          <p:cNvPr id="3" name="İçerik Yer Tutucusu 2">
            <a:extLst>
              <a:ext uri="{FF2B5EF4-FFF2-40B4-BE49-F238E27FC236}">
                <a16:creationId xmlns:a16="http://schemas.microsoft.com/office/drawing/2014/main" id="{98075A41-F0E3-A4B8-AD78-0692FDB6DB44}"/>
              </a:ext>
            </a:extLst>
          </p:cNvPr>
          <p:cNvSpPr>
            <a:spLocks noGrp="1"/>
          </p:cNvSpPr>
          <p:nvPr>
            <p:ph idx="1"/>
          </p:nvPr>
        </p:nvSpPr>
        <p:spPr/>
        <p:txBody>
          <a:bodyPr/>
          <a:lstStyle/>
          <a:p>
            <a:r>
              <a:rPr lang="tr-TR" dirty="0"/>
              <a:t>Maya için besin kaynakları</a:t>
            </a:r>
          </a:p>
          <a:p>
            <a:r>
              <a:rPr lang="tr-TR" dirty="0"/>
              <a:t>Ortamdaki su</a:t>
            </a:r>
          </a:p>
          <a:p>
            <a:r>
              <a:rPr lang="tr-TR" dirty="0"/>
              <a:t>Hamur sıcaklığı</a:t>
            </a:r>
          </a:p>
          <a:p>
            <a:r>
              <a:rPr lang="tr-TR" dirty="0"/>
              <a:t>Hamur </a:t>
            </a:r>
            <a:r>
              <a:rPr lang="tr-TR" dirty="0" err="1"/>
              <a:t>pHsı</a:t>
            </a:r>
            <a:endParaRPr lang="tr-TR" dirty="0"/>
          </a:p>
        </p:txBody>
      </p:sp>
    </p:spTree>
    <p:extLst>
      <p:ext uri="{BB962C8B-B14F-4D97-AF65-F5344CB8AC3E}">
        <p14:creationId xmlns:p14="http://schemas.microsoft.com/office/powerpoint/2010/main" val="269539118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53C011D2-8463-CFF0-6308-1931DC7F41D2}"/>
              </a:ext>
            </a:extLst>
          </p:cNvPr>
          <p:cNvSpPr>
            <a:spLocks noGrp="1"/>
          </p:cNvSpPr>
          <p:nvPr>
            <p:ph type="title"/>
          </p:nvPr>
        </p:nvSpPr>
        <p:spPr>
          <a:xfrm>
            <a:off x="838200" y="322922"/>
            <a:ext cx="10515600" cy="1325563"/>
          </a:xfrm>
        </p:spPr>
        <p:txBody>
          <a:bodyPr/>
          <a:lstStyle/>
          <a:p>
            <a:r>
              <a:rPr lang="tr-TR" dirty="0"/>
              <a:t>Fermantasyon süresini etkileyen faktörler</a:t>
            </a:r>
          </a:p>
        </p:txBody>
      </p:sp>
      <p:sp>
        <p:nvSpPr>
          <p:cNvPr id="3" name="İçerik Yer Tutucusu 2">
            <a:extLst>
              <a:ext uri="{FF2B5EF4-FFF2-40B4-BE49-F238E27FC236}">
                <a16:creationId xmlns:a16="http://schemas.microsoft.com/office/drawing/2014/main" id="{1537E272-E449-F91B-B974-99E36419D2ED}"/>
              </a:ext>
            </a:extLst>
          </p:cNvPr>
          <p:cNvSpPr>
            <a:spLocks noGrp="1"/>
          </p:cNvSpPr>
          <p:nvPr>
            <p:ph idx="1"/>
          </p:nvPr>
        </p:nvSpPr>
        <p:spPr/>
        <p:txBody>
          <a:bodyPr/>
          <a:lstStyle/>
          <a:p>
            <a:r>
              <a:rPr lang="tr-TR" dirty="0"/>
              <a:t>İstenilen ürün tipi</a:t>
            </a:r>
          </a:p>
          <a:p>
            <a:r>
              <a:rPr lang="tr-TR" dirty="0"/>
              <a:t>Elle ya da makinayla işleme</a:t>
            </a:r>
          </a:p>
          <a:p>
            <a:r>
              <a:rPr lang="tr-TR" dirty="0"/>
              <a:t>İlave edilen maya</a:t>
            </a:r>
          </a:p>
          <a:p>
            <a:r>
              <a:rPr lang="tr-TR" dirty="0"/>
              <a:t>Hamur sıcaklığı</a:t>
            </a:r>
          </a:p>
          <a:p>
            <a:r>
              <a:rPr lang="tr-TR" dirty="0"/>
              <a:t>Hamur </a:t>
            </a:r>
            <a:r>
              <a:rPr lang="tr-TR" dirty="0" err="1"/>
              <a:t>pHsı</a:t>
            </a:r>
            <a:r>
              <a:rPr lang="tr-TR" dirty="0"/>
              <a:t> (5.4-6.0</a:t>
            </a:r>
            <a:r>
              <a:rPr lang="tr-TR" dirty="0">
                <a:sym typeface="Wingdings" panose="05000000000000000000" pitchFamily="2" charset="2"/>
              </a:rPr>
              <a:t></a:t>
            </a:r>
            <a:r>
              <a:rPr lang="tr-TR" dirty="0"/>
              <a:t>4.7)</a:t>
            </a:r>
          </a:p>
          <a:p>
            <a:r>
              <a:rPr lang="tr-TR" dirty="0"/>
              <a:t>İlave edilen katkı miktarı</a:t>
            </a:r>
          </a:p>
          <a:p>
            <a:endParaRPr lang="tr-TR" dirty="0"/>
          </a:p>
        </p:txBody>
      </p:sp>
    </p:spTree>
    <p:extLst>
      <p:ext uri="{BB962C8B-B14F-4D97-AF65-F5344CB8AC3E}">
        <p14:creationId xmlns:p14="http://schemas.microsoft.com/office/powerpoint/2010/main" val="364973040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DC7D157C-AEBB-6989-5C79-71EE2AA4BAFC}"/>
              </a:ext>
            </a:extLst>
          </p:cNvPr>
          <p:cNvSpPr>
            <a:spLocks noGrp="1"/>
          </p:cNvSpPr>
          <p:nvPr>
            <p:ph type="title"/>
          </p:nvPr>
        </p:nvSpPr>
        <p:spPr>
          <a:xfrm>
            <a:off x="838200" y="365126"/>
            <a:ext cx="10515600" cy="704020"/>
          </a:xfrm>
        </p:spPr>
        <p:txBody>
          <a:bodyPr/>
          <a:lstStyle/>
          <a:p>
            <a:r>
              <a:rPr lang="tr-TR" dirty="0"/>
              <a:t>Hamur işleme</a:t>
            </a:r>
          </a:p>
        </p:txBody>
      </p:sp>
      <p:sp>
        <p:nvSpPr>
          <p:cNvPr id="3" name="İçerik Yer Tutucusu 2">
            <a:extLst>
              <a:ext uri="{FF2B5EF4-FFF2-40B4-BE49-F238E27FC236}">
                <a16:creationId xmlns:a16="http://schemas.microsoft.com/office/drawing/2014/main" id="{FF45CE7A-FBF8-EC5D-C179-44BF4F34B32E}"/>
              </a:ext>
            </a:extLst>
          </p:cNvPr>
          <p:cNvSpPr>
            <a:spLocks noGrp="1"/>
          </p:cNvSpPr>
          <p:nvPr>
            <p:ph idx="1"/>
          </p:nvPr>
        </p:nvSpPr>
        <p:spPr>
          <a:xfrm>
            <a:off x="838200" y="1280160"/>
            <a:ext cx="10515600" cy="5393595"/>
          </a:xfrm>
        </p:spPr>
        <p:txBody>
          <a:bodyPr>
            <a:normAutofit fontScale="70000" lnSpcReduction="20000"/>
          </a:bodyPr>
          <a:lstStyle/>
          <a:p>
            <a:r>
              <a:rPr lang="tr-TR" dirty="0"/>
              <a:t>Kesme işlemi 20 dk da tamamlanmalı</a:t>
            </a:r>
          </a:p>
          <a:p>
            <a:endParaRPr lang="tr-TR" dirty="0"/>
          </a:p>
          <a:p>
            <a:endParaRPr lang="tr-TR" dirty="0"/>
          </a:p>
          <a:p>
            <a:endParaRPr lang="tr-TR" dirty="0"/>
          </a:p>
          <a:p>
            <a:endParaRPr lang="tr-TR" dirty="0"/>
          </a:p>
          <a:p>
            <a:endParaRPr lang="tr-TR" dirty="0"/>
          </a:p>
          <a:p>
            <a:endParaRPr lang="tr-TR" dirty="0"/>
          </a:p>
          <a:p>
            <a:endParaRPr lang="tr-TR" dirty="0"/>
          </a:p>
          <a:p>
            <a:endParaRPr lang="tr-TR" dirty="0"/>
          </a:p>
          <a:p>
            <a:r>
              <a:rPr lang="tr-TR" dirty="0">
                <a:latin typeface="Times New Roman" panose="02020603050405020304" pitchFamily="18" charset="0"/>
                <a:cs typeface="Times New Roman" panose="02020603050405020304" pitchFamily="18" charset="0"/>
              </a:rPr>
              <a:t>Hamurun gazının alınması </a:t>
            </a:r>
            <a:r>
              <a:rPr lang="tr-TR" dirty="0" err="1">
                <a:latin typeface="Times New Roman" panose="02020603050405020304" pitchFamily="18" charset="0"/>
                <a:cs typeface="Times New Roman" panose="02020603050405020304" pitchFamily="18" charset="0"/>
              </a:rPr>
              <a:t>üniform</a:t>
            </a:r>
            <a:r>
              <a:rPr lang="tr-TR" dirty="0">
                <a:latin typeface="Times New Roman" panose="02020603050405020304" pitchFamily="18" charset="0"/>
                <a:cs typeface="Times New Roman" panose="02020603050405020304" pitchFamily="18" charset="0"/>
              </a:rPr>
              <a:t> kesme tartma sağlanır, tavaya </a:t>
            </a:r>
            <a:r>
              <a:rPr lang="tr-TR" dirty="0" err="1">
                <a:latin typeface="Times New Roman" panose="02020603050405020304" pitchFamily="18" charset="0"/>
                <a:cs typeface="Times New Roman" panose="02020603050405020304" pitchFamily="18" charset="0"/>
              </a:rPr>
              <a:t>üniform</a:t>
            </a:r>
            <a:r>
              <a:rPr lang="tr-TR" dirty="0">
                <a:latin typeface="Times New Roman" panose="02020603050405020304" pitchFamily="18" charset="0"/>
                <a:cs typeface="Times New Roman" panose="02020603050405020304" pitchFamily="18" charset="0"/>
              </a:rPr>
              <a:t> yerleşir, gözenek ve tekstür homojenleşir. Tavaların sıcaklığı hamur konulmadan önce 30 oC civarına getirilmeli ve yağlanmalıdır. Aşırı yağlama ekmeğin tabanının koyu olmasına yol açar. </a:t>
            </a:r>
          </a:p>
          <a:p>
            <a:r>
              <a:rPr lang="tr-TR" dirty="0">
                <a:latin typeface="Times New Roman" panose="02020603050405020304" pitchFamily="18" charset="0"/>
                <a:cs typeface="Times New Roman" panose="02020603050405020304" pitchFamily="18" charset="0"/>
              </a:rPr>
              <a:t>Ara fermantasyon 2-20 dk, %75 nem, 27-29C</a:t>
            </a:r>
          </a:p>
          <a:p>
            <a:r>
              <a:rPr lang="tr-TR" dirty="0">
                <a:latin typeface="Times New Roman" panose="02020603050405020304" pitchFamily="18" charset="0"/>
                <a:cs typeface="Times New Roman" panose="02020603050405020304" pitchFamily="18" charset="0"/>
              </a:rPr>
              <a:t>Son fermantasyon: yumuşama ve uzama için mutlaka fermente edilmeli, nem, oksijen ve sıcaklık kontrolü mutlaka yapılmalı</a:t>
            </a:r>
          </a:p>
          <a:p>
            <a:r>
              <a:rPr lang="tr-TR" dirty="0">
                <a:latin typeface="Times New Roman" panose="02020603050405020304" pitchFamily="18" charset="0"/>
                <a:cs typeface="Times New Roman" panose="02020603050405020304" pitchFamily="18" charset="0"/>
              </a:rPr>
              <a:t>Elektrikli/</a:t>
            </a:r>
            <a:r>
              <a:rPr lang="tr-TR" dirty="0" err="1">
                <a:latin typeface="Times New Roman" panose="02020603050405020304" pitchFamily="18" charset="0"/>
                <a:cs typeface="Times New Roman" panose="02020603050405020304" pitchFamily="18" charset="0"/>
              </a:rPr>
              <a:t>Fuel</a:t>
            </a:r>
            <a:r>
              <a:rPr lang="tr-TR" dirty="0">
                <a:latin typeface="Times New Roman" panose="02020603050405020304" pitchFamily="18" charset="0"/>
                <a:cs typeface="Times New Roman" panose="02020603050405020304" pitchFamily="18" charset="0"/>
              </a:rPr>
              <a:t> </a:t>
            </a:r>
            <a:r>
              <a:rPr lang="tr-TR" dirty="0" err="1">
                <a:latin typeface="Times New Roman" panose="02020603050405020304" pitchFamily="18" charset="0"/>
                <a:cs typeface="Times New Roman" panose="02020603050405020304" pitchFamily="18" charset="0"/>
              </a:rPr>
              <a:t>oil’li</a:t>
            </a:r>
            <a:r>
              <a:rPr lang="tr-TR" dirty="0">
                <a:latin typeface="Times New Roman" panose="02020603050405020304" pitchFamily="18" charset="0"/>
                <a:cs typeface="Times New Roman" panose="02020603050405020304" pitchFamily="18" charset="0"/>
              </a:rPr>
              <a:t> fırınlarda ekmek(200-500g); -230-260 oC’lerde 20-30 dk süre ile </a:t>
            </a:r>
          </a:p>
          <a:p>
            <a:r>
              <a:rPr lang="tr-TR" dirty="0">
                <a:latin typeface="Times New Roman" panose="02020603050405020304" pitchFamily="18" charset="0"/>
                <a:cs typeface="Times New Roman" panose="02020603050405020304" pitchFamily="18" charset="0"/>
              </a:rPr>
              <a:t>Odunlu fırınlarda ; -170-200 oC’de 30-45 dk’da pişer.</a:t>
            </a:r>
          </a:p>
        </p:txBody>
      </p:sp>
      <p:pic>
        <p:nvPicPr>
          <p:cNvPr id="5" name="Resim 4">
            <a:extLst>
              <a:ext uri="{FF2B5EF4-FFF2-40B4-BE49-F238E27FC236}">
                <a16:creationId xmlns:a16="http://schemas.microsoft.com/office/drawing/2014/main" id="{85936093-83FB-BCB6-B3FB-221F33552272}"/>
              </a:ext>
            </a:extLst>
          </p:cNvPr>
          <p:cNvPicPr>
            <a:picLocks noChangeAspect="1"/>
          </p:cNvPicPr>
          <p:nvPr/>
        </p:nvPicPr>
        <p:blipFill>
          <a:blip r:embed="rId2"/>
          <a:stretch>
            <a:fillRect/>
          </a:stretch>
        </p:blipFill>
        <p:spPr>
          <a:xfrm>
            <a:off x="1899138" y="1714647"/>
            <a:ext cx="7863840" cy="2463458"/>
          </a:xfrm>
          <a:prstGeom prst="rect">
            <a:avLst/>
          </a:prstGeom>
        </p:spPr>
      </p:pic>
    </p:spTree>
    <p:extLst>
      <p:ext uri="{BB962C8B-B14F-4D97-AF65-F5344CB8AC3E}">
        <p14:creationId xmlns:p14="http://schemas.microsoft.com/office/powerpoint/2010/main" val="327412916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A8229FBF-F845-EC20-214E-AF64A5FF385C}"/>
              </a:ext>
            </a:extLst>
          </p:cNvPr>
          <p:cNvSpPr>
            <a:spLocks noGrp="1"/>
          </p:cNvSpPr>
          <p:nvPr>
            <p:ph type="title"/>
          </p:nvPr>
        </p:nvSpPr>
        <p:spPr>
          <a:xfrm>
            <a:off x="762000" y="1138036"/>
            <a:ext cx="6151418" cy="1402470"/>
          </a:xfrm>
        </p:spPr>
        <p:txBody>
          <a:bodyPr anchor="t">
            <a:normAutofit/>
          </a:bodyPr>
          <a:lstStyle/>
          <a:p>
            <a:r>
              <a:rPr lang="tr-TR" sz="3200"/>
              <a:t>Pişirme </a:t>
            </a:r>
          </a:p>
        </p:txBody>
      </p:sp>
      <p:cxnSp>
        <p:nvCxnSpPr>
          <p:cNvPr id="18" name="Straight Connector 17">
            <a:extLst>
              <a:ext uri="{FF2B5EF4-FFF2-40B4-BE49-F238E27FC236}">
                <a16:creationId xmlns:a16="http://schemas.microsoft.com/office/drawing/2014/main" id="{1503BFE4-729B-D9D0-C17B-501E6AF1127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65140" y="871146"/>
            <a:ext cx="736939" cy="0"/>
          </a:xfrm>
          <a:prstGeom prst="line">
            <a:avLst/>
          </a:prstGeom>
          <a:ln w="57150">
            <a:solidFill>
              <a:schemeClr val="accent4"/>
            </a:solidFill>
          </a:ln>
        </p:spPr>
        <p:style>
          <a:lnRef idx="1">
            <a:schemeClr val="accent1"/>
          </a:lnRef>
          <a:fillRef idx="0">
            <a:schemeClr val="accent1"/>
          </a:fillRef>
          <a:effectRef idx="0">
            <a:schemeClr val="accent1"/>
          </a:effectRef>
          <a:fontRef idx="minor">
            <a:schemeClr val="tx1"/>
          </a:fontRef>
        </p:style>
      </p:cxnSp>
      <p:pic>
        <p:nvPicPr>
          <p:cNvPr id="13" name="Resim 12">
            <a:extLst>
              <a:ext uri="{FF2B5EF4-FFF2-40B4-BE49-F238E27FC236}">
                <a16:creationId xmlns:a16="http://schemas.microsoft.com/office/drawing/2014/main" id="{EB4DE80D-2B68-66EC-39FC-8711B828CE10}"/>
              </a:ext>
            </a:extLst>
          </p:cNvPr>
          <p:cNvPicPr>
            <a:picLocks noChangeAspect="1"/>
          </p:cNvPicPr>
          <p:nvPr/>
        </p:nvPicPr>
        <p:blipFill>
          <a:blip r:embed="rId2"/>
          <a:stretch>
            <a:fillRect/>
          </a:stretch>
        </p:blipFill>
        <p:spPr>
          <a:xfrm>
            <a:off x="8264235" y="704893"/>
            <a:ext cx="2821737" cy="1683032"/>
          </a:xfrm>
          <a:prstGeom prst="rect">
            <a:avLst/>
          </a:prstGeom>
        </p:spPr>
      </p:pic>
      <p:sp>
        <p:nvSpPr>
          <p:cNvPr id="3" name="İçerik Yer Tutucusu 2">
            <a:extLst>
              <a:ext uri="{FF2B5EF4-FFF2-40B4-BE49-F238E27FC236}">
                <a16:creationId xmlns:a16="http://schemas.microsoft.com/office/drawing/2014/main" id="{AD7467F9-3C37-60EC-D9B6-C96349752F3E}"/>
              </a:ext>
            </a:extLst>
          </p:cNvPr>
          <p:cNvSpPr>
            <a:spLocks noGrp="1"/>
          </p:cNvSpPr>
          <p:nvPr>
            <p:ph idx="1"/>
          </p:nvPr>
        </p:nvSpPr>
        <p:spPr>
          <a:xfrm>
            <a:off x="761999" y="2551176"/>
            <a:ext cx="6151418" cy="3591207"/>
          </a:xfrm>
        </p:spPr>
        <p:txBody>
          <a:bodyPr>
            <a:normAutofit/>
          </a:bodyPr>
          <a:lstStyle/>
          <a:p>
            <a:r>
              <a:rPr lang="tr-TR" sz="2000" dirty="0"/>
              <a:t>Fırın sıçraması!!!</a:t>
            </a:r>
          </a:p>
          <a:p>
            <a:r>
              <a:rPr lang="tr-TR" sz="2000" dirty="0"/>
              <a:t>Ekmek aromasının oluşumu/ </a:t>
            </a:r>
            <a:r>
              <a:rPr lang="tr-TR" sz="2000" dirty="0" err="1"/>
              <a:t>Karamelizasyon</a:t>
            </a:r>
            <a:r>
              <a:rPr lang="tr-TR" sz="2000" dirty="0"/>
              <a:t>, </a:t>
            </a:r>
            <a:r>
              <a:rPr lang="tr-TR" sz="2000" dirty="0" err="1"/>
              <a:t>Maillard</a:t>
            </a:r>
            <a:r>
              <a:rPr lang="tr-TR" sz="2000" dirty="0"/>
              <a:t> reaksiyonu</a:t>
            </a:r>
          </a:p>
          <a:p>
            <a:r>
              <a:rPr lang="tr-TR" sz="2000" dirty="0"/>
              <a:t>Katlı ekmek fırınları-ısı kaybı az</a:t>
            </a:r>
          </a:p>
          <a:p>
            <a:r>
              <a:rPr lang="tr-TR" sz="2000" dirty="0"/>
              <a:t>Tünel fırınlar</a:t>
            </a:r>
          </a:p>
          <a:p>
            <a:r>
              <a:rPr lang="tr-TR" sz="2000" dirty="0"/>
              <a:t>Kara fırın: 250-300C ye ısıtılıp 5-10 </a:t>
            </a:r>
            <a:r>
              <a:rPr lang="tr-TR" sz="2000" dirty="0" err="1"/>
              <a:t>dak</a:t>
            </a:r>
            <a:r>
              <a:rPr lang="tr-TR" sz="2000" dirty="0"/>
              <a:t> beklenir ve 2 saat pişirme</a:t>
            </a:r>
          </a:p>
          <a:p>
            <a:r>
              <a:rPr lang="tr-TR" sz="2000" dirty="0"/>
              <a:t>Çavdar ekmeği gibi ekmekler için de ilk 10 dk. boyunca buhar püskürtmek gerekmektedir. </a:t>
            </a:r>
          </a:p>
        </p:txBody>
      </p:sp>
      <p:pic>
        <p:nvPicPr>
          <p:cNvPr id="11" name="Resim 10">
            <a:extLst>
              <a:ext uri="{FF2B5EF4-FFF2-40B4-BE49-F238E27FC236}">
                <a16:creationId xmlns:a16="http://schemas.microsoft.com/office/drawing/2014/main" id="{1FBD0071-B207-88A0-6A6E-C0C97FFDAB20}"/>
              </a:ext>
            </a:extLst>
          </p:cNvPr>
          <p:cNvPicPr>
            <a:picLocks noChangeAspect="1"/>
          </p:cNvPicPr>
          <p:nvPr/>
        </p:nvPicPr>
        <p:blipFill>
          <a:blip r:embed="rId3"/>
          <a:stretch>
            <a:fillRect/>
          </a:stretch>
        </p:blipFill>
        <p:spPr>
          <a:xfrm>
            <a:off x="8264236" y="2816511"/>
            <a:ext cx="3049581" cy="1218439"/>
          </a:xfrm>
          <a:prstGeom prst="rect">
            <a:avLst/>
          </a:prstGeom>
        </p:spPr>
      </p:pic>
      <p:pic>
        <p:nvPicPr>
          <p:cNvPr id="9" name="Resim 8">
            <a:extLst>
              <a:ext uri="{FF2B5EF4-FFF2-40B4-BE49-F238E27FC236}">
                <a16:creationId xmlns:a16="http://schemas.microsoft.com/office/drawing/2014/main" id="{BB3A4111-EC97-999C-8082-2967C13DA466}"/>
              </a:ext>
            </a:extLst>
          </p:cNvPr>
          <p:cNvPicPr>
            <a:picLocks noChangeAspect="1"/>
          </p:cNvPicPr>
          <p:nvPr/>
        </p:nvPicPr>
        <p:blipFill>
          <a:blip r:embed="rId4"/>
          <a:stretch>
            <a:fillRect/>
          </a:stretch>
        </p:blipFill>
        <p:spPr>
          <a:xfrm>
            <a:off x="8264236" y="4463538"/>
            <a:ext cx="2202887" cy="1683032"/>
          </a:xfrm>
          <a:prstGeom prst="rect">
            <a:avLst/>
          </a:prstGeom>
        </p:spPr>
      </p:pic>
    </p:spTree>
    <p:extLst>
      <p:ext uri="{BB962C8B-B14F-4D97-AF65-F5344CB8AC3E}">
        <p14:creationId xmlns:p14="http://schemas.microsoft.com/office/powerpoint/2010/main" val="389544578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53F29798-D584-4792-9B62-3F5F5C36D61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Başlık 1">
            <a:extLst>
              <a:ext uri="{FF2B5EF4-FFF2-40B4-BE49-F238E27FC236}">
                <a16:creationId xmlns:a16="http://schemas.microsoft.com/office/drawing/2014/main" id="{4C077FBE-0F49-F68B-4F15-1967DF3BCA84}"/>
              </a:ext>
            </a:extLst>
          </p:cNvPr>
          <p:cNvSpPr>
            <a:spLocks noGrp="1"/>
          </p:cNvSpPr>
          <p:nvPr>
            <p:ph type="title"/>
          </p:nvPr>
        </p:nvSpPr>
        <p:spPr>
          <a:xfrm>
            <a:off x="838200" y="184805"/>
            <a:ext cx="10515600" cy="1505883"/>
          </a:xfrm>
        </p:spPr>
        <p:txBody>
          <a:bodyPr vert="horz" lIns="91440" tIns="45720" rIns="91440" bIns="45720" rtlCol="0" anchor="ctr">
            <a:normAutofit/>
          </a:bodyPr>
          <a:lstStyle/>
          <a:p>
            <a:r>
              <a:rPr lang="en-US" sz="5200" kern="1200">
                <a:solidFill>
                  <a:schemeClr val="tx1"/>
                </a:solidFill>
                <a:latin typeface="+mj-lt"/>
                <a:ea typeface="+mj-ea"/>
                <a:cs typeface="+mj-cs"/>
              </a:rPr>
              <a:t>Pişirme kaybı</a:t>
            </a:r>
          </a:p>
        </p:txBody>
      </p:sp>
      <p:pic>
        <p:nvPicPr>
          <p:cNvPr id="5" name="İçerik Yer Tutucusu 4">
            <a:extLst>
              <a:ext uri="{FF2B5EF4-FFF2-40B4-BE49-F238E27FC236}">
                <a16:creationId xmlns:a16="http://schemas.microsoft.com/office/drawing/2014/main" id="{830F1DF6-2A95-166B-6DA9-CAC262442061}"/>
              </a:ext>
            </a:extLst>
          </p:cNvPr>
          <p:cNvPicPr>
            <a:picLocks noGrp="1" noChangeAspect="1"/>
          </p:cNvPicPr>
          <p:nvPr>
            <p:ph idx="1"/>
          </p:nvPr>
        </p:nvPicPr>
        <p:blipFill>
          <a:blip r:embed="rId2"/>
          <a:stretch>
            <a:fillRect/>
          </a:stretch>
        </p:blipFill>
        <p:spPr>
          <a:xfrm>
            <a:off x="1758869" y="1845426"/>
            <a:ext cx="8671208" cy="4450303"/>
          </a:xfrm>
          <a:prstGeom prst="rect">
            <a:avLst/>
          </a:prstGeom>
        </p:spPr>
      </p:pic>
    </p:spTree>
    <p:extLst>
      <p:ext uri="{BB962C8B-B14F-4D97-AF65-F5344CB8AC3E}">
        <p14:creationId xmlns:p14="http://schemas.microsoft.com/office/powerpoint/2010/main" val="221613833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5" name="Rectangle 9">
            <a:extLst>
              <a:ext uri="{FF2B5EF4-FFF2-40B4-BE49-F238E27FC236}">
                <a16:creationId xmlns:a16="http://schemas.microsoft.com/office/drawing/2014/main" id="{201CC55D-ED54-4C5C-95E6-10947BD110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Başlık 1">
            <a:extLst>
              <a:ext uri="{FF2B5EF4-FFF2-40B4-BE49-F238E27FC236}">
                <a16:creationId xmlns:a16="http://schemas.microsoft.com/office/drawing/2014/main" id="{769ABB93-CB3D-FF61-073A-072B3AE6E260}"/>
              </a:ext>
            </a:extLst>
          </p:cNvPr>
          <p:cNvSpPr>
            <a:spLocks noGrp="1"/>
          </p:cNvSpPr>
          <p:nvPr>
            <p:ph type="title"/>
          </p:nvPr>
        </p:nvSpPr>
        <p:spPr>
          <a:xfrm>
            <a:off x="589560" y="856180"/>
            <a:ext cx="4560584" cy="1128068"/>
          </a:xfrm>
        </p:spPr>
        <p:txBody>
          <a:bodyPr anchor="ctr">
            <a:normAutofit/>
          </a:bodyPr>
          <a:lstStyle/>
          <a:p>
            <a:r>
              <a:rPr lang="tr-TR" sz="4000"/>
              <a:t>TSE 5000</a:t>
            </a:r>
          </a:p>
        </p:txBody>
      </p:sp>
      <p:grpSp>
        <p:nvGrpSpPr>
          <p:cNvPr id="17" name="Group 11">
            <a:extLst>
              <a:ext uri="{FF2B5EF4-FFF2-40B4-BE49-F238E27FC236}">
                <a16:creationId xmlns:a16="http://schemas.microsoft.com/office/drawing/2014/main" id="{1DE889C7-FAD6-4397-98E2-05D50348445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1083484"/>
            <a:ext cx="355196" cy="673460"/>
            <a:chOff x="0" y="823811"/>
            <a:chExt cx="355196" cy="673460"/>
          </a:xfrm>
        </p:grpSpPr>
        <p:sp>
          <p:nvSpPr>
            <p:cNvPr id="13" name="Rectangle 12">
              <a:extLst>
                <a:ext uri="{FF2B5EF4-FFF2-40B4-BE49-F238E27FC236}">
                  <a16:creationId xmlns:a16="http://schemas.microsoft.com/office/drawing/2014/main" id="{F399A70F-F8CD-4992-9EF5-6CF15472E73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823811"/>
              <a:ext cx="87363" cy="67346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48F4FEDC-6D80-458C-A665-075D9B9500F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59341" y="823811"/>
              <a:ext cx="195855" cy="67346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6" name="Rectangle 15">
            <a:extLst>
              <a:ext uri="{FF2B5EF4-FFF2-40B4-BE49-F238E27FC236}">
                <a16:creationId xmlns:a16="http://schemas.microsoft.com/office/drawing/2014/main" id="{3873B707-463F-40B0-8227-E8CC6C67EB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65085" y="2090569"/>
            <a:ext cx="4297680" cy="2743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İçerik Yer Tutucusu 2">
            <a:extLst>
              <a:ext uri="{FF2B5EF4-FFF2-40B4-BE49-F238E27FC236}">
                <a16:creationId xmlns:a16="http://schemas.microsoft.com/office/drawing/2014/main" id="{3846B6D1-B668-42DE-DC5E-6CFE6DC48D08}"/>
              </a:ext>
            </a:extLst>
          </p:cNvPr>
          <p:cNvSpPr>
            <a:spLocks noGrp="1"/>
          </p:cNvSpPr>
          <p:nvPr>
            <p:ph idx="1"/>
          </p:nvPr>
        </p:nvSpPr>
        <p:spPr>
          <a:xfrm>
            <a:off x="590719" y="2330505"/>
            <a:ext cx="4559425" cy="3979585"/>
          </a:xfrm>
        </p:spPr>
        <p:txBody>
          <a:bodyPr anchor="ctr">
            <a:normAutofit/>
          </a:bodyPr>
          <a:lstStyle/>
          <a:p>
            <a:pPr algn="just"/>
            <a:r>
              <a:rPr lang="tr-TR" sz="2400" dirty="0">
                <a:latin typeface="Times New Roman" panose="02020603050405020304" pitchFamily="18" charset="0"/>
                <a:cs typeface="Times New Roman" panose="02020603050405020304" pitchFamily="18" charset="0"/>
              </a:rPr>
              <a:t>Buğday ununa su, tuz, maya (</a:t>
            </a:r>
            <a:r>
              <a:rPr lang="tr-TR" sz="2400" i="1" dirty="0" err="1">
                <a:latin typeface="Times New Roman" panose="02020603050405020304" pitchFamily="18" charset="0"/>
                <a:cs typeface="Times New Roman" panose="02020603050405020304" pitchFamily="18" charset="0"/>
              </a:rPr>
              <a:t>Saccharomyces</a:t>
            </a:r>
            <a:r>
              <a:rPr lang="tr-TR" sz="2400" i="1" dirty="0">
                <a:latin typeface="Times New Roman" panose="02020603050405020304" pitchFamily="18" charset="0"/>
                <a:cs typeface="Times New Roman" panose="02020603050405020304" pitchFamily="18" charset="0"/>
              </a:rPr>
              <a:t> </a:t>
            </a:r>
            <a:r>
              <a:rPr lang="tr-TR" sz="2400" i="1" dirty="0" err="1">
                <a:latin typeface="Times New Roman" panose="02020603050405020304" pitchFamily="18" charset="0"/>
                <a:cs typeface="Times New Roman" panose="02020603050405020304" pitchFamily="18" charset="0"/>
              </a:rPr>
              <a:t>cerevisiae</a:t>
            </a:r>
            <a:r>
              <a:rPr lang="tr-TR" sz="2400" dirty="0">
                <a:latin typeface="Times New Roman" panose="02020603050405020304" pitchFamily="18" charset="0"/>
                <a:cs typeface="Times New Roman" panose="02020603050405020304" pitchFamily="18" charset="0"/>
              </a:rPr>
              <a:t>) gerektiğinde şeker, enzimler, enzim kaynağı olarak malt unu, </a:t>
            </a:r>
            <a:r>
              <a:rPr lang="tr-TR" sz="2400" dirty="0" err="1">
                <a:latin typeface="Times New Roman" panose="02020603050405020304" pitchFamily="18" charset="0"/>
                <a:cs typeface="Times New Roman" panose="02020603050405020304" pitchFamily="18" charset="0"/>
              </a:rPr>
              <a:t>vitalgluten</a:t>
            </a:r>
            <a:r>
              <a:rPr lang="tr-TR" sz="2400" dirty="0">
                <a:latin typeface="Times New Roman" panose="02020603050405020304" pitchFamily="18" charset="0"/>
                <a:cs typeface="Times New Roman" panose="02020603050405020304" pitchFamily="18" charset="0"/>
              </a:rPr>
              <a:t> ve izin verilen katkı maddeleri ilave edilir. Bu karışımın tekniğine uygun olarak yoğrulması, şekillendirilmesi, fermantasyona (mayalanma) bırakılması ve pişirilmesi ile yapılan ürüne ekmek denir. </a:t>
            </a:r>
          </a:p>
          <a:p>
            <a:endParaRPr lang="tr-TR" sz="2000" dirty="0"/>
          </a:p>
        </p:txBody>
      </p:sp>
      <p:sp>
        <p:nvSpPr>
          <p:cNvPr id="18" name="Rectangle 17">
            <a:extLst>
              <a:ext uri="{FF2B5EF4-FFF2-40B4-BE49-F238E27FC236}">
                <a16:creationId xmlns:a16="http://schemas.microsoft.com/office/drawing/2014/main" id="{C13237C8-E62C-4F0D-A318-BD6FB6C2D13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0697670" y="0"/>
            <a:ext cx="149433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19C9EAEA-39D0-4B0E-A0EB-51E7B26740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85810" y="513853"/>
            <a:ext cx="6009366" cy="5834577"/>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Resim 4" descr="çerez, atıştırmalık, unlu mamuller, sepet, konteyner içeren bir resim&#10;&#10;Açıklama otomatik olarak oluşturuldu">
            <a:extLst>
              <a:ext uri="{FF2B5EF4-FFF2-40B4-BE49-F238E27FC236}">
                <a16:creationId xmlns:a16="http://schemas.microsoft.com/office/drawing/2014/main" id="{D8B679EC-25D9-B88E-FC7B-8B2E8C8D5271}"/>
              </a:ext>
            </a:extLst>
          </p:cNvPr>
          <p:cNvPicPr>
            <a:picLocks noChangeAspect="1"/>
          </p:cNvPicPr>
          <p:nvPr/>
        </p:nvPicPr>
        <p:blipFill rotWithShape="1">
          <a:blip r:embed="rId2"/>
          <a:srcRect l="12334" r="32735" b="2"/>
          <a:stretch/>
        </p:blipFill>
        <p:spPr>
          <a:xfrm>
            <a:off x="5977788" y="799352"/>
            <a:ext cx="5425410" cy="5259296"/>
          </a:xfrm>
          <a:prstGeom prst="rect">
            <a:avLst/>
          </a:prstGeom>
        </p:spPr>
      </p:pic>
    </p:spTree>
    <p:extLst>
      <p:ext uri="{BB962C8B-B14F-4D97-AF65-F5344CB8AC3E}">
        <p14:creationId xmlns:p14="http://schemas.microsoft.com/office/powerpoint/2010/main" val="344019973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B7D84E1C-CE33-87B3-504F-D226A96D23AD}"/>
              </a:ext>
            </a:extLst>
          </p:cNvPr>
          <p:cNvSpPr>
            <a:spLocks noGrp="1"/>
          </p:cNvSpPr>
          <p:nvPr>
            <p:ph type="title"/>
          </p:nvPr>
        </p:nvSpPr>
        <p:spPr/>
        <p:txBody>
          <a:bodyPr/>
          <a:lstStyle/>
          <a:p>
            <a:r>
              <a:rPr lang="tr-TR" dirty="0"/>
              <a:t>Pişirme hataları</a:t>
            </a:r>
          </a:p>
        </p:txBody>
      </p:sp>
      <p:sp>
        <p:nvSpPr>
          <p:cNvPr id="3" name="İçerik Yer Tutucusu 2">
            <a:extLst>
              <a:ext uri="{FF2B5EF4-FFF2-40B4-BE49-F238E27FC236}">
                <a16:creationId xmlns:a16="http://schemas.microsoft.com/office/drawing/2014/main" id="{9F4E33D6-7A61-D16D-9945-B54ECCB20BC7}"/>
              </a:ext>
            </a:extLst>
          </p:cNvPr>
          <p:cNvSpPr>
            <a:spLocks noGrp="1"/>
          </p:cNvSpPr>
          <p:nvPr>
            <p:ph idx="1"/>
          </p:nvPr>
        </p:nvSpPr>
        <p:spPr/>
        <p:txBody>
          <a:bodyPr>
            <a:normAutofit fontScale="92500" lnSpcReduction="10000"/>
          </a:bodyPr>
          <a:lstStyle/>
          <a:p>
            <a:r>
              <a:rPr lang="tr-TR" dirty="0">
                <a:latin typeface="Times New Roman" panose="02020603050405020304" pitchFamily="18" charset="0"/>
                <a:cs typeface="Times New Roman" panose="02020603050405020304" pitchFamily="18" charset="0"/>
              </a:rPr>
              <a:t>Çok Düşük Fırın Sıcaklığı </a:t>
            </a:r>
          </a:p>
          <a:p>
            <a:pPr lvl="1"/>
            <a:r>
              <a:rPr lang="tr-TR" dirty="0">
                <a:latin typeface="Times New Roman" panose="02020603050405020304" pitchFamily="18" charset="0"/>
                <a:cs typeface="Times New Roman" panose="02020603050405020304" pitchFamily="18" charset="0"/>
              </a:rPr>
              <a:t>Düşük sıcaklıkta pişirilen ekmeklerin bıçak açma yerleri çatlak, kabukları da açık ve soluk renkli olur. Bu ekmekler düşük sıcaklıkta uzun süre pişeceğinden, pişirme işleminden kısa bir süre sonra sertleşerek yumuşaklıklarını kaybederler. Yetersiz fırın sıcaklığında ise açık renkli, kaba gözenekli ekmekler meydana gelir.</a:t>
            </a:r>
          </a:p>
          <a:p>
            <a:r>
              <a:rPr lang="tr-TR" sz="2400" dirty="0">
                <a:latin typeface="Times New Roman" panose="02020603050405020304" pitchFamily="18" charset="0"/>
                <a:cs typeface="Times New Roman" panose="02020603050405020304" pitchFamily="18" charset="0"/>
              </a:rPr>
              <a:t>Pişirme Sırasında Fırına Çok Aşırı Buhar Verilmesi </a:t>
            </a:r>
          </a:p>
          <a:p>
            <a:pPr lvl="1"/>
            <a:r>
              <a:rPr lang="tr-TR" dirty="0">
                <a:latin typeface="Times New Roman" panose="02020603050405020304" pitchFamily="18" charset="0"/>
                <a:cs typeface="Times New Roman" panose="02020603050405020304" pitchFamily="18" charset="0"/>
              </a:rPr>
              <a:t>Ekmeğin fırın içerisinde istenilen büyümeyi yapabilmesi için fırına buhar verilmesi gereklidir. Ancak buhar miktarı çok aşırı olursa ekmekler bıçak açmaz. Bu tür ekmeklerin kabuk rengi aşırı parlak ve açık sarı olur. Kabuktaki sertlik diğer bir göstergedir.</a:t>
            </a:r>
          </a:p>
          <a:p>
            <a:r>
              <a:rPr lang="tr-TR" sz="2400" dirty="0">
                <a:latin typeface="Times New Roman" panose="02020603050405020304" pitchFamily="18" charset="0"/>
                <a:cs typeface="Times New Roman" panose="02020603050405020304" pitchFamily="18" charset="0"/>
              </a:rPr>
              <a:t>Pişirme Sırasında Fırına Eksik Buhar Verilmesi </a:t>
            </a:r>
          </a:p>
          <a:p>
            <a:pPr lvl="1"/>
            <a:r>
              <a:rPr lang="tr-TR" sz="2000" dirty="0">
                <a:latin typeface="Times New Roman" panose="02020603050405020304" pitchFamily="18" charset="0"/>
                <a:cs typeface="Times New Roman" panose="02020603050405020304" pitchFamily="18" charset="0"/>
              </a:rPr>
              <a:t>Pişirme sırasında buharın yetersizliği ekmeklerin yeteri kadar gelişememesine neden olur ve bıçak açma sırasında çatlamalar meydana gelir. Ekmek kabuğunun rengi mat ve gösterişsiz bir hal alır.</a:t>
            </a:r>
          </a:p>
        </p:txBody>
      </p:sp>
    </p:spTree>
    <p:extLst>
      <p:ext uri="{BB962C8B-B14F-4D97-AF65-F5344CB8AC3E}">
        <p14:creationId xmlns:p14="http://schemas.microsoft.com/office/powerpoint/2010/main" val="136397624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910926A7-3748-66C0-BDE4-887E2B87B1C2}"/>
              </a:ext>
            </a:extLst>
          </p:cNvPr>
          <p:cNvSpPr>
            <a:spLocks noGrp="1"/>
          </p:cNvSpPr>
          <p:nvPr>
            <p:ph type="title"/>
          </p:nvPr>
        </p:nvSpPr>
        <p:spPr/>
        <p:txBody>
          <a:bodyPr/>
          <a:lstStyle/>
          <a:p>
            <a:r>
              <a:rPr lang="tr-TR" dirty="0"/>
              <a:t>Soğutma ve ambalajlama</a:t>
            </a:r>
          </a:p>
        </p:txBody>
      </p:sp>
      <p:sp>
        <p:nvSpPr>
          <p:cNvPr id="3" name="İçerik Yer Tutucusu 2">
            <a:extLst>
              <a:ext uri="{FF2B5EF4-FFF2-40B4-BE49-F238E27FC236}">
                <a16:creationId xmlns:a16="http://schemas.microsoft.com/office/drawing/2014/main" id="{2C2EE2AF-5201-B5B5-5122-77983CE04A58}"/>
              </a:ext>
            </a:extLst>
          </p:cNvPr>
          <p:cNvSpPr>
            <a:spLocks noGrp="1"/>
          </p:cNvSpPr>
          <p:nvPr>
            <p:ph idx="1"/>
          </p:nvPr>
        </p:nvSpPr>
        <p:spPr/>
        <p:txBody>
          <a:bodyPr/>
          <a:lstStyle/>
          <a:p>
            <a:r>
              <a:rPr lang="tr-TR" dirty="0">
                <a:latin typeface="Times New Roman" panose="02020603050405020304" pitchFamily="18" charset="0"/>
                <a:cs typeface="Times New Roman" panose="02020603050405020304" pitchFamily="18" charset="0"/>
              </a:rPr>
              <a:t>Pişme işleminden sonra pişmiş olan ekmek fırından taş üzerinden ya da tava içinden çıkarılarak, altından da hava almasını sağlayacak bir ızgara üzerinde pamuklu beze sarılmak suretiyle dinlenmeye ve soğumaya bırakılır. Soğutma işlemi ortamın sıcaklığına da bağlı olarak ortalama 1 saat kadar sürer. </a:t>
            </a:r>
          </a:p>
          <a:p>
            <a:r>
              <a:rPr lang="tr-TR" dirty="0">
                <a:latin typeface="Times New Roman" panose="02020603050405020304" pitchFamily="18" charset="0"/>
                <a:cs typeface="Times New Roman" panose="02020603050405020304" pitchFamily="18" charset="0"/>
              </a:rPr>
              <a:t>Hızlı soğuması amacıyla fırından yeni çıkmış ekmeğin soğuk bir ortama konması veya hava akımında bırakılması uygun değildir çünkü bu durumda kabuk çatlayıp yarılabilir. </a:t>
            </a:r>
          </a:p>
        </p:txBody>
      </p:sp>
    </p:spTree>
    <p:extLst>
      <p:ext uri="{BB962C8B-B14F-4D97-AF65-F5344CB8AC3E}">
        <p14:creationId xmlns:p14="http://schemas.microsoft.com/office/powerpoint/2010/main" val="21790424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BA78CB26-0A6D-D1E0-766A-B0434CDAFEA0}"/>
              </a:ext>
            </a:extLst>
          </p:cNvPr>
          <p:cNvSpPr>
            <a:spLocks noGrp="1"/>
          </p:cNvSpPr>
          <p:nvPr>
            <p:ph type="title"/>
          </p:nvPr>
        </p:nvSpPr>
        <p:spPr/>
        <p:txBody>
          <a:bodyPr/>
          <a:lstStyle/>
          <a:p>
            <a:r>
              <a:rPr lang="tr-TR" dirty="0"/>
              <a:t>Ekmeğin raf ömrü</a:t>
            </a:r>
          </a:p>
        </p:txBody>
      </p:sp>
      <p:sp>
        <p:nvSpPr>
          <p:cNvPr id="3" name="İçerik Yer Tutucusu 2">
            <a:extLst>
              <a:ext uri="{FF2B5EF4-FFF2-40B4-BE49-F238E27FC236}">
                <a16:creationId xmlns:a16="http://schemas.microsoft.com/office/drawing/2014/main" id="{5A13D48B-A0C5-E074-FD24-7F6A25B8C283}"/>
              </a:ext>
            </a:extLst>
          </p:cNvPr>
          <p:cNvSpPr>
            <a:spLocks noGrp="1"/>
          </p:cNvSpPr>
          <p:nvPr>
            <p:ph idx="1"/>
          </p:nvPr>
        </p:nvSpPr>
        <p:spPr/>
        <p:txBody>
          <a:bodyPr>
            <a:normAutofit fontScale="85000" lnSpcReduction="20000"/>
          </a:bodyPr>
          <a:lstStyle/>
          <a:p>
            <a:r>
              <a:rPr lang="tr-TR" dirty="0">
                <a:latin typeface="Times New Roman" panose="02020603050405020304" pitchFamily="18" charset="0"/>
                <a:cs typeface="Times New Roman" panose="02020603050405020304" pitchFamily="18" charset="0"/>
              </a:rPr>
              <a:t>Ekmek taze olarak tüketilen ve raf ömrü kısa olan bir üründür. Normal şartlar içinde ideal tüketim fırından çıktıktan 2 saat sonrası ile 8 saat süre arasındadır. Paketlenmemiş ve katkı maddesi içermeyen ekmeğin raf ömrü birkaç saattir. Bayatlama ekmeğin kabul edilebilirliğini azaltan ve raf ömrünü birinci derecede kısıtlayan etmendir. Bakteri ve küf gelişimi raf ömrünü etkiler. Antimikrobiyal katkı maddeleri kullanımı ile bayatlamayı geciktirmek ve raf ömrünü uzatmak mümkündür. </a:t>
            </a:r>
          </a:p>
          <a:p>
            <a:r>
              <a:rPr lang="tr-TR" dirty="0">
                <a:latin typeface="Times New Roman" panose="02020603050405020304" pitchFamily="18" charset="0"/>
                <a:cs typeface="Times New Roman" panose="02020603050405020304" pitchFamily="18" charset="0"/>
              </a:rPr>
              <a:t>Karbondioksit gazının kullanıldığı modifiye atmosferde paketleme uygulamalarıyla da ekmeğin raf ömrü uzatılabilmektedir. </a:t>
            </a:r>
          </a:p>
          <a:p>
            <a:r>
              <a:rPr lang="tr-TR" i="1" dirty="0">
                <a:solidFill>
                  <a:srgbClr val="FF0000"/>
                </a:solidFill>
                <a:latin typeface="Times New Roman" panose="02020603050405020304" pitchFamily="18" charset="0"/>
                <a:cs typeface="Times New Roman" panose="02020603050405020304" pitchFamily="18" charset="0"/>
              </a:rPr>
              <a:t>Paketlenmemiş ve katkısız ekmeğin raf ömrü kısadır. Yumuşak içli, ince ve çıtır kabuklu ekmek için raf ömrü birkaç saat, ambalajlanmış beyaz ekmek için markette ve evlerde birkaç gündür. Ekmek içerdiği nişastanın yapısındaki değişimlerden dolayı hızla bayatlar. </a:t>
            </a:r>
            <a:r>
              <a:rPr lang="tr-TR" dirty="0">
                <a:latin typeface="Times New Roman" panose="02020603050405020304" pitchFamily="18" charset="0"/>
                <a:cs typeface="Times New Roman" panose="02020603050405020304" pitchFamily="18" charset="0"/>
              </a:rPr>
              <a:t>Bayatlama ekmeğin raf ömrünü kısıtlayan ana reaksiyondur. Ekmeğin nem alışverişi bayatlamayı hızlandırır. Su aktivitesinin yüksek olması nedeniyle küf gelişimine uygundur. </a:t>
            </a:r>
          </a:p>
        </p:txBody>
      </p:sp>
    </p:spTree>
    <p:extLst>
      <p:ext uri="{BB962C8B-B14F-4D97-AF65-F5344CB8AC3E}">
        <p14:creationId xmlns:p14="http://schemas.microsoft.com/office/powerpoint/2010/main" val="303459340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8C3837D3-52EB-B4C9-B38D-E1FFDC5F5CAB}"/>
              </a:ext>
            </a:extLst>
          </p:cNvPr>
          <p:cNvSpPr>
            <a:spLocks noGrp="1"/>
          </p:cNvSpPr>
          <p:nvPr>
            <p:ph type="title"/>
          </p:nvPr>
        </p:nvSpPr>
        <p:spPr/>
        <p:txBody>
          <a:bodyPr/>
          <a:lstStyle/>
          <a:p>
            <a:endParaRPr lang="tr-TR"/>
          </a:p>
        </p:txBody>
      </p:sp>
      <p:sp>
        <p:nvSpPr>
          <p:cNvPr id="3" name="İçerik Yer Tutucusu 2">
            <a:extLst>
              <a:ext uri="{FF2B5EF4-FFF2-40B4-BE49-F238E27FC236}">
                <a16:creationId xmlns:a16="http://schemas.microsoft.com/office/drawing/2014/main" id="{86E52598-A8C4-1A23-84D5-8547F26ADC53}"/>
              </a:ext>
            </a:extLst>
          </p:cNvPr>
          <p:cNvSpPr>
            <a:spLocks noGrp="1"/>
          </p:cNvSpPr>
          <p:nvPr>
            <p:ph idx="1"/>
          </p:nvPr>
        </p:nvSpPr>
        <p:spPr/>
        <p:txBody>
          <a:bodyPr/>
          <a:lstStyle/>
          <a:p>
            <a:endParaRPr lang="tr-TR"/>
          </a:p>
        </p:txBody>
      </p:sp>
      <p:pic>
        <p:nvPicPr>
          <p:cNvPr id="5" name="Resim 4">
            <a:extLst>
              <a:ext uri="{FF2B5EF4-FFF2-40B4-BE49-F238E27FC236}">
                <a16:creationId xmlns:a16="http://schemas.microsoft.com/office/drawing/2014/main" id="{EFF66CD7-2A69-84A5-8B94-A0DB91F6CFBA}"/>
              </a:ext>
            </a:extLst>
          </p:cNvPr>
          <p:cNvPicPr>
            <a:picLocks noChangeAspect="1"/>
          </p:cNvPicPr>
          <p:nvPr/>
        </p:nvPicPr>
        <p:blipFill>
          <a:blip r:embed="rId2"/>
          <a:stretch>
            <a:fillRect/>
          </a:stretch>
        </p:blipFill>
        <p:spPr>
          <a:xfrm>
            <a:off x="0" y="64817"/>
            <a:ext cx="12192000" cy="7069449"/>
          </a:xfrm>
          <a:prstGeom prst="rect">
            <a:avLst/>
          </a:prstGeom>
        </p:spPr>
      </p:pic>
    </p:spTree>
    <p:extLst>
      <p:ext uri="{BB962C8B-B14F-4D97-AF65-F5344CB8AC3E}">
        <p14:creationId xmlns:p14="http://schemas.microsoft.com/office/powerpoint/2010/main" val="161391503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BB18A62B-A9F8-31E8-C547-CF72555ACE0C}"/>
              </a:ext>
            </a:extLst>
          </p:cNvPr>
          <p:cNvSpPr>
            <a:spLocks noGrp="1"/>
          </p:cNvSpPr>
          <p:nvPr>
            <p:ph type="title"/>
          </p:nvPr>
        </p:nvSpPr>
        <p:spPr/>
        <p:txBody>
          <a:bodyPr/>
          <a:lstStyle/>
          <a:p>
            <a:r>
              <a:rPr lang="tr-TR" dirty="0"/>
              <a:t>Ekmeğin Bayatlaması </a:t>
            </a:r>
          </a:p>
        </p:txBody>
      </p:sp>
      <p:sp>
        <p:nvSpPr>
          <p:cNvPr id="3" name="İçerik Yer Tutucusu 2">
            <a:extLst>
              <a:ext uri="{FF2B5EF4-FFF2-40B4-BE49-F238E27FC236}">
                <a16:creationId xmlns:a16="http://schemas.microsoft.com/office/drawing/2014/main" id="{BB24BE6A-06B3-8C4F-2D12-44770C2D89EF}"/>
              </a:ext>
            </a:extLst>
          </p:cNvPr>
          <p:cNvSpPr>
            <a:spLocks noGrp="1"/>
          </p:cNvSpPr>
          <p:nvPr>
            <p:ph idx="1"/>
          </p:nvPr>
        </p:nvSpPr>
        <p:spPr/>
        <p:txBody>
          <a:bodyPr>
            <a:normAutofit fontScale="92500" lnSpcReduction="20000"/>
          </a:bodyPr>
          <a:lstStyle/>
          <a:p>
            <a:pPr algn="just"/>
            <a:r>
              <a:rPr lang="tr-TR" dirty="0"/>
              <a:t>Ekmek Kabuğunun Bayatlaması </a:t>
            </a:r>
          </a:p>
          <a:p>
            <a:pPr algn="just"/>
            <a:r>
              <a:rPr lang="tr-TR" dirty="0"/>
              <a:t>Taze ekmeğin kabuğunda yaklaşık %2-5 su, iç kısmında da %44-45 su vardır. Ekmeğin beklemesi sırasında iç kısımdaki su kabuğa transfer olur. 3-4 gün sonra kabuktaki su oranı %25’ler civarına çıkarken ekmek içinde de aynı oranda bir kayıp olur. Bu arada aroma maddeleri azalır. </a:t>
            </a:r>
          </a:p>
          <a:p>
            <a:pPr algn="just"/>
            <a:r>
              <a:rPr lang="tr-TR" dirty="0"/>
              <a:t>Ekmek İçinin Bayatlaması </a:t>
            </a:r>
          </a:p>
          <a:p>
            <a:pPr algn="just"/>
            <a:r>
              <a:rPr lang="tr-TR" dirty="0"/>
              <a:t>Üretimden bir süre sonra gerek kabuktan gerekse ekmek içinden aroma maddeleri kaybolmaya başlar. 2-3 gün sonra asitlik artar, olgun maya kokusu ekmek içine hakim olur. Bu arada ekmek içi sertleşir. Ekmek içinin sertleşmesi nişastanın RETROGRADASYONU denilen olaya bağlanmaktadır. </a:t>
            </a:r>
          </a:p>
          <a:p>
            <a:pPr algn="just"/>
            <a:r>
              <a:rPr lang="tr-TR" dirty="0"/>
              <a:t>Ekmeğin bayatlamasını geciktirmek amacıyla %0,25-0,5 civarında Yüzey Aktif Madde (YAM) kullanılabilir</a:t>
            </a:r>
          </a:p>
        </p:txBody>
      </p:sp>
      <p:pic>
        <p:nvPicPr>
          <p:cNvPr id="5" name="Resim 4">
            <a:extLst>
              <a:ext uri="{FF2B5EF4-FFF2-40B4-BE49-F238E27FC236}">
                <a16:creationId xmlns:a16="http://schemas.microsoft.com/office/drawing/2014/main" id="{129B4069-337C-0392-ABF7-8FBAA3BBA534}"/>
              </a:ext>
            </a:extLst>
          </p:cNvPr>
          <p:cNvPicPr>
            <a:picLocks noChangeAspect="1"/>
          </p:cNvPicPr>
          <p:nvPr/>
        </p:nvPicPr>
        <p:blipFill>
          <a:blip r:embed="rId2"/>
          <a:stretch>
            <a:fillRect/>
          </a:stretch>
        </p:blipFill>
        <p:spPr>
          <a:xfrm>
            <a:off x="9705975" y="0"/>
            <a:ext cx="2486025" cy="2085975"/>
          </a:xfrm>
          <a:prstGeom prst="rect">
            <a:avLst/>
          </a:prstGeom>
        </p:spPr>
      </p:pic>
    </p:spTree>
    <p:extLst>
      <p:ext uri="{BB962C8B-B14F-4D97-AF65-F5344CB8AC3E}">
        <p14:creationId xmlns:p14="http://schemas.microsoft.com/office/powerpoint/2010/main" val="254580781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4F3ECAAF-BC48-9CAF-2289-4C0D922EA50A}"/>
              </a:ext>
            </a:extLst>
          </p:cNvPr>
          <p:cNvSpPr>
            <a:spLocks noGrp="1"/>
          </p:cNvSpPr>
          <p:nvPr>
            <p:ph type="title"/>
          </p:nvPr>
        </p:nvSpPr>
        <p:spPr/>
        <p:txBody>
          <a:bodyPr/>
          <a:lstStyle/>
          <a:p>
            <a:r>
              <a:rPr lang="tr-TR" dirty="0"/>
              <a:t>Ekmekte tat ve aromayı etkileyen faktörler</a:t>
            </a:r>
          </a:p>
        </p:txBody>
      </p:sp>
      <p:sp>
        <p:nvSpPr>
          <p:cNvPr id="3" name="İçerik Yer Tutucusu 2">
            <a:extLst>
              <a:ext uri="{FF2B5EF4-FFF2-40B4-BE49-F238E27FC236}">
                <a16:creationId xmlns:a16="http://schemas.microsoft.com/office/drawing/2014/main" id="{D3D53F5E-9BD8-DBAE-7568-C87ED28251F7}"/>
              </a:ext>
            </a:extLst>
          </p:cNvPr>
          <p:cNvSpPr>
            <a:spLocks noGrp="1"/>
          </p:cNvSpPr>
          <p:nvPr>
            <p:ph idx="1"/>
          </p:nvPr>
        </p:nvSpPr>
        <p:spPr/>
        <p:txBody>
          <a:bodyPr>
            <a:normAutofit fontScale="77500" lnSpcReduction="20000"/>
          </a:bodyPr>
          <a:lstStyle/>
          <a:p>
            <a:r>
              <a:rPr lang="tr-TR" dirty="0">
                <a:latin typeface="Times New Roman" panose="02020603050405020304" pitchFamily="18" charset="0"/>
                <a:cs typeface="Times New Roman" panose="02020603050405020304" pitchFamily="18" charset="0"/>
              </a:rPr>
              <a:t>Buğdayın doğal özellikleri</a:t>
            </a:r>
          </a:p>
          <a:p>
            <a:r>
              <a:rPr lang="tr-TR" dirty="0">
                <a:latin typeface="Times New Roman" panose="02020603050405020304" pitchFamily="18" charset="0"/>
                <a:cs typeface="Times New Roman" panose="02020603050405020304" pitchFamily="18" charset="0"/>
              </a:rPr>
              <a:t>Unun kalitatif özellikleri: fermantasyon toleransı yüksek ise aroması üstün</a:t>
            </a:r>
          </a:p>
          <a:p>
            <a:r>
              <a:rPr lang="tr-TR" dirty="0">
                <a:latin typeface="Times New Roman" panose="02020603050405020304" pitchFamily="18" charset="0"/>
                <a:cs typeface="Times New Roman" panose="02020603050405020304" pitchFamily="18" charset="0"/>
              </a:rPr>
              <a:t>Un randımanı</a:t>
            </a:r>
          </a:p>
          <a:p>
            <a:r>
              <a:rPr lang="tr-TR" dirty="0">
                <a:latin typeface="Times New Roman" panose="02020603050405020304" pitchFamily="18" charset="0"/>
                <a:cs typeface="Times New Roman" panose="02020603050405020304" pitchFamily="18" charset="0"/>
              </a:rPr>
              <a:t>Katkı maddeleri</a:t>
            </a:r>
          </a:p>
          <a:p>
            <a:r>
              <a:rPr lang="tr-TR" dirty="0">
                <a:latin typeface="Times New Roman" panose="02020603050405020304" pitchFamily="18" charset="0"/>
                <a:cs typeface="Times New Roman" panose="02020603050405020304" pitchFamily="18" charset="0"/>
              </a:rPr>
              <a:t>Fermantasyon koşulları</a:t>
            </a:r>
          </a:p>
          <a:p>
            <a:r>
              <a:rPr lang="tr-TR" dirty="0">
                <a:latin typeface="Times New Roman" panose="02020603050405020304" pitchFamily="18" charset="0"/>
                <a:cs typeface="Times New Roman" panose="02020603050405020304" pitchFamily="18" charset="0"/>
              </a:rPr>
              <a:t>Ekmek yapma yöntemleri</a:t>
            </a:r>
          </a:p>
          <a:p>
            <a:r>
              <a:rPr lang="tr-TR" dirty="0">
                <a:latin typeface="Times New Roman" panose="02020603050405020304" pitchFamily="18" charset="0"/>
                <a:cs typeface="Times New Roman" panose="02020603050405020304" pitchFamily="18" charset="0"/>
              </a:rPr>
              <a:t>Ekmeğin kabuk oranı</a:t>
            </a:r>
          </a:p>
          <a:p>
            <a:r>
              <a:rPr lang="tr-TR" dirty="0">
                <a:latin typeface="Times New Roman" panose="02020603050405020304" pitchFamily="18" charset="0"/>
                <a:cs typeface="Times New Roman" panose="02020603050405020304" pitchFamily="18" charset="0"/>
              </a:rPr>
              <a:t>Ekmek büyüklüğü</a:t>
            </a:r>
          </a:p>
          <a:p>
            <a:r>
              <a:rPr lang="tr-TR" dirty="0">
                <a:latin typeface="Times New Roman" panose="02020603050405020304" pitchFamily="18" charset="0"/>
                <a:cs typeface="Times New Roman" panose="02020603050405020304" pitchFamily="18" charset="0"/>
              </a:rPr>
              <a:t>Ambalajlama</a:t>
            </a:r>
          </a:p>
          <a:p>
            <a:r>
              <a:rPr lang="tr-TR" dirty="0">
                <a:latin typeface="Times New Roman" panose="02020603050405020304" pitchFamily="18" charset="0"/>
                <a:cs typeface="Times New Roman" panose="02020603050405020304" pitchFamily="18" charset="0"/>
              </a:rPr>
              <a:t>Bayatlama</a:t>
            </a:r>
          </a:p>
          <a:p>
            <a:r>
              <a:rPr lang="tr-TR" dirty="0">
                <a:latin typeface="Times New Roman" panose="02020603050405020304" pitchFamily="18" charset="0"/>
                <a:cs typeface="Times New Roman" panose="02020603050405020304" pitchFamily="18" charset="0"/>
              </a:rPr>
              <a:t>Fırın yakıt maddesi</a:t>
            </a:r>
          </a:p>
          <a:p>
            <a:r>
              <a:rPr lang="tr-TR" dirty="0">
                <a:latin typeface="Times New Roman" panose="02020603050405020304" pitchFamily="18" charset="0"/>
                <a:cs typeface="Times New Roman" panose="02020603050405020304" pitchFamily="18" charset="0"/>
              </a:rPr>
              <a:t>İşçilik</a:t>
            </a:r>
          </a:p>
        </p:txBody>
      </p:sp>
    </p:spTree>
    <p:extLst>
      <p:ext uri="{BB962C8B-B14F-4D97-AF65-F5344CB8AC3E}">
        <p14:creationId xmlns:p14="http://schemas.microsoft.com/office/powerpoint/2010/main" val="354662590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C876D9C7-02F0-C3E1-EDD3-1042CF3581BD}"/>
              </a:ext>
            </a:extLst>
          </p:cNvPr>
          <p:cNvSpPr>
            <a:spLocks noGrp="1"/>
          </p:cNvSpPr>
          <p:nvPr>
            <p:ph type="title"/>
          </p:nvPr>
        </p:nvSpPr>
        <p:spPr/>
        <p:txBody>
          <a:bodyPr/>
          <a:lstStyle/>
          <a:p>
            <a:r>
              <a:rPr lang="tr-TR" dirty="0"/>
              <a:t>Ekmek hataları</a:t>
            </a:r>
          </a:p>
        </p:txBody>
      </p:sp>
      <p:sp>
        <p:nvSpPr>
          <p:cNvPr id="3" name="İçerik Yer Tutucusu 2">
            <a:extLst>
              <a:ext uri="{FF2B5EF4-FFF2-40B4-BE49-F238E27FC236}">
                <a16:creationId xmlns:a16="http://schemas.microsoft.com/office/drawing/2014/main" id="{55827D9C-391A-369A-E4F0-0BD03858936B}"/>
              </a:ext>
            </a:extLst>
          </p:cNvPr>
          <p:cNvSpPr>
            <a:spLocks noGrp="1"/>
          </p:cNvSpPr>
          <p:nvPr>
            <p:ph idx="1"/>
          </p:nvPr>
        </p:nvSpPr>
        <p:spPr/>
        <p:txBody>
          <a:bodyPr/>
          <a:lstStyle/>
          <a:p>
            <a:pPr algn="just"/>
            <a:r>
              <a:rPr lang="tr-TR" dirty="0">
                <a:latin typeface="Times New Roman" panose="02020603050405020304" pitchFamily="18" charset="0"/>
                <a:cs typeface="Times New Roman" panose="02020603050405020304" pitchFamily="18" charset="0"/>
              </a:rPr>
              <a:t>Kalitesiz hammadde, bileşenlerin uygun oranda olmaması, teknolojinin gerektiği gibi uygulanmaması sonucu ortaya çıkar</a:t>
            </a:r>
          </a:p>
          <a:p>
            <a:pPr algn="just"/>
            <a:r>
              <a:rPr lang="tr-TR" dirty="0">
                <a:latin typeface="Times New Roman" panose="02020603050405020304" pitchFamily="18" charset="0"/>
                <a:cs typeface="Times New Roman" panose="02020603050405020304" pitchFamily="18" charset="0"/>
              </a:rPr>
              <a:t>Ekmek fermente bir ürün olması sebebiyle fermantasyonda yeterli CO2 oluşmaması ya da gazın </a:t>
            </a:r>
            <a:r>
              <a:rPr lang="tr-TR" dirty="0" err="1">
                <a:latin typeface="Times New Roman" panose="02020603050405020304" pitchFamily="18" charset="0"/>
                <a:cs typeface="Times New Roman" panose="02020603050405020304" pitchFamily="18" charset="0"/>
              </a:rPr>
              <a:t>tutulaması</a:t>
            </a:r>
            <a:r>
              <a:rPr lang="tr-TR" dirty="0">
                <a:latin typeface="Times New Roman" panose="02020603050405020304" pitchFamily="18" charset="0"/>
                <a:cs typeface="Times New Roman" panose="02020603050405020304" pitchFamily="18" charset="0"/>
              </a:rPr>
              <a:t> hataya sebebiyet verir</a:t>
            </a:r>
          </a:p>
          <a:p>
            <a:pPr algn="just"/>
            <a:endParaRPr lang="tr-TR"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74354086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FBEE72AF-DD76-21C7-66DC-423A7C701FE4}"/>
              </a:ext>
            </a:extLst>
          </p:cNvPr>
          <p:cNvSpPr>
            <a:spLocks noGrp="1"/>
          </p:cNvSpPr>
          <p:nvPr>
            <p:ph type="title"/>
          </p:nvPr>
        </p:nvSpPr>
        <p:spPr/>
        <p:txBody>
          <a:bodyPr/>
          <a:lstStyle/>
          <a:p>
            <a:r>
              <a:rPr lang="tr-TR" dirty="0"/>
              <a:t>Hamurun yetersiz gaz oluşturma gücü</a:t>
            </a:r>
          </a:p>
        </p:txBody>
      </p:sp>
      <p:sp>
        <p:nvSpPr>
          <p:cNvPr id="3" name="İçerik Yer Tutucusu 2">
            <a:extLst>
              <a:ext uri="{FF2B5EF4-FFF2-40B4-BE49-F238E27FC236}">
                <a16:creationId xmlns:a16="http://schemas.microsoft.com/office/drawing/2014/main" id="{744DCCFE-C960-A01F-1E6C-EAF4D43E0A24}"/>
              </a:ext>
            </a:extLst>
          </p:cNvPr>
          <p:cNvSpPr>
            <a:spLocks noGrp="1"/>
          </p:cNvSpPr>
          <p:nvPr>
            <p:ph idx="1"/>
          </p:nvPr>
        </p:nvSpPr>
        <p:spPr>
          <a:xfrm>
            <a:off x="317696" y="1690688"/>
            <a:ext cx="3860409" cy="4351338"/>
          </a:xfrm>
        </p:spPr>
        <p:txBody>
          <a:bodyPr/>
          <a:lstStyle/>
          <a:p>
            <a:r>
              <a:rPr lang="tr-TR" b="1" dirty="0"/>
              <a:t>Hammaddeden kaynaklanan </a:t>
            </a:r>
          </a:p>
          <a:p>
            <a:pPr lvl="1"/>
            <a:r>
              <a:rPr lang="tr-TR" dirty="0"/>
              <a:t>Amilaz aktivitesi yetersiz</a:t>
            </a:r>
          </a:p>
          <a:p>
            <a:pPr lvl="1"/>
            <a:r>
              <a:rPr lang="tr-TR" dirty="0"/>
              <a:t>Zedelenmiş nişasta-şeker miktarı az</a:t>
            </a:r>
          </a:p>
        </p:txBody>
      </p:sp>
      <p:sp>
        <p:nvSpPr>
          <p:cNvPr id="4" name="İçerik Yer Tutucusu 2">
            <a:extLst>
              <a:ext uri="{FF2B5EF4-FFF2-40B4-BE49-F238E27FC236}">
                <a16:creationId xmlns:a16="http://schemas.microsoft.com/office/drawing/2014/main" id="{AD6FE943-054D-FD62-3914-74859CA699CE}"/>
              </a:ext>
            </a:extLst>
          </p:cNvPr>
          <p:cNvSpPr txBox="1">
            <a:spLocks/>
          </p:cNvSpPr>
          <p:nvPr/>
        </p:nvSpPr>
        <p:spPr>
          <a:xfrm>
            <a:off x="7855633" y="1488000"/>
            <a:ext cx="3860409"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tr-TR" b="1" dirty="0"/>
              <a:t>Prosesten kaynaklanan</a:t>
            </a:r>
          </a:p>
          <a:p>
            <a:pPr lvl="1"/>
            <a:r>
              <a:rPr lang="tr-TR" dirty="0"/>
              <a:t>Zayıf veya yetersiz maya</a:t>
            </a:r>
          </a:p>
          <a:p>
            <a:pPr lvl="1"/>
            <a:r>
              <a:rPr lang="tr-TR" dirty="0"/>
              <a:t>Yetersiz fermantasyon</a:t>
            </a:r>
          </a:p>
          <a:p>
            <a:pPr lvl="1"/>
            <a:r>
              <a:rPr lang="tr-TR" dirty="0"/>
              <a:t>Soğuk-sıcak fermantasyon</a:t>
            </a:r>
          </a:p>
          <a:p>
            <a:pPr lvl="1"/>
            <a:r>
              <a:rPr lang="tr-TR" dirty="0"/>
              <a:t>Katı hamur</a:t>
            </a:r>
          </a:p>
          <a:p>
            <a:pPr lvl="1"/>
            <a:r>
              <a:rPr lang="tr-TR" dirty="0"/>
              <a:t>Aşırı ozmotik basınç</a:t>
            </a:r>
          </a:p>
        </p:txBody>
      </p:sp>
      <p:pic>
        <p:nvPicPr>
          <p:cNvPr id="2056" name="Picture 8" descr="Breadmaking 101: How to Troubleshoot Bad Bread">
            <a:extLst>
              <a:ext uri="{FF2B5EF4-FFF2-40B4-BE49-F238E27FC236}">
                <a16:creationId xmlns:a16="http://schemas.microsoft.com/office/drawing/2014/main" id="{F8677344-6D1E-1053-9609-B0AC2DBAA3A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07533" y="2097319"/>
            <a:ext cx="4176933" cy="31327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5977605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79C2291D-5511-A8F1-862D-D03B5A0736F6}"/>
              </a:ext>
            </a:extLst>
          </p:cNvPr>
          <p:cNvSpPr>
            <a:spLocks noGrp="1"/>
          </p:cNvSpPr>
          <p:nvPr>
            <p:ph type="title"/>
          </p:nvPr>
        </p:nvSpPr>
        <p:spPr/>
        <p:txBody>
          <a:bodyPr/>
          <a:lstStyle/>
          <a:p>
            <a:r>
              <a:rPr lang="tr-TR" dirty="0"/>
              <a:t>Hamurun gaz tutma kapasitesi yetersiz</a:t>
            </a:r>
          </a:p>
        </p:txBody>
      </p:sp>
      <p:sp>
        <p:nvSpPr>
          <p:cNvPr id="4" name="İçerik Yer Tutucusu 2">
            <a:extLst>
              <a:ext uri="{FF2B5EF4-FFF2-40B4-BE49-F238E27FC236}">
                <a16:creationId xmlns:a16="http://schemas.microsoft.com/office/drawing/2014/main" id="{21BE9C32-00ED-92BE-9AC7-46C72842655B}"/>
              </a:ext>
            </a:extLst>
          </p:cNvPr>
          <p:cNvSpPr txBox="1">
            <a:spLocks/>
          </p:cNvSpPr>
          <p:nvPr/>
        </p:nvSpPr>
        <p:spPr>
          <a:xfrm>
            <a:off x="1189891" y="1825625"/>
            <a:ext cx="3860409"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tr-TR" b="1" dirty="0"/>
              <a:t>Hammaddeden kaynaklanan </a:t>
            </a:r>
          </a:p>
          <a:p>
            <a:pPr lvl="1"/>
            <a:r>
              <a:rPr lang="tr-TR" dirty="0"/>
              <a:t>Zayıf un</a:t>
            </a:r>
          </a:p>
          <a:p>
            <a:pPr lvl="1"/>
            <a:r>
              <a:rPr lang="tr-TR" dirty="0"/>
              <a:t>Yeni veya yaşlı un</a:t>
            </a:r>
          </a:p>
          <a:p>
            <a:pPr lvl="1"/>
            <a:r>
              <a:rPr lang="tr-TR" dirty="0"/>
              <a:t>Süne zararlı un</a:t>
            </a:r>
          </a:p>
        </p:txBody>
      </p:sp>
      <p:sp>
        <p:nvSpPr>
          <p:cNvPr id="5" name="İçerik Yer Tutucusu 2">
            <a:extLst>
              <a:ext uri="{FF2B5EF4-FFF2-40B4-BE49-F238E27FC236}">
                <a16:creationId xmlns:a16="http://schemas.microsoft.com/office/drawing/2014/main" id="{FE5C9D05-6536-54E7-5649-88534639A00F}"/>
              </a:ext>
            </a:extLst>
          </p:cNvPr>
          <p:cNvSpPr txBox="1">
            <a:spLocks/>
          </p:cNvSpPr>
          <p:nvPr/>
        </p:nvSpPr>
        <p:spPr>
          <a:xfrm>
            <a:off x="6491067" y="1825625"/>
            <a:ext cx="3860409"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tr-TR" b="1" dirty="0"/>
              <a:t>Prosesten kaynaklanan</a:t>
            </a:r>
          </a:p>
          <a:p>
            <a:pPr lvl="1"/>
            <a:r>
              <a:rPr lang="tr-TR" dirty="0"/>
              <a:t>Hatalı yoğurma</a:t>
            </a:r>
          </a:p>
          <a:p>
            <a:pPr lvl="1"/>
            <a:r>
              <a:rPr lang="tr-TR" dirty="0"/>
              <a:t>Hatalı fermantasyon</a:t>
            </a:r>
          </a:p>
        </p:txBody>
      </p:sp>
      <p:pic>
        <p:nvPicPr>
          <p:cNvPr id="3074" name="Picture 2" descr="How to Knead Dough (Video) - Sally's Baking Addiction">
            <a:extLst>
              <a:ext uri="{FF2B5EF4-FFF2-40B4-BE49-F238E27FC236}">
                <a16:creationId xmlns:a16="http://schemas.microsoft.com/office/drawing/2014/main" id="{34527274-1A8F-6AD9-6106-E87C0CC8CFD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40858" y="3429000"/>
            <a:ext cx="2466975" cy="1847850"/>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Over Proofing &amp; Under Proofing: Explained | How to Tell the Difference -  YouTube">
            <a:extLst>
              <a:ext uri="{FF2B5EF4-FFF2-40B4-BE49-F238E27FC236}">
                <a16:creationId xmlns:a16="http://schemas.microsoft.com/office/drawing/2014/main" id="{0CDD9FFB-9FF9-EAF4-14BF-22611AC380A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421271" y="3380890"/>
            <a:ext cx="3299732" cy="1847850"/>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Debugging Your Sourdough Crumb">
            <a:extLst>
              <a:ext uri="{FF2B5EF4-FFF2-40B4-BE49-F238E27FC236}">
                <a16:creationId xmlns:a16="http://schemas.microsoft.com/office/drawing/2014/main" id="{EC8E8E1D-08C0-DB18-2E93-B4A8F8E5F00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191" y="3994906"/>
            <a:ext cx="4964332" cy="279243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9379727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110DD4C1-8F32-11E6-912F-B71349D0BFB7}"/>
              </a:ext>
            </a:extLst>
          </p:cNvPr>
          <p:cNvSpPr>
            <a:spLocks noGrp="1"/>
          </p:cNvSpPr>
          <p:nvPr>
            <p:ph type="title"/>
          </p:nvPr>
        </p:nvSpPr>
        <p:spPr/>
        <p:txBody>
          <a:bodyPr/>
          <a:lstStyle/>
          <a:p>
            <a:r>
              <a:rPr lang="tr-TR" dirty="0"/>
              <a:t>Diğer hata ve yetersizlikler</a:t>
            </a:r>
          </a:p>
        </p:txBody>
      </p:sp>
      <p:sp>
        <p:nvSpPr>
          <p:cNvPr id="3" name="İçerik Yer Tutucusu 2">
            <a:extLst>
              <a:ext uri="{FF2B5EF4-FFF2-40B4-BE49-F238E27FC236}">
                <a16:creationId xmlns:a16="http://schemas.microsoft.com/office/drawing/2014/main" id="{2F7D31C2-21BA-D3D4-C053-DA505FEDFDCF}"/>
              </a:ext>
            </a:extLst>
          </p:cNvPr>
          <p:cNvSpPr>
            <a:spLocks noGrp="1"/>
          </p:cNvSpPr>
          <p:nvPr>
            <p:ph idx="1"/>
          </p:nvPr>
        </p:nvSpPr>
        <p:spPr/>
        <p:txBody>
          <a:bodyPr/>
          <a:lstStyle/>
          <a:p>
            <a:r>
              <a:rPr lang="tr-TR" dirty="0"/>
              <a:t>Hatalı şekil verme</a:t>
            </a:r>
          </a:p>
          <a:p>
            <a:r>
              <a:rPr lang="tr-TR" dirty="0"/>
              <a:t>Hatalı pişirme</a:t>
            </a:r>
          </a:p>
          <a:p>
            <a:r>
              <a:rPr lang="tr-TR" dirty="0"/>
              <a:t>Tat-aroma bozuklukları</a:t>
            </a:r>
          </a:p>
          <a:p>
            <a:pPr lvl="1"/>
            <a:r>
              <a:rPr lang="tr-TR" dirty="0"/>
              <a:t>Bayat bozuk </a:t>
            </a:r>
            <a:r>
              <a:rPr lang="tr-TR" dirty="0" err="1"/>
              <a:t>ingrediyentler</a:t>
            </a:r>
            <a:endParaRPr lang="tr-TR" dirty="0"/>
          </a:p>
          <a:p>
            <a:pPr lvl="1"/>
            <a:r>
              <a:rPr lang="tr-TR" dirty="0"/>
              <a:t>Yetersiz tuz-yanlış katkı</a:t>
            </a:r>
          </a:p>
          <a:p>
            <a:pPr lvl="1"/>
            <a:r>
              <a:rPr lang="tr-TR" dirty="0"/>
              <a:t>Kirli bakımsız alet ve ortam</a:t>
            </a:r>
          </a:p>
        </p:txBody>
      </p:sp>
      <p:pic>
        <p:nvPicPr>
          <p:cNvPr id="2050" name="Picture 2" descr="This is How Salt Affects Bread Dough - ChainBaker">
            <a:extLst>
              <a:ext uri="{FF2B5EF4-FFF2-40B4-BE49-F238E27FC236}">
                <a16:creationId xmlns:a16="http://schemas.microsoft.com/office/drawing/2014/main" id="{317CDAC6-9FC4-7B8F-166E-76764C8DE94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78639" y="0"/>
            <a:ext cx="4721273" cy="2643913"/>
          </a:xfrm>
          <a:prstGeom prst="rect">
            <a:avLst/>
          </a:prstGeom>
          <a:noFill/>
          <a:extLst>
            <a:ext uri="{909E8E84-426E-40DD-AFC4-6F175D3DCCD1}">
              <a14:hiddenFill xmlns:a14="http://schemas.microsoft.com/office/drawing/2010/main">
                <a:solidFill>
                  <a:srgbClr val="FFFFFF"/>
                </a:solidFill>
              </a14:hiddenFill>
            </a:ext>
          </a:extLst>
        </p:spPr>
      </p:pic>
      <p:pic>
        <p:nvPicPr>
          <p:cNvPr id="4098" name="Picture 2" descr="What Effect Does Egg Have on Bread Dough? - ChainBaker">
            <a:extLst>
              <a:ext uri="{FF2B5EF4-FFF2-40B4-BE49-F238E27FC236}">
                <a16:creationId xmlns:a16="http://schemas.microsoft.com/office/drawing/2014/main" id="{F1730626-A46C-F5EF-7D69-4969F7196E7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78639" y="2628900"/>
            <a:ext cx="4721272" cy="2643912"/>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descr="GIDA TEKNOLOJİSİ EKMEK HAMURU HAZIRLAMA">
            <a:extLst>
              <a:ext uri="{FF2B5EF4-FFF2-40B4-BE49-F238E27FC236}">
                <a16:creationId xmlns:a16="http://schemas.microsoft.com/office/drawing/2014/main" id="{C11622F5-16D2-D631-8510-7E629683F64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92088" y="4558437"/>
            <a:ext cx="4721272" cy="210145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2456071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FD9E99ED-3299-383C-7A14-68F91DDE9ECB}"/>
              </a:ext>
            </a:extLst>
          </p:cNvPr>
          <p:cNvSpPr>
            <a:spLocks noGrp="1"/>
          </p:cNvSpPr>
          <p:nvPr>
            <p:ph type="title"/>
          </p:nvPr>
        </p:nvSpPr>
        <p:spPr/>
        <p:txBody>
          <a:bodyPr>
            <a:normAutofit/>
          </a:bodyPr>
          <a:lstStyle/>
          <a:p>
            <a:r>
              <a:rPr lang="tr-TR" dirty="0"/>
              <a:t>Türk Gıda Kodeksi Ekmek ve Ekmek Çeşitleri Tebliği </a:t>
            </a:r>
          </a:p>
        </p:txBody>
      </p:sp>
      <p:sp>
        <p:nvSpPr>
          <p:cNvPr id="3" name="İçerik Yer Tutucusu 2">
            <a:extLst>
              <a:ext uri="{FF2B5EF4-FFF2-40B4-BE49-F238E27FC236}">
                <a16:creationId xmlns:a16="http://schemas.microsoft.com/office/drawing/2014/main" id="{70E418C9-2E06-5321-9216-B0E228234126}"/>
              </a:ext>
            </a:extLst>
          </p:cNvPr>
          <p:cNvSpPr>
            <a:spLocks noGrp="1"/>
          </p:cNvSpPr>
          <p:nvPr>
            <p:ph idx="1"/>
          </p:nvPr>
        </p:nvSpPr>
        <p:spPr/>
        <p:txBody>
          <a:bodyPr>
            <a:normAutofit fontScale="85000" lnSpcReduction="20000"/>
          </a:bodyPr>
          <a:lstStyle/>
          <a:p>
            <a:pPr algn="just"/>
            <a:r>
              <a:rPr lang="tr-TR" b="1" dirty="0"/>
              <a:t>Un: </a:t>
            </a:r>
            <a:r>
              <a:rPr lang="tr-TR" dirty="0"/>
              <a:t>ekmek, sadece 17/2/1999 tarihli ve 23614 sayılı Resmî </a:t>
            </a:r>
            <a:r>
              <a:rPr lang="tr-TR" dirty="0" err="1"/>
              <a:t>Gazete’de</a:t>
            </a:r>
            <a:r>
              <a:rPr lang="tr-TR" dirty="0"/>
              <a:t> yayımlanan Türk Gıda Kodeksi Buğday Unu Tebliği’nde yer alan amacı, buğday ununun tekniğine uygun ve hijyenik şekilde üretim, depolama, taşıma ve pazarlamasını sağlamak üzere özellikleri belirlenmiş olup  </a:t>
            </a:r>
          </a:p>
          <a:p>
            <a:pPr algn="just"/>
            <a:r>
              <a:rPr lang="tr-TR" i="1" dirty="0">
                <a:solidFill>
                  <a:srgbClr val="00B0F0"/>
                </a:solidFill>
              </a:rPr>
              <a:t>Tip 650 ve daha yüksek kül içeren ekmeklik buğday unlarından olmalıdır.  Buğday unlarının nem oranı maksimum %14,5 olmalıdır. </a:t>
            </a:r>
          </a:p>
          <a:p>
            <a:pPr algn="just"/>
            <a:r>
              <a:rPr lang="tr-TR" i="1" dirty="0">
                <a:solidFill>
                  <a:srgbClr val="00B0F0"/>
                </a:solidFill>
              </a:rPr>
              <a:t> Ekmeklik buğday unları Tip 550, Tip 650, Tip 850 olarak adlandırılır. </a:t>
            </a:r>
          </a:p>
          <a:p>
            <a:pPr algn="just"/>
            <a:r>
              <a:rPr lang="tr-TR" i="1" dirty="0">
                <a:solidFill>
                  <a:srgbClr val="00B0F0"/>
                </a:solidFill>
              </a:rPr>
              <a:t>Tip 550, Tip 650, Tip 850’nin %kül miktarları ise sırasıyla kuru maddede en çok 0.55, 0.65, 0.85 olmalıdır.</a:t>
            </a:r>
          </a:p>
          <a:p>
            <a:pPr algn="just"/>
            <a:r>
              <a:rPr lang="tr-TR" dirty="0"/>
              <a:t>Buğday unlarında asitlik sülfirik asit cinsinden kuru maddede maksimum %0.07olmalıdır. </a:t>
            </a:r>
          </a:p>
          <a:p>
            <a:pPr algn="just"/>
            <a:r>
              <a:rPr lang="tr-TR" dirty="0"/>
              <a:t> Buğday unlarının en az %98’i 212 mikronluk 70 no.lu elekten geçmelidir. </a:t>
            </a:r>
          </a:p>
          <a:p>
            <a:pPr algn="just"/>
            <a:r>
              <a:rPr lang="tr-TR" dirty="0"/>
              <a:t>Özel amaçlı unlara tahıl, tahıl unları ve bakliyat unları da katılabilir.  </a:t>
            </a:r>
          </a:p>
          <a:p>
            <a:pPr algn="just"/>
            <a:endParaRPr lang="tr-TR" dirty="0"/>
          </a:p>
        </p:txBody>
      </p:sp>
    </p:spTree>
    <p:extLst>
      <p:ext uri="{BB962C8B-B14F-4D97-AF65-F5344CB8AC3E}">
        <p14:creationId xmlns:p14="http://schemas.microsoft.com/office/powerpoint/2010/main" val="262335827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B856375A-115A-144E-6569-AA70ECEDBB3A}"/>
              </a:ext>
            </a:extLst>
          </p:cNvPr>
          <p:cNvSpPr>
            <a:spLocks noGrp="1"/>
          </p:cNvSpPr>
          <p:nvPr>
            <p:ph type="title"/>
          </p:nvPr>
        </p:nvSpPr>
        <p:spPr/>
        <p:txBody>
          <a:bodyPr/>
          <a:lstStyle/>
          <a:p>
            <a:r>
              <a:rPr lang="tr-TR" dirty="0"/>
              <a:t>Ekmeğin dış görünüşündeki hatalar</a:t>
            </a:r>
          </a:p>
        </p:txBody>
      </p:sp>
      <p:graphicFrame>
        <p:nvGraphicFramePr>
          <p:cNvPr id="4" name="İçerik Yer Tutucusu 3">
            <a:extLst>
              <a:ext uri="{FF2B5EF4-FFF2-40B4-BE49-F238E27FC236}">
                <a16:creationId xmlns:a16="http://schemas.microsoft.com/office/drawing/2014/main" id="{9D8D588A-EFD7-211A-5395-1A8F51C81936}"/>
              </a:ext>
            </a:extLst>
          </p:cNvPr>
          <p:cNvGraphicFramePr>
            <a:graphicFrameLocks noGrp="1"/>
          </p:cNvGraphicFramePr>
          <p:nvPr>
            <p:ph idx="1"/>
            <p:extLst>
              <p:ext uri="{D42A27DB-BD31-4B8C-83A1-F6EECF244321}">
                <p14:modId xmlns:p14="http://schemas.microsoft.com/office/powerpoint/2010/main" val="4162577821"/>
              </p:ext>
            </p:extLst>
          </p:nvPr>
        </p:nvGraphicFramePr>
        <p:xfrm>
          <a:off x="37392" y="1318834"/>
          <a:ext cx="4253254" cy="4220332"/>
        </p:xfrm>
        <a:graphic>
          <a:graphicData uri="http://schemas.openxmlformats.org/drawingml/2006/table">
            <a:tbl>
              <a:tblPr firstRow="1" bandRow="1">
                <a:tableStyleId>{5C22544A-7EE6-4342-B048-85BDC9FD1C3A}</a:tableStyleId>
              </a:tblPr>
              <a:tblGrid>
                <a:gridCol w="4253254">
                  <a:extLst>
                    <a:ext uri="{9D8B030D-6E8A-4147-A177-3AD203B41FA5}">
                      <a16:colId xmlns:a16="http://schemas.microsoft.com/office/drawing/2014/main" val="398008782"/>
                    </a:ext>
                  </a:extLst>
                </a:gridCol>
              </a:tblGrid>
              <a:tr h="484409">
                <a:tc>
                  <a:txBody>
                    <a:bodyPr/>
                    <a:lstStyle/>
                    <a:p>
                      <a:r>
                        <a:rPr lang="tr-TR" dirty="0"/>
                        <a:t>Hacimdeki hatalar- düşük hacim</a:t>
                      </a:r>
                    </a:p>
                  </a:txBody>
                  <a:tcPr/>
                </a:tc>
                <a:extLst>
                  <a:ext uri="{0D108BD9-81ED-4DB2-BD59-A6C34878D82A}">
                    <a16:rowId xmlns:a16="http://schemas.microsoft.com/office/drawing/2014/main" val="3943999826"/>
                  </a:ext>
                </a:extLst>
              </a:tr>
              <a:tr h="484409">
                <a:tc>
                  <a:txBody>
                    <a:bodyPr/>
                    <a:lstStyle/>
                    <a:p>
                      <a:r>
                        <a:rPr lang="tr-TR" dirty="0"/>
                        <a:t>Zayıf un kullanımı</a:t>
                      </a:r>
                    </a:p>
                  </a:txBody>
                  <a:tcPr/>
                </a:tc>
                <a:extLst>
                  <a:ext uri="{0D108BD9-81ED-4DB2-BD59-A6C34878D82A}">
                    <a16:rowId xmlns:a16="http://schemas.microsoft.com/office/drawing/2014/main" val="1568206081"/>
                  </a:ext>
                </a:extLst>
              </a:tr>
              <a:tr h="484409">
                <a:tc>
                  <a:txBody>
                    <a:bodyPr/>
                    <a:lstStyle/>
                    <a:p>
                      <a:r>
                        <a:rPr lang="tr-TR" dirty="0"/>
                        <a:t>Yetersiz maya kullanımı</a:t>
                      </a:r>
                    </a:p>
                  </a:txBody>
                  <a:tcPr/>
                </a:tc>
                <a:extLst>
                  <a:ext uri="{0D108BD9-81ED-4DB2-BD59-A6C34878D82A}">
                    <a16:rowId xmlns:a16="http://schemas.microsoft.com/office/drawing/2014/main" val="2422849704"/>
                  </a:ext>
                </a:extLst>
              </a:tr>
              <a:tr h="484409">
                <a:tc>
                  <a:txBody>
                    <a:bodyPr/>
                    <a:lstStyle/>
                    <a:p>
                      <a:r>
                        <a:rPr lang="tr-TR" dirty="0"/>
                        <a:t>Aşırı alfa amilaz aktivitesi</a:t>
                      </a:r>
                    </a:p>
                  </a:txBody>
                  <a:tcPr/>
                </a:tc>
                <a:extLst>
                  <a:ext uri="{0D108BD9-81ED-4DB2-BD59-A6C34878D82A}">
                    <a16:rowId xmlns:a16="http://schemas.microsoft.com/office/drawing/2014/main" val="2609676890"/>
                  </a:ext>
                </a:extLst>
              </a:tr>
              <a:tr h="484409">
                <a:tc>
                  <a:txBody>
                    <a:bodyPr/>
                    <a:lstStyle/>
                    <a:p>
                      <a:r>
                        <a:rPr lang="tr-TR" dirty="0"/>
                        <a:t>Yoğurmanın aşırı/az yapılması</a:t>
                      </a:r>
                    </a:p>
                  </a:txBody>
                  <a:tcPr/>
                </a:tc>
                <a:extLst>
                  <a:ext uri="{0D108BD9-81ED-4DB2-BD59-A6C34878D82A}">
                    <a16:rowId xmlns:a16="http://schemas.microsoft.com/office/drawing/2014/main" val="3513577165"/>
                  </a:ext>
                </a:extLst>
              </a:tr>
              <a:tr h="484409">
                <a:tc>
                  <a:txBody>
                    <a:bodyPr/>
                    <a:lstStyle/>
                    <a:p>
                      <a:r>
                        <a:rPr lang="tr-TR" dirty="0"/>
                        <a:t>Fermantasyonun aşırı/az yapılması</a:t>
                      </a:r>
                    </a:p>
                  </a:txBody>
                  <a:tcPr/>
                </a:tc>
                <a:extLst>
                  <a:ext uri="{0D108BD9-81ED-4DB2-BD59-A6C34878D82A}">
                    <a16:rowId xmlns:a16="http://schemas.microsoft.com/office/drawing/2014/main" val="1993349159"/>
                  </a:ext>
                </a:extLst>
              </a:tr>
              <a:tr h="836104">
                <a:tc>
                  <a:txBody>
                    <a:bodyPr/>
                    <a:lstStyle/>
                    <a:p>
                      <a:r>
                        <a:rPr lang="tr-TR" dirty="0"/>
                        <a:t>Hamur ve fermantasyon kabininin sıcaklık ve neminin düşük olması</a:t>
                      </a:r>
                    </a:p>
                  </a:txBody>
                  <a:tcPr/>
                </a:tc>
                <a:extLst>
                  <a:ext uri="{0D108BD9-81ED-4DB2-BD59-A6C34878D82A}">
                    <a16:rowId xmlns:a16="http://schemas.microsoft.com/office/drawing/2014/main" val="2660588587"/>
                  </a:ext>
                </a:extLst>
              </a:tr>
              <a:tr h="477774">
                <a:tc>
                  <a:txBody>
                    <a:bodyPr/>
                    <a:lstStyle/>
                    <a:p>
                      <a:endParaRPr lang="tr-TR" dirty="0"/>
                    </a:p>
                  </a:txBody>
                  <a:tcPr/>
                </a:tc>
                <a:extLst>
                  <a:ext uri="{0D108BD9-81ED-4DB2-BD59-A6C34878D82A}">
                    <a16:rowId xmlns:a16="http://schemas.microsoft.com/office/drawing/2014/main" val="459926550"/>
                  </a:ext>
                </a:extLst>
              </a:tr>
            </a:tbl>
          </a:graphicData>
        </a:graphic>
      </p:graphicFrame>
      <p:graphicFrame>
        <p:nvGraphicFramePr>
          <p:cNvPr id="5" name="Tablo 4">
            <a:extLst>
              <a:ext uri="{FF2B5EF4-FFF2-40B4-BE49-F238E27FC236}">
                <a16:creationId xmlns:a16="http://schemas.microsoft.com/office/drawing/2014/main" id="{27B7DDC5-AFFD-1BD8-17E2-430713E7ABB8}"/>
              </a:ext>
            </a:extLst>
          </p:cNvPr>
          <p:cNvGraphicFramePr>
            <a:graphicFrameLocks noGrp="1"/>
          </p:cNvGraphicFramePr>
          <p:nvPr>
            <p:extLst>
              <p:ext uri="{D42A27DB-BD31-4B8C-83A1-F6EECF244321}">
                <p14:modId xmlns:p14="http://schemas.microsoft.com/office/powerpoint/2010/main" val="3810685690"/>
              </p:ext>
            </p:extLst>
          </p:nvPr>
        </p:nvGraphicFramePr>
        <p:xfrm>
          <a:off x="7901356" y="1457136"/>
          <a:ext cx="3478603" cy="4220328"/>
        </p:xfrm>
        <a:graphic>
          <a:graphicData uri="http://schemas.openxmlformats.org/drawingml/2006/table">
            <a:tbl>
              <a:tblPr firstRow="1" bandRow="1">
                <a:tableStyleId>{93296810-A885-4BE3-A3E7-6D5BEEA58F35}</a:tableStyleId>
              </a:tblPr>
              <a:tblGrid>
                <a:gridCol w="3478603">
                  <a:extLst>
                    <a:ext uri="{9D8B030D-6E8A-4147-A177-3AD203B41FA5}">
                      <a16:colId xmlns:a16="http://schemas.microsoft.com/office/drawing/2014/main" val="2914127324"/>
                    </a:ext>
                  </a:extLst>
                </a:gridCol>
              </a:tblGrid>
              <a:tr h="42219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tr-TR" dirty="0"/>
                        <a:t>Hacimdeki hatalar- yüksek hacim</a:t>
                      </a:r>
                    </a:p>
                  </a:txBody>
                  <a:tcPr/>
                </a:tc>
                <a:extLst>
                  <a:ext uri="{0D108BD9-81ED-4DB2-BD59-A6C34878D82A}">
                    <a16:rowId xmlns:a16="http://schemas.microsoft.com/office/drawing/2014/main" val="475781327"/>
                  </a:ext>
                </a:extLst>
              </a:tr>
              <a:tr h="37981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tr-TR" dirty="0"/>
                        <a:t>yetersiz tuz kullanımı</a:t>
                      </a:r>
                    </a:p>
                  </a:txBody>
                  <a:tcPr/>
                </a:tc>
                <a:extLst>
                  <a:ext uri="{0D108BD9-81ED-4DB2-BD59-A6C34878D82A}">
                    <a16:rowId xmlns:a16="http://schemas.microsoft.com/office/drawing/2014/main" val="3225266108"/>
                  </a:ext>
                </a:extLst>
              </a:tr>
              <a:tr h="379813">
                <a:tc>
                  <a:txBody>
                    <a:bodyPr/>
                    <a:lstStyle/>
                    <a:p>
                      <a:r>
                        <a:rPr lang="tr-TR" dirty="0"/>
                        <a:t>Bazı katkılar</a:t>
                      </a:r>
                    </a:p>
                  </a:txBody>
                  <a:tcPr/>
                </a:tc>
                <a:extLst>
                  <a:ext uri="{0D108BD9-81ED-4DB2-BD59-A6C34878D82A}">
                    <a16:rowId xmlns:a16="http://schemas.microsoft.com/office/drawing/2014/main" val="3077292974"/>
                  </a:ext>
                </a:extLst>
              </a:tr>
              <a:tr h="379813">
                <a:tc>
                  <a:txBody>
                    <a:bodyPr/>
                    <a:lstStyle/>
                    <a:p>
                      <a:r>
                        <a:rPr lang="tr-TR" dirty="0"/>
                        <a:t>Uzun fermantasyon</a:t>
                      </a:r>
                    </a:p>
                  </a:txBody>
                  <a:tcPr/>
                </a:tc>
                <a:extLst>
                  <a:ext uri="{0D108BD9-81ED-4DB2-BD59-A6C34878D82A}">
                    <a16:rowId xmlns:a16="http://schemas.microsoft.com/office/drawing/2014/main" val="4040159427"/>
                  </a:ext>
                </a:extLst>
              </a:tr>
              <a:tr h="379813">
                <a:tc>
                  <a:txBody>
                    <a:bodyPr/>
                    <a:lstStyle/>
                    <a:p>
                      <a:r>
                        <a:rPr lang="tr-TR" dirty="0"/>
                        <a:t>Yaşlı hamur</a:t>
                      </a:r>
                    </a:p>
                  </a:txBody>
                  <a:tcPr/>
                </a:tc>
                <a:extLst>
                  <a:ext uri="{0D108BD9-81ED-4DB2-BD59-A6C34878D82A}">
                    <a16:rowId xmlns:a16="http://schemas.microsoft.com/office/drawing/2014/main" val="612546661"/>
                  </a:ext>
                </a:extLst>
              </a:tr>
              <a:tr h="379813">
                <a:tc>
                  <a:txBody>
                    <a:bodyPr/>
                    <a:lstStyle/>
                    <a:p>
                      <a:r>
                        <a:rPr lang="tr-TR" dirty="0"/>
                        <a:t>Fırın sıcaklığının düşük olması</a:t>
                      </a:r>
                    </a:p>
                  </a:txBody>
                  <a:tcPr/>
                </a:tc>
                <a:extLst>
                  <a:ext uri="{0D108BD9-81ED-4DB2-BD59-A6C34878D82A}">
                    <a16:rowId xmlns:a16="http://schemas.microsoft.com/office/drawing/2014/main" val="3032796356"/>
                  </a:ext>
                </a:extLst>
              </a:tr>
              <a:tr h="379813">
                <a:tc>
                  <a:txBody>
                    <a:bodyPr/>
                    <a:lstStyle/>
                    <a:p>
                      <a:endParaRPr lang="tr-TR" dirty="0"/>
                    </a:p>
                  </a:txBody>
                  <a:tcPr/>
                </a:tc>
                <a:extLst>
                  <a:ext uri="{0D108BD9-81ED-4DB2-BD59-A6C34878D82A}">
                    <a16:rowId xmlns:a16="http://schemas.microsoft.com/office/drawing/2014/main" val="2904856716"/>
                  </a:ext>
                </a:extLst>
              </a:tr>
              <a:tr h="379813">
                <a:tc>
                  <a:txBody>
                    <a:bodyPr/>
                    <a:lstStyle/>
                    <a:p>
                      <a:endParaRPr lang="tr-TR" dirty="0"/>
                    </a:p>
                  </a:txBody>
                  <a:tcPr/>
                </a:tc>
                <a:extLst>
                  <a:ext uri="{0D108BD9-81ED-4DB2-BD59-A6C34878D82A}">
                    <a16:rowId xmlns:a16="http://schemas.microsoft.com/office/drawing/2014/main" val="3342937480"/>
                  </a:ext>
                </a:extLst>
              </a:tr>
              <a:tr h="379813">
                <a:tc>
                  <a:txBody>
                    <a:bodyPr/>
                    <a:lstStyle/>
                    <a:p>
                      <a:endParaRPr lang="tr-TR" dirty="0"/>
                    </a:p>
                  </a:txBody>
                  <a:tcPr/>
                </a:tc>
                <a:extLst>
                  <a:ext uri="{0D108BD9-81ED-4DB2-BD59-A6C34878D82A}">
                    <a16:rowId xmlns:a16="http://schemas.microsoft.com/office/drawing/2014/main" val="1765580822"/>
                  </a:ext>
                </a:extLst>
              </a:tr>
              <a:tr h="379813">
                <a:tc>
                  <a:txBody>
                    <a:bodyPr/>
                    <a:lstStyle/>
                    <a:p>
                      <a:endParaRPr lang="tr-TR" dirty="0"/>
                    </a:p>
                  </a:txBody>
                  <a:tcPr/>
                </a:tc>
                <a:extLst>
                  <a:ext uri="{0D108BD9-81ED-4DB2-BD59-A6C34878D82A}">
                    <a16:rowId xmlns:a16="http://schemas.microsoft.com/office/drawing/2014/main" val="3009237822"/>
                  </a:ext>
                </a:extLst>
              </a:tr>
              <a:tr h="379813">
                <a:tc>
                  <a:txBody>
                    <a:bodyPr/>
                    <a:lstStyle/>
                    <a:p>
                      <a:endParaRPr lang="tr-TR" dirty="0"/>
                    </a:p>
                  </a:txBody>
                  <a:tcPr/>
                </a:tc>
                <a:extLst>
                  <a:ext uri="{0D108BD9-81ED-4DB2-BD59-A6C34878D82A}">
                    <a16:rowId xmlns:a16="http://schemas.microsoft.com/office/drawing/2014/main" val="1517204252"/>
                  </a:ext>
                </a:extLst>
              </a:tr>
            </a:tbl>
          </a:graphicData>
        </a:graphic>
      </p:graphicFrame>
      <p:pic>
        <p:nvPicPr>
          <p:cNvPr id="5122" name="Picture 2" descr="İzmit'te halk ekmek büfesinden ekmek alan vatandaş isyan etti! - Kocaeli  Barış Gazetesi">
            <a:extLst>
              <a:ext uri="{FF2B5EF4-FFF2-40B4-BE49-F238E27FC236}">
                <a16:creationId xmlns:a16="http://schemas.microsoft.com/office/drawing/2014/main" id="{CDC29B95-DE7D-D10E-1666-7954E66B8AD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00758" y="1457136"/>
            <a:ext cx="3057582" cy="408203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7823086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B856375A-115A-144E-6569-AA70ECEDBB3A}"/>
              </a:ext>
            </a:extLst>
          </p:cNvPr>
          <p:cNvSpPr>
            <a:spLocks noGrp="1"/>
          </p:cNvSpPr>
          <p:nvPr>
            <p:ph type="title"/>
          </p:nvPr>
        </p:nvSpPr>
        <p:spPr/>
        <p:txBody>
          <a:bodyPr/>
          <a:lstStyle/>
          <a:p>
            <a:r>
              <a:rPr lang="tr-TR" dirty="0"/>
              <a:t>Kabuktaki hatalar: homojen sarı-kahve renkte olmalı</a:t>
            </a:r>
          </a:p>
        </p:txBody>
      </p:sp>
      <p:graphicFrame>
        <p:nvGraphicFramePr>
          <p:cNvPr id="4" name="İçerik Yer Tutucusu 3">
            <a:extLst>
              <a:ext uri="{FF2B5EF4-FFF2-40B4-BE49-F238E27FC236}">
                <a16:creationId xmlns:a16="http://schemas.microsoft.com/office/drawing/2014/main" id="{9D8D588A-EFD7-211A-5395-1A8F51C81936}"/>
              </a:ext>
            </a:extLst>
          </p:cNvPr>
          <p:cNvGraphicFramePr>
            <a:graphicFrameLocks noGrp="1"/>
          </p:cNvGraphicFramePr>
          <p:nvPr>
            <p:ph idx="1"/>
            <p:extLst>
              <p:ext uri="{D42A27DB-BD31-4B8C-83A1-F6EECF244321}">
                <p14:modId xmlns:p14="http://schemas.microsoft.com/office/powerpoint/2010/main" val="3966047077"/>
              </p:ext>
            </p:extLst>
          </p:nvPr>
        </p:nvGraphicFramePr>
        <p:xfrm>
          <a:off x="0" y="1585223"/>
          <a:ext cx="3138985" cy="2253905"/>
        </p:xfrm>
        <a:graphic>
          <a:graphicData uri="http://schemas.openxmlformats.org/drawingml/2006/table">
            <a:tbl>
              <a:tblPr firstRow="1" bandRow="1">
                <a:tableStyleId>{5C22544A-7EE6-4342-B048-85BDC9FD1C3A}</a:tableStyleId>
              </a:tblPr>
              <a:tblGrid>
                <a:gridCol w="3138985">
                  <a:extLst>
                    <a:ext uri="{9D8B030D-6E8A-4147-A177-3AD203B41FA5}">
                      <a16:colId xmlns:a16="http://schemas.microsoft.com/office/drawing/2014/main" val="398008782"/>
                    </a:ext>
                  </a:extLst>
                </a:gridCol>
              </a:tblGrid>
              <a:tr h="645007">
                <a:tc>
                  <a:txBody>
                    <a:bodyPr/>
                    <a:lstStyle/>
                    <a:p>
                      <a:r>
                        <a:rPr lang="tr-TR" dirty="0"/>
                        <a:t>Koyu renk</a:t>
                      </a:r>
                    </a:p>
                  </a:txBody>
                  <a:tcPr/>
                </a:tc>
                <a:extLst>
                  <a:ext uri="{0D108BD9-81ED-4DB2-BD59-A6C34878D82A}">
                    <a16:rowId xmlns:a16="http://schemas.microsoft.com/office/drawing/2014/main" val="3943999826"/>
                  </a:ext>
                </a:extLst>
              </a:tr>
              <a:tr h="484409">
                <a:tc>
                  <a:txBody>
                    <a:bodyPr/>
                    <a:lstStyle/>
                    <a:p>
                      <a:r>
                        <a:rPr lang="tr-TR" dirty="0"/>
                        <a:t>Pişirme süresi ve sıcaklığının yüksek olması</a:t>
                      </a:r>
                    </a:p>
                  </a:txBody>
                  <a:tcPr/>
                </a:tc>
                <a:extLst>
                  <a:ext uri="{0D108BD9-81ED-4DB2-BD59-A6C34878D82A}">
                    <a16:rowId xmlns:a16="http://schemas.microsoft.com/office/drawing/2014/main" val="1568206081"/>
                  </a:ext>
                </a:extLst>
              </a:tr>
              <a:tr h="484409">
                <a:tc>
                  <a:txBody>
                    <a:bodyPr/>
                    <a:lstStyle/>
                    <a:p>
                      <a:r>
                        <a:rPr lang="tr-TR" dirty="0"/>
                        <a:t>Genç hamur</a:t>
                      </a:r>
                    </a:p>
                  </a:txBody>
                  <a:tcPr/>
                </a:tc>
                <a:extLst>
                  <a:ext uri="{0D108BD9-81ED-4DB2-BD59-A6C34878D82A}">
                    <a16:rowId xmlns:a16="http://schemas.microsoft.com/office/drawing/2014/main" val="2422849704"/>
                  </a:ext>
                </a:extLst>
              </a:tr>
              <a:tr h="484409">
                <a:tc>
                  <a:txBody>
                    <a:bodyPr/>
                    <a:lstStyle/>
                    <a:p>
                      <a:r>
                        <a:rPr lang="tr-TR" dirty="0"/>
                        <a:t>Fazla şeker katkısı</a:t>
                      </a:r>
                    </a:p>
                  </a:txBody>
                  <a:tcPr/>
                </a:tc>
                <a:extLst>
                  <a:ext uri="{0D108BD9-81ED-4DB2-BD59-A6C34878D82A}">
                    <a16:rowId xmlns:a16="http://schemas.microsoft.com/office/drawing/2014/main" val="2609676890"/>
                  </a:ext>
                </a:extLst>
              </a:tr>
            </a:tbl>
          </a:graphicData>
        </a:graphic>
      </p:graphicFrame>
      <p:graphicFrame>
        <p:nvGraphicFramePr>
          <p:cNvPr id="5" name="Tablo 4">
            <a:extLst>
              <a:ext uri="{FF2B5EF4-FFF2-40B4-BE49-F238E27FC236}">
                <a16:creationId xmlns:a16="http://schemas.microsoft.com/office/drawing/2014/main" id="{27B7DDC5-AFFD-1BD8-17E2-430713E7ABB8}"/>
              </a:ext>
            </a:extLst>
          </p:cNvPr>
          <p:cNvGraphicFramePr>
            <a:graphicFrameLocks noGrp="1"/>
          </p:cNvGraphicFramePr>
          <p:nvPr>
            <p:extLst>
              <p:ext uri="{D42A27DB-BD31-4B8C-83A1-F6EECF244321}">
                <p14:modId xmlns:p14="http://schemas.microsoft.com/office/powerpoint/2010/main" val="1329809484"/>
              </p:ext>
            </p:extLst>
          </p:nvPr>
        </p:nvGraphicFramePr>
        <p:xfrm>
          <a:off x="5099632" y="1524823"/>
          <a:ext cx="3030655" cy="1821904"/>
        </p:xfrm>
        <a:graphic>
          <a:graphicData uri="http://schemas.openxmlformats.org/drawingml/2006/table">
            <a:tbl>
              <a:tblPr firstRow="1" bandRow="1">
                <a:tableStyleId>{93296810-A885-4BE3-A3E7-6D5BEEA58F35}</a:tableStyleId>
              </a:tblPr>
              <a:tblGrid>
                <a:gridCol w="3030655">
                  <a:extLst>
                    <a:ext uri="{9D8B030D-6E8A-4147-A177-3AD203B41FA5}">
                      <a16:colId xmlns:a16="http://schemas.microsoft.com/office/drawing/2014/main" val="2914127324"/>
                    </a:ext>
                  </a:extLst>
                </a:gridCol>
              </a:tblGrid>
              <a:tr h="42219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tr-TR" dirty="0"/>
                        <a:t>Soluk renk</a:t>
                      </a:r>
                    </a:p>
                  </a:txBody>
                  <a:tcPr/>
                </a:tc>
                <a:extLst>
                  <a:ext uri="{0D108BD9-81ED-4DB2-BD59-A6C34878D82A}">
                    <a16:rowId xmlns:a16="http://schemas.microsoft.com/office/drawing/2014/main" val="475781327"/>
                  </a:ext>
                </a:extLst>
              </a:tr>
              <a:tr h="37981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tr-TR" dirty="0"/>
                        <a:t>Alfa amilaz aktivitesi düşük</a:t>
                      </a:r>
                    </a:p>
                  </a:txBody>
                  <a:tcPr/>
                </a:tc>
                <a:extLst>
                  <a:ext uri="{0D108BD9-81ED-4DB2-BD59-A6C34878D82A}">
                    <a16:rowId xmlns:a16="http://schemas.microsoft.com/office/drawing/2014/main" val="3225266108"/>
                  </a:ext>
                </a:extLst>
              </a:tr>
              <a:tr h="379813">
                <a:tc>
                  <a:txBody>
                    <a:bodyPr/>
                    <a:lstStyle/>
                    <a:p>
                      <a:r>
                        <a:rPr lang="tr-TR" dirty="0"/>
                        <a:t>Fırının fazla yüklenmesi</a:t>
                      </a:r>
                    </a:p>
                  </a:txBody>
                  <a:tcPr/>
                </a:tc>
                <a:extLst>
                  <a:ext uri="{0D108BD9-81ED-4DB2-BD59-A6C34878D82A}">
                    <a16:rowId xmlns:a16="http://schemas.microsoft.com/office/drawing/2014/main" val="3077292974"/>
                  </a:ext>
                </a:extLst>
              </a:tr>
              <a:tr h="379813">
                <a:tc>
                  <a:txBody>
                    <a:bodyPr/>
                    <a:lstStyle/>
                    <a:p>
                      <a:r>
                        <a:rPr lang="tr-TR" dirty="0"/>
                        <a:t>Hamurun fermantasyonda kabuk bağlaması</a:t>
                      </a:r>
                    </a:p>
                  </a:txBody>
                  <a:tcPr/>
                </a:tc>
                <a:extLst>
                  <a:ext uri="{0D108BD9-81ED-4DB2-BD59-A6C34878D82A}">
                    <a16:rowId xmlns:a16="http://schemas.microsoft.com/office/drawing/2014/main" val="4040159427"/>
                  </a:ext>
                </a:extLst>
              </a:tr>
            </a:tbl>
          </a:graphicData>
        </a:graphic>
      </p:graphicFrame>
      <p:graphicFrame>
        <p:nvGraphicFramePr>
          <p:cNvPr id="3" name="Tablo 2">
            <a:extLst>
              <a:ext uri="{FF2B5EF4-FFF2-40B4-BE49-F238E27FC236}">
                <a16:creationId xmlns:a16="http://schemas.microsoft.com/office/drawing/2014/main" id="{46C466D1-9893-49A4-D7CF-60CC2130111C}"/>
              </a:ext>
            </a:extLst>
          </p:cNvPr>
          <p:cNvGraphicFramePr>
            <a:graphicFrameLocks noGrp="1"/>
          </p:cNvGraphicFramePr>
          <p:nvPr>
            <p:extLst>
              <p:ext uri="{D42A27DB-BD31-4B8C-83A1-F6EECF244321}">
                <p14:modId xmlns:p14="http://schemas.microsoft.com/office/powerpoint/2010/main" val="177769913"/>
              </p:ext>
            </p:extLst>
          </p:nvPr>
        </p:nvGraphicFramePr>
        <p:xfrm>
          <a:off x="4803159" y="3937318"/>
          <a:ext cx="2252389" cy="1976678"/>
        </p:xfrm>
        <a:graphic>
          <a:graphicData uri="http://schemas.openxmlformats.org/drawingml/2006/table">
            <a:tbl>
              <a:tblPr firstRow="1" bandRow="1">
                <a:tableStyleId>{21E4AEA4-8DFA-4A89-87EB-49C32662AFE0}</a:tableStyleId>
              </a:tblPr>
              <a:tblGrid>
                <a:gridCol w="2252389">
                  <a:extLst>
                    <a:ext uri="{9D8B030D-6E8A-4147-A177-3AD203B41FA5}">
                      <a16:colId xmlns:a16="http://schemas.microsoft.com/office/drawing/2014/main" val="2914127324"/>
                    </a:ext>
                  </a:extLst>
                </a:gridCol>
              </a:tblGrid>
              <a:tr h="42219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tr-TR" dirty="0"/>
                        <a:t>Kabarcıklı kabuk</a:t>
                      </a:r>
                    </a:p>
                  </a:txBody>
                  <a:tcPr/>
                </a:tc>
                <a:extLst>
                  <a:ext uri="{0D108BD9-81ED-4DB2-BD59-A6C34878D82A}">
                    <a16:rowId xmlns:a16="http://schemas.microsoft.com/office/drawing/2014/main" val="475781327"/>
                  </a:ext>
                </a:extLst>
              </a:tr>
              <a:tr h="37981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tr-TR" dirty="0"/>
                        <a:t>Fırına aşırı buhar verilmesi</a:t>
                      </a:r>
                    </a:p>
                  </a:txBody>
                  <a:tcPr/>
                </a:tc>
                <a:extLst>
                  <a:ext uri="{0D108BD9-81ED-4DB2-BD59-A6C34878D82A}">
                    <a16:rowId xmlns:a16="http://schemas.microsoft.com/office/drawing/2014/main" val="3225266108"/>
                  </a:ext>
                </a:extLst>
              </a:tr>
              <a:tr h="379813">
                <a:tc>
                  <a:txBody>
                    <a:bodyPr/>
                    <a:lstStyle/>
                    <a:p>
                      <a:r>
                        <a:rPr lang="tr-TR" dirty="0"/>
                        <a:t>Fermantasyonun uzun ve aşırı nemli ortamda yapılması</a:t>
                      </a:r>
                    </a:p>
                  </a:txBody>
                  <a:tcPr/>
                </a:tc>
                <a:extLst>
                  <a:ext uri="{0D108BD9-81ED-4DB2-BD59-A6C34878D82A}">
                    <a16:rowId xmlns:a16="http://schemas.microsoft.com/office/drawing/2014/main" val="3077292974"/>
                  </a:ext>
                </a:extLst>
              </a:tr>
            </a:tbl>
          </a:graphicData>
        </a:graphic>
      </p:graphicFrame>
      <p:pic>
        <p:nvPicPr>
          <p:cNvPr id="6146" name="Picture 2" descr="Overbaked but still great | The Fresh Loaf">
            <a:extLst>
              <a:ext uri="{FF2B5EF4-FFF2-40B4-BE49-F238E27FC236}">
                <a16:creationId xmlns:a16="http://schemas.microsoft.com/office/drawing/2014/main" id="{B72D7E7E-9299-4E10-9EBC-C6D770FB1F5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3731427"/>
            <a:ext cx="3745563" cy="2809172"/>
          </a:xfrm>
          <a:prstGeom prst="rect">
            <a:avLst/>
          </a:prstGeom>
          <a:noFill/>
          <a:extLst>
            <a:ext uri="{909E8E84-426E-40DD-AFC4-6F175D3DCCD1}">
              <a14:hiddenFill xmlns:a14="http://schemas.microsoft.com/office/drawing/2010/main">
                <a:solidFill>
                  <a:srgbClr val="FFFFFF"/>
                </a:solidFill>
              </a14:hiddenFill>
            </a:ext>
          </a:extLst>
        </p:spPr>
      </p:pic>
      <p:pic>
        <p:nvPicPr>
          <p:cNvPr id="6148" name="Picture 4" descr="Raw inside - Baking Fails - Breadtopia Forum">
            <a:extLst>
              <a:ext uri="{FF2B5EF4-FFF2-40B4-BE49-F238E27FC236}">
                <a16:creationId xmlns:a16="http://schemas.microsoft.com/office/drawing/2014/main" id="{504F8DE6-85A7-FE86-2D3B-C7DDE23AE22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953021" y="1073664"/>
            <a:ext cx="2252389" cy="3003185"/>
          </a:xfrm>
          <a:prstGeom prst="rect">
            <a:avLst/>
          </a:prstGeom>
          <a:noFill/>
          <a:extLst>
            <a:ext uri="{909E8E84-426E-40DD-AFC4-6F175D3DCCD1}">
              <a14:hiddenFill xmlns:a14="http://schemas.microsoft.com/office/drawing/2010/main">
                <a:solidFill>
                  <a:srgbClr val="FFFFFF"/>
                </a:solidFill>
              </a14:hiddenFill>
            </a:ext>
          </a:extLst>
        </p:spPr>
      </p:pic>
      <p:pic>
        <p:nvPicPr>
          <p:cNvPr id="6150" name="Picture 6" descr="Adım Adım Uygulamalı Ekmek Yapımı, Adım Adım Videolu Ekmek Yapımı,  Görüntülü EKmek Yapımı, Ustasından Ekmek Yapımı, Fransız usulü yoğurma,  Ekmek Yapım Yöntemleri, Taş Ekmeği, Tava Ekmeği, Torba Ekmeği, EYM Ekmeği,  Ekşi maya">
            <a:extLst>
              <a:ext uri="{FF2B5EF4-FFF2-40B4-BE49-F238E27FC236}">
                <a16:creationId xmlns:a16="http://schemas.microsoft.com/office/drawing/2014/main" id="{EA1F3138-F8C1-19DE-6A11-88DA147EF81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561346" y="4282743"/>
            <a:ext cx="4057650" cy="304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9001758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1DBFAE19-22FC-4240-5C16-695E0888E690}"/>
              </a:ext>
            </a:extLst>
          </p:cNvPr>
          <p:cNvSpPr>
            <a:spLocks noGrp="1"/>
          </p:cNvSpPr>
          <p:nvPr>
            <p:ph type="title"/>
          </p:nvPr>
        </p:nvSpPr>
        <p:spPr/>
        <p:txBody>
          <a:bodyPr/>
          <a:lstStyle/>
          <a:p>
            <a:r>
              <a:rPr lang="tr-TR" dirty="0"/>
              <a:t>Şekil ve simetri hataları</a:t>
            </a:r>
          </a:p>
        </p:txBody>
      </p:sp>
      <p:graphicFrame>
        <p:nvGraphicFramePr>
          <p:cNvPr id="4" name="İçerik Yer Tutucusu 3">
            <a:extLst>
              <a:ext uri="{FF2B5EF4-FFF2-40B4-BE49-F238E27FC236}">
                <a16:creationId xmlns:a16="http://schemas.microsoft.com/office/drawing/2014/main" id="{2926E680-E423-48C6-6D42-833B0027F20B}"/>
              </a:ext>
            </a:extLst>
          </p:cNvPr>
          <p:cNvGraphicFramePr>
            <a:graphicFrameLocks/>
          </p:cNvGraphicFramePr>
          <p:nvPr>
            <p:extLst>
              <p:ext uri="{D42A27DB-BD31-4B8C-83A1-F6EECF244321}">
                <p14:modId xmlns:p14="http://schemas.microsoft.com/office/powerpoint/2010/main" val="2337409949"/>
              </p:ext>
            </p:extLst>
          </p:nvPr>
        </p:nvGraphicFramePr>
        <p:xfrm>
          <a:off x="388961" y="2139523"/>
          <a:ext cx="5444320" cy="2577716"/>
        </p:xfrm>
        <a:graphic>
          <a:graphicData uri="http://schemas.openxmlformats.org/drawingml/2006/table">
            <a:tbl>
              <a:tblPr firstRow="1" bandRow="1">
                <a:tableStyleId>{5C22544A-7EE6-4342-B048-85BDC9FD1C3A}</a:tableStyleId>
              </a:tblPr>
              <a:tblGrid>
                <a:gridCol w="5444320">
                  <a:extLst>
                    <a:ext uri="{9D8B030D-6E8A-4147-A177-3AD203B41FA5}">
                      <a16:colId xmlns:a16="http://schemas.microsoft.com/office/drawing/2014/main" val="398008782"/>
                    </a:ext>
                  </a:extLst>
                </a:gridCol>
              </a:tblGrid>
              <a:tr h="484409">
                <a:tc>
                  <a:txBody>
                    <a:bodyPr/>
                    <a:lstStyle/>
                    <a:p>
                      <a:r>
                        <a:rPr lang="tr-TR" dirty="0"/>
                        <a:t>Kalın kabuk</a:t>
                      </a:r>
                    </a:p>
                  </a:txBody>
                  <a:tcPr/>
                </a:tc>
                <a:extLst>
                  <a:ext uri="{0D108BD9-81ED-4DB2-BD59-A6C34878D82A}">
                    <a16:rowId xmlns:a16="http://schemas.microsoft.com/office/drawing/2014/main" val="3943999826"/>
                  </a:ext>
                </a:extLst>
              </a:tr>
              <a:tr h="484409">
                <a:tc>
                  <a:txBody>
                    <a:bodyPr/>
                    <a:lstStyle/>
                    <a:p>
                      <a:r>
                        <a:rPr lang="tr-TR" dirty="0"/>
                        <a:t>Son fermantasyon sıcaklığının yüksek neminin düşük olması</a:t>
                      </a:r>
                    </a:p>
                  </a:txBody>
                  <a:tcPr/>
                </a:tc>
                <a:extLst>
                  <a:ext uri="{0D108BD9-81ED-4DB2-BD59-A6C34878D82A}">
                    <a16:rowId xmlns:a16="http://schemas.microsoft.com/office/drawing/2014/main" val="1568206081"/>
                  </a:ext>
                </a:extLst>
              </a:tr>
              <a:tr h="484409">
                <a:tc>
                  <a:txBody>
                    <a:bodyPr/>
                    <a:lstStyle/>
                    <a:p>
                      <a:r>
                        <a:rPr lang="tr-TR" dirty="0"/>
                        <a:t>Undaki </a:t>
                      </a:r>
                      <a:r>
                        <a:rPr lang="tr-TR" dirty="0" err="1"/>
                        <a:t>diastatik</a:t>
                      </a:r>
                      <a:r>
                        <a:rPr lang="tr-TR" dirty="0"/>
                        <a:t> aktivite ve şekerin az olması</a:t>
                      </a:r>
                    </a:p>
                  </a:txBody>
                  <a:tcPr/>
                </a:tc>
                <a:extLst>
                  <a:ext uri="{0D108BD9-81ED-4DB2-BD59-A6C34878D82A}">
                    <a16:rowId xmlns:a16="http://schemas.microsoft.com/office/drawing/2014/main" val="2422849704"/>
                  </a:ext>
                </a:extLst>
              </a:tr>
              <a:tr h="484409">
                <a:tc>
                  <a:txBody>
                    <a:bodyPr/>
                    <a:lstStyle/>
                    <a:p>
                      <a:r>
                        <a:rPr lang="tr-TR" dirty="0"/>
                        <a:t>Fırın sıcaklığının düşük olması</a:t>
                      </a:r>
                    </a:p>
                  </a:txBody>
                  <a:tcPr/>
                </a:tc>
                <a:extLst>
                  <a:ext uri="{0D108BD9-81ED-4DB2-BD59-A6C34878D82A}">
                    <a16:rowId xmlns:a16="http://schemas.microsoft.com/office/drawing/2014/main" val="2609676890"/>
                  </a:ext>
                </a:extLst>
              </a:tr>
              <a:tr h="484409">
                <a:tc>
                  <a:txBody>
                    <a:bodyPr/>
                    <a:lstStyle/>
                    <a:p>
                      <a:r>
                        <a:rPr lang="tr-TR" dirty="0"/>
                        <a:t>Pişirme süresinin az olması</a:t>
                      </a:r>
                    </a:p>
                  </a:txBody>
                  <a:tcPr/>
                </a:tc>
                <a:extLst>
                  <a:ext uri="{0D108BD9-81ED-4DB2-BD59-A6C34878D82A}">
                    <a16:rowId xmlns:a16="http://schemas.microsoft.com/office/drawing/2014/main" val="3513577165"/>
                  </a:ext>
                </a:extLst>
              </a:tr>
            </a:tbl>
          </a:graphicData>
        </a:graphic>
      </p:graphicFrame>
      <p:graphicFrame>
        <p:nvGraphicFramePr>
          <p:cNvPr id="8" name="İçerik Yer Tutucusu 3">
            <a:extLst>
              <a:ext uri="{FF2B5EF4-FFF2-40B4-BE49-F238E27FC236}">
                <a16:creationId xmlns:a16="http://schemas.microsoft.com/office/drawing/2014/main" id="{4341A603-DF6F-7097-2ECA-A3478CDB6297}"/>
              </a:ext>
            </a:extLst>
          </p:cNvPr>
          <p:cNvGraphicFramePr>
            <a:graphicFrameLocks noGrp="1"/>
          </p:cNvGraphicFramePr>
          <p:nvPr>
            <p:ph idx="1"/>
            <p:extLst>
              <p:ext uri="{D42A27DB-BD31-4B8C-83A1-F6EECF244321}">
                <p14:modId xmlns:p14="http://schemas.microsoft.com/office/powerpoint/2010/main" val="3633146981"/>
              </p:ext>
            </p:extLst>
          </p:nvPr>
        </p:nvGraphicFramePr>
        <p:xfrm>
          <a:off x="388961" y="2139523"/>
          <a:ext cx="5444320" cy="1937636"/>
        </p:xfrm>
        <a:graphic>
          <a:graphicData uri="http://schemas.openxmlformats.org/drawingml/2006/table">
            <a:tbl>
              <a:tblPr firstRow="1" bandRow="1">
                <a:tableStyleId>{5C22544A-7EE6-4342-B048-85BDC9FD1C3A}</a:tableStyleId>
              </a:tblPr>
              <a:tblGrid>
                <a:gridCol w="5444320">
                  <a:extLst>
                    <a:ext uri="{9D8B030D-6E8A-4147-A177-3AD203B41FA5}">
                      <a16:colId xmlns:a16="http://schemas.microsoft.com/office/drawing/2014/main" val="398008782"/>
                    </a:ext>
                  </a:extLst>
                </a:gridCol>
              </a:tblGrid>
              <a:tr h="484409">
                <a:tc>
                  <a:txBody>
                    <a:bodyPr/>
                    <a:lstStyle/>
                    <a:p>
                      <a:r>
                        <a:rPr lang="tr-TR" dirty="0"/>
                        <a:t>Şekil vermeden tavaya koyma</a:t>
                      </a:r>
                    </a:p>
                  </a:txBody>
                  <a:tcPr/>
                </a:tc>
                <a:extLst>
                  <a:ext uri="{0D108BD9-81ED-4DB2-BD59-A6C34878D82A}">
                    <a16:rowId xmlns:a16="http://schemas.microsoft.com/office/drawing/2014/main" val="3943999826"/>
                  </a:ext>
                </a:extLst>
              </a:tr>
              <a:tr h="484409">
                <a:tc>
                  <a:txBody>
                    <a:bodyPr/>
                    <a:lstStyle/>
                    <a:p>
                      <a:r>
                        <a:rPr lang="tr-TR" dirty="0"/>
                        <a:t>Aşırı olgun hamur</a:t>
                      </a:r>
                    </a:p>
                  </a:txBody>
                  <a:tcPr/>
                </a:tc>
                <a:extLst>
                  <a:ext uri="{0D108BD9-81ED-4DB2-BD59-A6C34878D82A}">
                    <a16:rowId xmlns:a16="http://schemas.microsoft.com/office/drawing/2014/main" val="1568206081"/>
                  </a:ext>
                </a:extLst>
              </a:tr>
              <a:tr h="484409">
                <a:tc>
                  <a:txBody>
                    <a:bodyPr/>
                    <a:lstStyle/>
                    <a:p>
                      <a:r>
                        <a:rPr lang="tr-TR" dirty="0"/>
                        <a:t>Kısa fermantasyon</a:t>
                      </a:r>
                    </a:p>
                  </a:txBody>
                  <a:tcPr/>
                </a:tc>
                <a:extLst>
                  <a:ext uri="{0D108BD9-81ED-4DB2-BD59-A6C34878D82A}">
                    <a16:rowId xmlns:a16="http://schemas.microsoft.com/office/drawing/2014/main" val="2422849704"/>
                  </a:ext>
                </a:extLst>
              </a:tr>
              <a:tr h="484409">
                <a:tc>
                  <a:txBody>
                    <a:bodyPr/>
                    <a:lstStyle/>
                    <a:p>
                      <a:r>
                        <a:rPr lang="tr-TR" dirty="0"/>
                        <a:t>Yüksek fırın sıcaklığı</a:t>
                      </a:r>
                    </a:p>
                  </a:txBody>
                  <a:tcPr/>
                </a:tc>
                <a:extLst>
                  <a:ext uri="{0D108BD9-81ED-4DB2-BD59-A6C34878D82A}">
                    <a16:rowId xmlns:a16="http://schemas.microsoft.com/office/drawing/2014/main" val="2609676890"/>
                  </a:ext>
                </a:extLst>
              </a:tr>
            </a:tbl>
          </a:graphicData>
        </a:graphic>
      </p:graphicFrame>
      <p:graphicFrame>
        <p:nvGraphicFramePr>
          <p:cNvPr id="9" name="Tablo 8">
            <a:extLst>
              <a:ext uri="{FF2B5EF4-FFF2-40B4-BE49-F238E27FC236}">
                <a16:creationId xmlns:a16="http://schemas.microsoft.com/office/drawing/2014/main" id="{13F2B2D8-D039-8A62-CDDF-9AA408BA7EE9}"/>
              </a:ext>
            </a:extLst>
          </p:cNvPr>
          <p:cNvGraphicFramePr>
            <a:graphicFrameLocks noGrp="1"/>
          </p:cNvGraphicFramePr>
          <p:nvPr>
            <p:extLst>
              <p:ext uri="{D42A27DB-BD31-4B8C-83A1-F6EECF244321}">
                <p14:modId xmlns:p14="http://schemas.microsoft.com/office/powerpoint/2010/main" val="3610406729"/>
              </p:ext>
            </p:extLst>
          </p:nvPr>
        </p:nvGraphicFramePr>
        <p:xfrm>
          <a:off x="6625419" y="237882"/>
          <a:ext cx="5021239" cy="640080"/>
        </p:xfrm>
        <a:graphic>
          <a:graphicData uri="http://schemas.openxmlformats.org/drawingml/2006/table">
            <a:tbl>
              <a:tblPr firstRow="1" bandRow="1">
                <a:tableStyleId>{93296810-A885-4BE3-A3E7-6D5BEEA58F35}</a:tableStyleId>
              </a:tblPr>
              <a:tblGrid>
                <a:gridCol w="5021239">
                  <a:extLst>
                    <a:ext uri="{9D8B030D-6E8A-4147-A177-3AD203B41FA5}">
                      <a16:colId xmlns:a16="http://schemas.microsoft.com/office/drawing/2014/main" val="2914127324"/>
                    </a:ext>
                  </a:extLst>
                </a:gridCol>
              </a:tblGrid>
              <a:tr h="42219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tr-TR" dirty="0"/>
                        <a:t>Genç hamur kullanımı ekmek üzerinin düzleşmesi ve çökmesine neden olur</a:t>
                      </a:r>
                    </a:p>
                  </a:txBody>
                  <a:tcPr/>
                </a:tc>
                <a:extLst>
                  <a:ext uri="{0D108BD9-81ED-4DB2-BD59-A6C34878D82A}">
                    <a16:rowId xmlns:a16="http://schemas.microsoft.com/office/drawing/2014/main" val="475781327"/>
                  </a:ext>
                </a:extLst>
              </a:tr>
            </a:tbl>
          </a:graphicData>
        </a:graphic>
      </p:graphicFrame>
      <p:pic>
        <p:nvPicPr>
          <p:cNvPr id="6146" name="Picture 2">
            <a:extLst>
              <a:ext uri="{FF2B5EF4-FFF2-40B4-BE49-F238E27FC236}">
                <a16:creationId xmlns:a16="http://schemas.microsoft.com/office/drawing/2014/main" id="{2C0F58B0-902A-2986-D6CA-FF1BEFBDB3C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69039" y="1534520"/>
            <a:ext cx="5334000" cy="42862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147128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2" name="Slide Background">
            <a:extLst>
              <a:ext uri="{FF2B5EF4-FFF2-40B4-BE49-F238E27FC236}">
                <a16:creationId xmlns:a16="http://schemas.microsoft.com/office/drawing/2014/main" id="{9F7D5CDA-D291-4307-BF55-1381FED2963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Resim 4">
            <a:extLst>
              <a:ext uri="{FF2B5EF4-FFF2-40B4-BE49-F238E27FC236}">
                <a16:creationId xmlns:a16="http://schemas.microsoft.com/office/drawing/2014/main" id="{6AE0BF90-627E-BE15-59A0-99CB3CF64459}"/>
              </a:ext>
            </a:extLst>
          </p:cNvPr>
          <p:cNvPicPr>
            <a:picLocks noChangeAspect="1"/>
          </p:cNvPicPr>
          <p:nvPr/>
        </p:nvPicPr>
        <p:blipFill rotWithShape="1">
          <a:blip r:embed="rId2"/>
          <a:srcRect l="9331" r="2325" b="-1"/>
          <a:stretch/>
        </p:blipFill>
        <p:spPr>
          <a:xfrm>
            <a:off x="6103027" y="10"/>
            <a:ext cx="6088971" cy="6857990"/>
          </a:xfrm>
          <a:prstGeom prst="rect">
            <a:avLst/>
          </a:prstGeom>
        </p:spPr>
      </p:pic>
      <p:sp useBgFill="1">
        <p:nvSpPr>
          <p:cNvPr id="23" name="Rectangle 11">
            <a:extLst>
              <a:ext uri="{FF2B5EF4-FFF2-40B4-BE49-F238E27FC236}">
                <a16:creationId xmlns:a16="http://schemas.microsoft.com/office/drawing/2014/main" id="{59B296B9-C5A5-4E4F-9B60-C907B5F1466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6103025" cy="6858000"/>
          </a:xfrm>
          <a:prstGeom prst="rect">
            <a:avLst/>
          </a:prstGeom>
          <a:ln>
            <a:noFill/>
          </a:ln>
          <a:effectLst>
            <a:outerShdw blurRad="889000" dist="406400" dir="21540000" sx="90000" sy="90000" algn="t" rotWithShape="0">
              <a:srgbClr val="000000">
                <a:alpha val="2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24" name="Rectangle 13">
            <a:extLst>
              <a:ext uri="{FF2B5EF4-FFF2-40B4-BE49-F238E27FC236}">
                <a16:creationId xmlns:a16="http://schemas.microsoft.com/office/drawing/2014/main" id="{D0300FD3-5AF1-6305-15FA-9078072672E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6103025" cy="2285995"/>
          </a:xfrm>
          <a:prstGeom prst="rect">
            <a:avLst/>
          </a:prstGeom>
          <a:ln>
            <a:noFill/>
          </a:ln>
          <a:effectLst>
            <a:outerShdw blurRad="254000" dist="127000" dir="5460000" sx="92000" sy="92000" algn="t" rotWithShape="0">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Başlık 1">
            <a:extLst>
              <a:ext uri="{FF2B5EF4-FFF2-40B4-BE49-F238E27FC236}">
                <a16:creationId xmlns:a16="http://schemas.microsoft.com/office/drawing/2014/main" id="{779F3C1F-E825-78D1-5259-C76690D62B07}"/>
              </a:ext>
            </a:extLst>
          </p:cNvPr>
          <p:cNvSpPr>
            <a:spLocks noGrp="1"/>
          </p:cNvSpPr>
          <p:nvPr>
            <p:ph type="title"/>
          </p:nvPr>
        </p:nvSpPr>
        <p:spPr>
          <a:xfrm>
            <a:off x="761801" y="328512"/>
            <a:ext cx="4778387" cy="1628970"/>
          </a:xfrm>
        </p:spPr>
        <p:txBody>
          <a:bodyPr anchor="ctr">
            <a:normAutofit/>
          </a:bodyPr>
          <a:lstStyle/>
          <a:p>
            <a:r>
              <a:rPr lang="tr-TR" sz="4000" dirty="0"/>
              <a:t>Ekmekte Görülen Bozulmalar</a:t>
            </a:r>
          </a:p>
        </p:txBody>
      </p:sp>
      <p:sp>
        <p:nvSpPr>
          <p:cNvPr id="3" name="İçerik Yer Tutucusu 2">
            <a:extLst>
              <a:ext uri="{FF2B5EF4-FFF2-40B4-BE49-F238E27FC236}">
                <a16:creationId xmlns:a16="http://schemas.microsoft.com/office/drawing/2014/main" id="{21CDAB58-8250-807B-D217-AC62196C574D}"/>
              </a:ext>
            </a:extLst>
          </p:cNvPr>
          <p:cNvSpPr>
            <a:spLocks noGrp="1"/>
          </p:cNvSpPr>
          <p:nvPr>
            <p:ph idx="1"/>
          </p:nvPr>
        </p:nvSpPr>
        <p:spPr>
          <a:xfrm>
            <a:off x="761801" y="2884929"/>
            <a:ext cx="4659756" cy="3374137"/>
          </a:xfrm>
        </p:spPr>
        <p:txBody>
          <a:bodyPr anchor="ctr">
            <a:normAutofit/>
          </a:bodyPr>
          <a:lstStyle/>
          <a:p>
            <a:r>
              <a:rPr lang="tr-TR" sz="2000" dirty="0"/>
              <a:t>Küflenme</a:t>
            </a:r>
          </a:p>
          <a:p>
            <a:r>
              <a:rPr lang="tr-TR" sz="2000" dirty="0" err="1"/>
              <a:t>Rope</a:t>
            </a:r>
            <a:r>
              <a:rPr lang="tr-TR" sz="2000" dirty="0"/>
              <a:t> (Lif hastalığı)</a:t>
            </a:r>
          </a:p>
          <a:p>
            <a:r>
              <a:rPr lang="tr-TR" sz="2000" dirty="0"/>
              <a:t>Kanayan ekmek</a:t>
            </a:r>
          </a:p>
          <a:p>
            <a:r>
              <a:rPr lang="tr-TR" sz="2000" dirty="0"/>
              <a:t>Tebeşir hastalığı</a:t>
            </a:r>
          </a:p>
        </p:txBody>
      </p:sp>
    </p:spTree>
    <p:extLst>
      <p:ext uri="{BB962C8B-B14F-4D97-AF65-F5344CB8AC3E}">
        <p14:creationId xmlns:p14="http://schemas.microsoft.com/office/powerpoint/2010/main" val="406800629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A10BC82F-5563-E3EA-4736-6955F3D99749}"/>
              </a:ext>
            </a:extLst>
          </p:cNvPr>
          <p:cNvSpPr>
            <a:spLocks noGrp="1"/>
          </p:cNvSpPr>
          <p:nvPr>
            <p:ph type="title"/>
          </p:nvPr>
        </p:nvSpPr>
        <p:spPr/>
        <p:txBody>
          <a:bodyPr/>
          <a:lstStyle/>
          <a:p>
            <a:r>
              <a:rPr lang="tr-TR" dirty="0"/>
              <a:t>Küflenme </a:t>
            </a:r>
          </a:p>
        </p:txBody>
      </p:sp>
      <p:pic>
        <p:nvPicPr>
          <p:cNvPr id="5" name="İçerik Yer Tutucusu 4">
            <a:extLst>
              <a:ext uri="{FF2B5EF4-FFF2-40B4-BE49-F238E27FC236}">
                <a16:creationId xmlns:a16="http://schemas.microsoft.com/office/drawing/2014/main" id="{97C5B6F4-202A-EE54-0FB3-6836EA67834D}"/>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096000" y="1921849"/>
            <a:ext cx="5758594" cy="4158890"/>
          </a:xfrm>
        </p:spPr>
      </p:pic>
      <p:pic>
        <p:nvPicPr>
          <p:cNvPr id="4100" name="Picture 4" descr="Elleri yıkamak neden önemlidir? - Ekmekteki küf deneyi">
            <a:extLst>
              <a:ext uri="{FF2B5EF4-FFF2-40B4-BE49-F238E27FC236}">
                <a16:creationId xmlns:a16="http://schemas.microsoft.com/office/drawing/2014/main" id="{C9538E62-9843-D5BC-69CA-20D3559CB3C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7406" y="1825625"/>
            <a:ext cx="5458484" cy="42386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9981416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081" name="Rectangle 3080">
            <a:extLst>
              <a:ext uri="{FF2B5EF4-FFF2-40B4-BE49-F238E27FC236}">
                <a16:creationId xmlns:a16="http://schemas.microsoft.com/office/drawing/2014/main" id="{F0FAE728-C5A9-4B0F-B89E-F4BED82505A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083" name="Group 3082">
            <a:extLst>
              <a:ext uri="{FF2B5EF4-FFF2-40B4-BE49-F238E27FC236}">
                <a16:creationId xmlns:a16="http://schemas.microsoft.com/office/drawing/2014/main" id="{F938B951-7EFC-40A2-B198-E73D39DFB3F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192000" cy="6858000"/>
            <a:chOff x="0" y="0"/>
            <a:chExt cx="12192000" cy="6858000"/>
          </a:xfrm>
        </p:grpSpPr>
        <p:sp>
          <p:nvSpPr>
            <p:cNvPr id="3084" name="Rectangle 3083">
              <a:extLst>
                <a:ext uri="{FF2B5EF4-FFF2-40B4-BE49-F238E27FC236}">
                  <a16:creationId xmlns:a16="http://schemas.microsoft.com/office/drawing/2014/main" id="{92E4506E-6A0E-49A0-BC31-8CADBFF3ECC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85" name="Rectangle 3084">
              <a:extLst>
                <a:ext uri="{FF2B5EF4-FFF2-40B4-BE49-F238E27FC236}">
                  <a16:creationId xmlns:a16="http://schemas.microsoft.com/office/drawing/2014/main" id="{EEED4D51-65BF-4AEE-B596-7CB61A70B96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accent4">
                <a:lumMod val="75000"/>
                <a:alpha val="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Başlık 1">
            <a:extLst>
              <a:ext uri="{FF2B5EF4-FFF2-40B4-BE49-F238E27FC236}">
                <a16:creationId xmlns:a16="http://schemas.microsoft.com/office/drawing/2014/main" id="{1D71280B-DDBB-02C3-8F0F-10BFA5FFB0F5}"/>
              </a:ext>
            </a:extLst>
          </p:cNvPr>
          <p:cNvSpPr>
            <a:spLocks noGrp="1"/>
          </p:cNvSpPr>
          <p:nvPr>
            <p:ph type="title"/>
          </p:nvPr>
        </p:nvSpPr>
        <p:spPr>
          <a:xfrm>
            <a:off x="550863" y="366639"/>
            <a:ext cx="11090274" cy="675441"/>
          </a:xfrm>
        </p:spPr>
        <p:txBody>
          <a:bodyPr vert="horz" wrap="square" lIns="91440" tIns="45720" rIns="91440" bIns="45720" rtlCol="0" anchor="t">
            <a:normAutofit fontScale="90000"/>
          </a:bodyPr>
          <a:lstStyle/>
          <a:p>
            <a:r>
              <a:rPr lang="tr-TR" sz="4200" dirty="0" err="1"/>
              <a:t>Rope</a:t>
            </a:r>
            <a:r>
              <a:rPr lang="tr-TR" sz="4200" dirty="0"/>
              <a:t> hastalığı </a:t>
            </a:r>
            <a:br>
              <a:rPr lang="tr-TR" sz="4200" dirty="0"/>
            </a:br>
            <a:r>
              <a:rPr lang="tr-TR" sz="4200" dirty="0"/>
              <a:t>ekmek içi pH 5.2 den az olmalı</a:t>
            </a:r>
            <a:endParaRPr lang="en-US" sz="4200" dirty="0"/>
          </a:p>
        </p:txBody>
      </p:sp>
      <p:pic>
        <p:nvPicPr>
          <p:cNvPr id="5" name="Resim 4">
            <a:extLst>
              <a:ext uri="{FF2B5EF4-FFF2-40B4-BE49-F238E27FC236}">
                <a16:creationId xmlns:a16="http://schemas.microsoft.com/office/drawing/2014/main" id="{324FD5DD-6A5D-760C-0124-2DB16E02CEEC}"/>
              </a:ext>
            </a:extLst>
          </p:cNvPr>
          <p:cNvPicPr>
            <a:picLocks noChangeAspect="1"/>
          </p:cNvPicPr>
          <p:nvPr/>
        </p:nvPicPr>
        <p:blipFill>
          <a:blip r:embed="rId2"/>
          <a:stretch>
            <a:fillRect/>
          </a:stretch>
        </p:blipFill>
        <p:spPr>
          <a:xfrm>
            <a:off x="-49629" y="1408719"/>
            <a:ext cx="8161754" cy="5287503"/>
          </a:xfrm>
          <a:prstGeom prst="rect">
            <a:avLst/>
          </a:prstGeom>
          <a:effectLst>
            <a:outerShdw blurRad="508000" dist="101600" dir="5400000" algn="tl" rotWithShape="0">
              <a:prstClr val="black">
                <a:alpha val="10000"/>
              </a:prstClr>
            </a:outerShdw>
          </a:effectLst>
        </p:spPr>
      </p:pic>
      <p:pic>
        <p:nvPicPr>
          <p:cNvPr id="3074" name="Picture 2" descr="Rope Sporu Analizi | Analiz Marketi">
            <a:extLst>
              <a:ext uri="{FF2B5EF4-FFF2-40B4-BE49-F238E27FC236}">
                <a16:creationId xmlns:a16="http://schemas.microsoft.com/office/drawing/2014/main" id="{A0F97C7A-584B-61BD-C395-DE3BB71A46ED}"/>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8292124" y="2207224"/>
            <a:ext cx="3359899" cy="1923174"/>
          </a:xfrm>
          <a:prstGeom prst="rect">
            <a:avLst/>
          </a:prstGeom>
          <a:noFill/>
          <a:effectLst>
            <a:outerShdw blurRad="508000" dist="101600" dir="5400000" algn="tl" rotWithShape="0">
              <a:prstClr val="black">
                <a:alpha val="10000"/>
              </a:prstClr>
            </a:outerShdw>
          </a:effectLst>
          <a:extLst>
            <a:ext uri="{909E8E84-426E-40DD-AFC4-6F175D3DCCD1}">
              <a14:hiddenFill xmlns:a14="http://schemas.microsoft.com/office/drawing/2010/main">
                <a:solidFill>
                  <a:srgbClr val="FFFFFF"/>
                </a:solidFill>
              </a14:hiddenFill>
            </a:ext>
          </a:extLst>
        </p:spPr>
      </p:pic>
      <p:pic>
        <p:nvPicPr>
          <p:cNvPr id="3076" name="Picture 4" descr="Antirope (Ekmek Hastalıkları İçin) - Ferun Un Teknolojileri - Ekmek Katkı  Maddeleri - Poğaça Katkı Maddesi - Pide Pizza Katkı Maddesi - Simit Galeta  Katkı Maddesi, Hamburger Tost Roll Ekmeği Katkı Maddesi">
            <a:extLst>
              <a:ext uri="{FF2B5EF4-FFF2-40B4-BE49-F238E27FC236}">
                <a16:creationId xmlns:a16="http://schemas.microsoft.com/office/drawing/2014/main" id="{2A2B8952-604D-F4EB-A2A4-4B405DE5BF91}"/>
              </a:ext>
            </a:extLst>
          </p:cNvPr>
          <p:cNvPicPr>
            <a:picLocks noGrp="1" noChangeAspect="1" noChangeArrowheads="1"/>
          </p:cNvPicPr>
          <p:nvPr>
            <p:ph idx="1"/>
          </p:nvPr>
        </p:nvPicPr>
        <p:blipFill>
          <a:blip r:embed="rId4">
            <a:extLst>
              <a:ext uri="{28A0092B-C50C-407E-A947-70E740481C1C}">
                <a14:useLocalDpi xmlns:a14="http://schemas.microsoft.com/office/drawing/2010/main" val="0"/>
              </a:ext>
            </a:extLst>
          </a:blip>
          <a:stretch>
            <a:fillRect/>
          </a:stretch>
        </p:blipFill>
        <p:spPr bwMode="auto">
          <a:xfrm>
            <a:off x="8595938" y="4308380"/>
            <a:ext cx="2751172" cy="1998000"/>
          </a:xfrm>
          <a:prstGeom prst="rect">
            <a:avLst/>
          </a:prstGeom>
          <a:noFill/>
          <a:effectLst>
            <a:outerShdw blurRad="508000" dist="101600" dir="5400000" algn="tl" rotWithShape="0">
              <a:prstClr val="black">
                <a:alpha val="10000"/>
              </a:prst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5258648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89C2DC42-C517-C379-E17A-065BE1B58A80}"/>
              </a:ext>
            </a:extLst>
          </p:cNvPr>
          <p:cNvSpPr>
            <a:spLocks noGrp="1"/>
          </p:cNvSpPr>
          <p:nvPr>
            <p:ph type="title"/>
          </p:nvPr>
        </p:nvSpPr>
        <p:spPr/>
        <p:txBody>
          <a:bodyPr/>
          <a:lstStyle/>
          <a:p>
            <a:r>
              <a:rPr lang="tr-TR" dirty="0"/>
              <a:t>Kanayan ekmek hastalığı</a:t>
            </a:r>
          </a:p>
        </p:txBody>
      </p:sp>
      <p:sp>
        <p:nvSpPr>
          <p:cNvPr id="3" name="İçerik Yer Tutucusu 2">
            <a:extLst>
              <a:ext uri="{FF2B5EF4-FFF2-40B4-BE49-F238E27FC236}">
                <a16:creationId xmlns:a16="http://schemas.microsoft.com/office/drawing/2014/main" id="{886D3FC6-B4DC-4AC2-7BDA-FBC09536C569}"/>
              </a:ext>
            </a:extLst>
          </p:cNvPr>
          <p:cNvSpPr>
            <a:spLocks noGrp="1"/>
          </p:cNvSpPr>
          <p:nvPr>
            <p:ph idx="1"/>
          </p:nvPr>
        </p:nvSpPr>
        <p:spPr/>
        <p:txBody>
          <a:bodyPr/>
          <a:lstStyle/>
          <a:p>
            <a:endParaRPr lang="tr-TR" dirty="0"/>
          </a:p>
        </p:txBody>
      </p:sp>
      <p:pic>
        <p:nvPicPr>
          <p:cNvPr id="5" name="Resim 4">
            <a:extLst>
              <a:ext uri="{FF2B5EF4-FFF2-40B4-BE49-F238E27FC236}">
                <a16:creationId xmlns:a16="http://schemas.microsoft.com/office/drawing/2014/main" id="{0C297241-ED52-5503-E7BC-C14A3C9E3F34}"/>
              </a:ext>
            </a:extLst>
          </p:cNvPr>
          <p:cNvPicPr>
            <a:picLocks noChangeAspect="1"/>
          </p:cNvPicPr>
          <p:nvPr/>
        </p:nvPicPr>
        <p:blipFill>
          <a:blip r:embed="rId2"/>
          <a:stretch>
            <a:fillRect/>
          </a:stretch>
        </p:blipFill>
        <p:spPr>
          <a:xfrm>
            <a:off x="238125" y="1690688"/>
            <a:ext cx="5857875" cy="3286125"/>
          </a:xfrm>
          <a:prstGeom prst="rect">
            <a:avLst/>
          </a:prstGeom>
        </p:spPr>
      </p:pic>
      <p:pic>
        <p:nvPicPr>
          <p:cNvPr id="5124" name="Picture 4" descr="Sarah Al-Ajeel on X: &quot;Simone Rocha X Serratia marcescens. Serratia grows on  bread. Altar bread is stored in moist places, which led scientists to  hypothesize that Serratia contamination as an explanation for">
            <a:extLst>
              <a:ext uri="{FF2B5EF4-FFF2-40B4-BE49-F238E27FC236}">
                <a16:creationId xmlns:a16="http://schemas.microsoft.com/office/drawing/2014/main" id="{54F0C773-4BB7-D672-EE4F-0C417CA8B77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58111" y="196947"/>
            <a:ext cx="4572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8860974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177" name="Rectangle 7176">
            <a:extLst>
              <a:ext uri="{FF2B5EF4-FFF2-40B4-BE49-F238E27FC236}">
                <a16:creationId xmlns:a16="http://schemas.microsoft.com/office/drawing/2014/main" id="{B430338F-E2FD-4573-B0B7-E2EB12CC924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Başlık 1">
            <a:extLst>
              <a:ext uri="{FF2B5EF4-FFF2-40B4-BE49-F238E27FC236}">
                <a16:creationId xmlns:a16="http://schemas.microsoft.com/office/drawing/2014/main" id="{A66C1CCC-06D4-BEAC-9F01-ED8AE0B7A892}"/>
              </a:ext>
            </a:extLst>
          </p:cNvPr>
          <p:cNvSpPr>
            <a:spLocks noGrp="1"/>
          </p:cNvSpPr>
          <p:nvPr>
            <p:ph type="title"/>
          </p:nvPr>
        </p:nvSpPr>
        <p:spPr>
          <a:xfrm>
            <a:off x="532015" y="4495568"/>
            <a:ext cx="3861960" cy="1905232"/>
          </a:xfrm>
        </p:spPr>
        <p:txBody>
          <a:bodyPr anchor="ctr">
            <a:normAutofit/>
          </a:bodyPr>
          <a:lstStyle/>
          <a:p>
            <a:r>
              <a:rPr lang="tr-TR" sz="3200"/>
              <a:t>Tebeşir hastalığı</a:t>
            </a:r>
          </a:p>
        </p:txBody>
      </p:sp>
      <p:sp>
        <p:nvSpPr>
          <p:cNvPr id="7179" name="Rectangle 7178">
            <a:extLst>
              <a:ext uri="{FF2B5EF4-FFF2-40B4-BE49-F238E27FC236}">
                <a16:creationId xmlns:a16="http://schemas.microsoft.com/office/drawing/2014/main" id="{95C8260E-968F-44E8-A823-ABB43131192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86584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81" name="Rectangle 7180">
            <a:extLst>
              <a:ext uri="{FF2B5EF4-FFF2-40B4-BE49-F238E27FC236}">
                <a16:creationId xmlns:a16="http://schemas.microsoft.com/office/drawing/2014/main" id="{2C1BBA94-3F40-40AA-8BB9-E69E25E537C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7889" y="-1"/>
            <a:ext cx="11231745" cy="4131425"/>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172" name="Picture 4" descr="Why does fresh home made bread have more sodium in it compared with  shop-bought bread? - Quora">
            <a:extLst>
              <a:ext uri="{FF2B5EF4-FFF2-40B4-BE49-F238E27FC236}">
                <a16:creationId xmlns:a16="http://schemas.microsoft.com/office/drawing/2014/main" id="{DC7F9BF5-E09B-3BA3-B142-66489FD5AFA7}"/>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306" r="-3" b="-3"/>
          <a:stretch/>
        </p:blipFill>
        <p:spPr bwMode="auto">
          <a:xfrm>
            <a:off x="838200" y="364143"/>
            <a:ext cx="5136795" cy="3426462"/>
          </a:xfrm>
          <a:prstGeom prst="rect">
            <a:avLst/>
          </a:prstGeom>
          <a:noFill/>
          <a:extLst>
            <a:ext uri="{909E8E84-426E-40DD-AFC4-6F175D3DCCD1}">
              <a14:hiddenFill xmlns:a14="http://schemas.microsoft.com/office/drawing/2010/main">
                <a:solidFill>
                  <a:srgbClr val="FFFFFF"/>
                </a:solidFill>
              </a14:hiddenFill>
            </a:ext>
          </a:extLst>
        </p:spPr>
      </p:pic>
      <p:pic>
        <p:nvPicPr>
          <p:cNvPr id="7170" name="Picture 2" descr="sourdough | Bread, Cakes And Ale | Page 2">
            <a:extLst>
              <a:ext uri="{FF2B5EF4-FFF2-40B4-BE49-F238E27FC236}">
                <a16:creationId xmlns:a16="http://schemas.microsoft.com/office/drawing/2014/main" id="{ADC62504-09E4-88B5-B95B-04C404222E05}"/>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306" r="-3" b="-3"/>
          <a:stretch/>
        </p:blipFill>
        <p:spPr bwMode="auto">
          <a:xfrm>
            <a:off x="6297264" y="364142"/>
            <a:ext cx="5136795" cy="3426462"/>
          </a:xfrm>
          <a:prstGeom prst="rect">
            <a:avLst/>
          </a:prstGeom>
          <a:noFill/>
          <a:extLst>
            <a:ext uri="{909E8E84-426E-40DD-AFC4-6F175D3DCCD1}">
              <a14:hiddenFill xmlns:a14="http://schemas.microsoft.com/office/drawing/2010/main">
                <a:solidFill>
                  <a:srgbClr val="FFFFFF"/>
                </a:solidFill>
              </a14:hiddenFill>
            </a:ext>
          </a:extLst>
        </p:spPr>
      </p:pic>
      <p:sp>
        <p:nvSpPr>
          <p:cNvPr id="7183" name="Rectangle 7182">
            <a:extLst>
              <a:ext uri="{FF2B5EF4-FFF2-40B4-BE49-F238E27FC236}">
                <a16:creationId xmlns:a16="http://schemas.microsoft.com/office/drawing/2014/main" id="{FE43805F-24A6-46A4-B19B-54F28347355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3837444" y="5460209"/>
            <a:ext cx="1790365" cy="4571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İçerik Yer Tutucusu 2">
            <a:extLst>
              <a:ext uri="{FF2B5EF4-FFF2-40B4-BE49-F238E27FC236}">
                <a16:creationId xmlns:a16="http://schemas.microsoft.com/office/drawing/2014/main" id="{86D9E676-B945-D589-F441-D36149D13985}"/>
              </a:ext>
            </a:extLst>
          </p:cNvPr>
          <p:cNvSpPr>
            <a:spLocks noGrp="1"/>
          </p:cNvSpPr>
          <p:nvPr>
            <p:ph idx="1"/>
          </p:nvPr>
        </p:nvSpPr>
        <p:spPr>
          <a:xfrm>
            <a:off x="5162719" y="4495568"/>
            <a:ext cx="6586915" cy="1905232"/>
          </a:xfrm>
        </p:spPr>
        <p:txBody>
          <a:bodyPr anchor="ctr">
            <a:normAutofit/>
          </a:bodyPr>
          <a:lstStyle/>
          <a:p>
            <a:endParaRPr lang="tr-TR" sz="1800"/>
          </a:p>
        </p:txBody>
      </p:sp>
    </p:spTree>
    <p:extLst>
      <p:ext uri="{BB962C8B-B14F-4D97-AF65-F5344CB8AC3E}">
        <p14:creationId xmlns:p14="http://schemas.microsoft.com/office/powerpoint/2010/main" val="308855388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3054F68B-DE0A-8DCC-884E-101C0E994944}"/>
              </a:ext>
            </a:extLst>
          </p:cNvPr>
          <p:cNvSpPr>
            <a:spLocks noGrp="1"/>
          </p:cNvSpPr>
          <p:nvPr>
            <p:ph type="title"/>
          </p:nvPr>
        </p:nvSpPr>
        <p:spPr/>
        <p:txBody>
          <a:bodyPr>
            <a:normAutofit fontScale="90000"/>
          </a:bodyPr>
          <a:lstStyle/>
          <a:p>
            <a:r>
              <a:rPr lang="tr-TR" b="1" dirty="0">
                <a:latin typeface="Arial" panose="020B0604020202020204" pitchFamily="34" charset="0"/>
              </a:rPr>
              <a:t>EKMEKLERİN KORUNMASI ve AMBALAJLANMASI</a:t>
            </a:r>
            <a:br>
              <a:rPr lang="tr-TR" dirty="0">
                <a:latin typeface="Arial" panose="020B0604020202020204" pitchFamily="34" charset="0"/>
              </a:rPr>
            </a:br>
            <a:endParaRPr lang="tr-TR" dirty="0"/>
          </a:p>
        </p:txBody>
      </p:sp>
      <p:sp>
        <p:nvSpPr>
          <p:cNvPr id="3" name="İçerik Yer Tutucusu 2">
            <a:extLst>
              <a:ext uri="{FF2B5EF4-FFF2-40B4-BE49-F238E27FC236}">
                <a16:creationId xmlns:a16="http://schemas.microsoft.com/office/drawing/2014/main" id="{88F303B3-A866-2323-D202-400243BCFB66}"/>
              </a:ext>
            </a:extLst>
          </p:cNvPr>
          <p:cNvSpPr>
            <a:spLocks noGrp="1"/>
          </p:cNvSpPr>
          <p:nvPr>
            <p:ph idx="1"/>
          </p:nvPr>
        </p:nvSpPr>
        <p:spPr/>
        <p:txBody>
          <a:bodyPr>
            <a:normAutofit fontScale="70000" lnSpcReduction="20000"/>
          </a:bodyPr>
          <a:lstStyle/>
          <a:p>
            <a:pPr algn="l"/>
            <a:r>
              <a:rPr lang="tr-TR" b="1" i="0" dirty="0">
                <a:effectLst/>
                <a:latin typeface="Arial" panose="020B0604020202020204" pitchFamily="34" charset="0"/>
              </a:rPr>
              <a:t>Hijyenik gıda üretebilmek için kontaminasyonları mümkün olduğu kadar önlemek gerekmektedir. Gerek ekmeklerde bozulmaya gerekse insanlarda gıda zehirlenmelerine neden olan mikroorganizmalardan korunulabilmesi için şu hususlara dikkat etmekte fayda vardır:</a:t>
            </a:r>
            <a:endParaRPr lang="tr-TR" b="0" i="0" dirty="0">
              <a:effectLst/>
              <a:latin typeface="Arial" panose="020B0604020202020204" pitchFamily="34" charset="0"/>
            </a:endParaRPr>
          </a:p>
          <a:p>
            <a:pPr algn="l"/>
            <a:r>
              <a:rPr lang="tr-TR" b="0" i="0" dirty="0">
                <a:effectLst/>
                <a:latin typeface="Arial" panose="020B0604020202020204" pitchFamily="34" charset="0"/>
              </a:rPr>
              <a:t>- Ekmek yapımında kullanılacak hammaddelerin titizlikle seçilmesi, renk, koku ve görünümünde değişiklik bulunanların kullanılmaması, gerekirse zaman zaman analiz ettirilmesi,</a:t>
            </a:r>
            <a:br>
              <a:rPr lang="tr-TR" b="0" i="0" dirty="0">
                <a:effectLst/>
                <a:latin typeface="Arial" panose="020B0604020202020204" pitchFamily="34" charset="0"/>
              </a:rPr>
            </a:br>
            <a:r>
              <a:rPr lang="tr-TR" b="0" i="0" dirty="0">
                <a:effectLst/>
                <a:latin typeface="Arial" panose="020B0604020202020204" pitchFamily="34" charset="0"/>
              </a:rPr>
              <a:t>- Mayalamada ekşi hamur kullanılacaksa, usulüne uygun olarak muhafaza edilmesi,</a:t>
            </a:r>
            <a:br>
              <a:rPr lang="tr-TR" b="0" i="0" dirty="0">
                <a:effectLst/>
                <a:latin typeface="Arial" panose="020B0604020202020204" pitchFamily="34" charset="0"/>
              </a:rPr>
            </a:br>
            <a:r>
              <a:rPr lang="tr-TR" b="0" i="0" dirty="0">
                <a:effectLst/>
                <a:latin typeface="Arial" panose="020B0604020202020204" pitchFamily="34" charset="0"/>
              </a:rPr>
              <a:t>- Un çuvallarının boşaltma öncesi fırça vs. ile temizlenmesi,</a:t>
            </a:r>
            <a:br>
              <a:rPr lang="tr-TR" b="0" i="0" dirty="0">
                <a:effectLst/>
                <a:latin typeface="Arial" panose="020B0604020202020204" pitchFamily="34" charset="0"/>
              </a:rPr>
            </a:br>
            <a:r>
              <a:rPr lang="tr-TR" b="0" i="0" dirty="0">
                <a:effectLst/>
                <a:latin typeface="Arial" panose="020B0604020202020204" pitchFamily="34" charset="0"/>
              </a:rPr>
              <a:t>- Hamura mikroorganizma faaliyetlerini önleyici maddeler ilave edilmesi,</a:t>
            </a:r>
            <a:br>
              <a:rPr lang="tr-TR" b="0" i="0" dirty="0">
                <a:effectLst/>
                <a:latin typeface="Arial" panose="020B0604020202020204" pitchFamily="34" charset="0"/>
              </a:rPr>
            </a:br>
            <a:r>
              <a:rPr lang="tr-TR" b="0" i="0" dirty="0">
                <a:effectLst/>
                <a:latin typeface="Arial" panose="020B0604020202020204" pitchFamily="34" charset="0"/>
              </a:rPr>
              <a:t>- Üretim sahasının hava cereyanına maruz bırakılmaması, gerekirse havanın filtre edilmesi,</a:t>
            </a:r>
            <a:br>
              <a:rPr lang="tr-TR" b="0" i="0" dirty="0">
                <a:effectLst/>
                <a:latin typeface="Arial" panose="020B0604020202020204" pitchFamily="34" charset="0"/>
              </a:rPr>
            </a:br>
            <a:r>
              <a:rPr lang="tr-TR" b="0" i="0" dirty="0">
                <a:effectLst/>
                <a:latin typeface="Arial" panose="020B0604020202020204" pitchFamily="34" charset="0"/>
              </a:rPr>
              <a:t>- Personelin düzenli olarak sağlık kontrolünden geçirilmesi, hastalıklı kişilerin çalışmasına izin verilmemesi,</a:t>
            </a:r>
            <a:br>
              <a:rPr lang="tr-TR" b="0" i="0" dirty="0">
                <a:effectLst/>
                <a:latin typeface="Arial" panose="020B0604020202020204" pitchFamily="34" charset="0"/>
              </a:rPr>
            </a:br>
            <a:r>
              <a:rPr lang="tr-TR" b="0" i="0" dirty="0">
                <a:effectLst/>
                <a:latin typeface="Arial" panose="020B0604020202020204" pitchFamily="34" charset="0"/>
              </a:rPr>
              <a:t>- Personel hijyenine gerekli özenin gösterilmesi, eldiven, başlık, önlük kullanılmasının teşvik edilmesi,</a:t>
            </a:r>
            <a:br>
              <a:rPr lang="tr-TR" b="0" i="0" dirty="0">
                <a:effectLst/>
                <a:latin typeface="Arial" panose="020B0604020202020204" pitchFamily="34" charset="0"/>
              </a:rPr>
            </a:br>
            <a:r>
              <a:rPr lang="tr-TR" b="0" i="0" dirty="0">
                <a:effectLst/>
                <a:latin typeface="Arial" panose="020B0604020202020204" pitchFamily="34" charset="0"/>
              </a:rPr>
              <a:t>- Her üretimden sonra hamur yapım ekipmanlarının ve zeminin usulüne uygun olarak </a:t>
            </a:r>
            <a:r>
              <a:rPr lang="tr-TR" b="0" i="0" dirty="0" err="1">
                <a:effectLst/>
                <a:latin typeface="Arial" panose="020B0604020202020204" pitchFamily="34" charset="0"/>
              </a:rPr>
              <a:t>temizlenmesi,kirli</a:t>
            </a:r>
            <a:r>
              <a:rPr lang="tr-TR" b="0" i="0" dirty="0">
                <a:effectLst/>
                <a:latin typeface="Arial" panose="020B0604020202020204" pitchFamily="34" charset="0"/>
              </a:rPr>
              <a:t> kalmasına izin verilmemesi,</a:t>
            </a:r>
            <a:br>
              <a:rPr lang="tr-TR" b="0" i="0" dirty="0">
                <a:effectLst/>
                <a:latin typeface="Arial" panose="020B0604020202020204" pitchFamily="34" charset="0"/>
              </a:rPr>
            </a:br>
            <a:endParaRPr lang="tr-TR" dirty="0"/>
          </a:p>
        </p:txBody>
      </p:sp>
    </p:spTree>
    <p:extLst>
      <p:ext uri="{BB962C8B-B14F-4D97-AF65-F5344CB8AC3E}">
        <p14:creationId xmlns:p14="http://schemas.microsoft.com/office/powerpoint/2010/main" val="146509569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a:extLst>
              <a:ext uri="{FF2B5EF4-FFF2-40B4-BE49-F238E27FC236}">
                <a16:creationId xmlns:a16="http://schemas.microsoft.com/office/drawing/2014/main" id="{C87AEE0F-78CF-85D7-B866-8025A36AC4C9}"/>
              </a:ext>
            </a:extLst>
          </p:cNvPr>
          <p:cNvSpPr>
            <a:spLocks noGrp="1"/>
          </p:cNvSpPr>
          <p:nvPr>
            <p:ph idx="1"/>
          </p:nvPr>
        </p:nvSpPr>
        <p:spPr/>
        <p:txBody>
          <a:bodyPr>
            <a:normAutofit fontScale="70000" lnSpcReduction="20000"/>
          </a:bodyPr>
          <a:lstStyle/>
          <a:p>
            <a:r>
              <a:rPr lang="tr-TR" b="0" i="0" dirty="0">
                <a:effectLst/>
                <a:latin typeface="Arial" panose="020B0604020202020204" pitchFamily="34" charset="0"/>
              </a:rPr>
              <a:t>- Temizlik işlemlerinin üretim sırasında yapılmaması,</a:t>
            </a:r>
            <a:br>
              <a:rPr lang="tr-TR" b="0" i="0" dirty="0">
                <a:effectLst/>
                <a:latin typeface="Arial" panose="020B0604020202020204" pitchFamily="34" charset="0"/>
              </a:rPr>
            </a:br>
            <a:r>
              <a:rPr lang="tr-TR" b="0" i="0" dirty="0">
                <a:effectLst/>
                <a:latin typeface="Arial" panose="020B0604020202020204" pitchFamily="34" charset="0"/>
              </a:rPr>
              <a:t>- Pasa bezi kullanan fırınlarda sürekli temiz pasa bezi bulundurulması ve belirli periyotta değiştirilmesi</a:t>
            </a:r>
            <a:br>
              <a:rPr lang="tr-TR" b="0" i="0" dirty="0">
                <a:effectLst/>
                <a:latin typeface="Arial" panose="020B0604020202020204" pitchFamily="34" charset="0"/>
              </a:rPr>
            </a:br>
            <a:r>
              <a:rPr lang="tr-TR" b="0" i="0" dirty="0">
                <a:effectLst/>
                <a:latin typeface="Arial" panose="020B0604020202020204" pitchFamily="34" charset="0"/>
              </a:rPr>
              <a:t>- Bütün fırın ünitelerinin fayans veya mermerle kaplı olması,</a:t>
            </a:r>
            <a:br>
              <a:rPr lang="tr-TR" b="0" i="0" dirty="0">
                <a:effectLst/>
                <a:latin typeface="Arial" panose="020B0604020202020204" pitchFamily="34" charset="0"/>
              </a:rPr>
            </a:br>
            <a:r>
              <a:rPr lang="tr-TR" b="0" i="0" dirty="0">
                <a:effectLst/>
                <a:latin typeface="Arial" panose="020B0604020202020204" pitchFamily="34" charset="0"/>
              </a:rPr>
              <a:t>- Un ve diğer hamur bileşenlerinin uygun ortamda saklanması,</a:t>
            </a:r>
            <a:br>
              <a:rPr lang="tr-TR" b="0" i="0" dirty="0">
                <a:effectLst/>
                <a:latin typeface="Arial" panose="020B0604020202020204" pitchFamily="34" charset="0"/>
              </a:rPr>
            </a:br>
            <a:r>
              <a:rPr lang="tr-TR" b="0" i="0" dirty="0">
                <a:effectLst/>
                <a:latin typeface="Arial" panose="020B0604020202020204" pitchFamily="34" charset="0"/>
              </a:rPr>
              <a:t>- Un çuvallarının tahta ızgaralar üzerinde istiflenmesi, duvarla un istiflerinin arasında 50 cm'lik, un istiflerinin kendi aralarında 30-35 cm'lik mesafenin korunması, un istiflerinin 7 çuvaldan fazla olmaması,</a:t>
            </a:r>
            <a:br>
              <a:rPr lang="tr-TR" b="0" i="0" dirty="0">
                <a:effectLst/>
                <a:latin typeface="Arial" panose="020B0604020202020204" pitchFamily="34" charset="0"/>
              </a:rPr>
            </a:br>
            <a:r>
              <a:rPr lang="tr-TR" b="0" i="0" dirty="0">
                <a:effectLst/>
                <a:latin typeface="Arial" panose="020B0604020202020204" pitchFamily="34" charset="0"/>
              </a:rPr>
              <a:t>- Tuvalet gibi kısımların üretim alanından uzakta tutulması ve izole edilmesi. Hanı ve mamul madde konulan bölümlerle doğrudan doğruya irtibatlı olmayan, un deposu ve </a:t>
            </a:r>
            <a:r>
              <a:rPr lang="tr-TR" b="0" i="0" dirty="0" err="1">
                <a:effectLst/>
                <a:latin typeface="Arial" panose="020B0604020202020204" pitchFamily="34" charset="0"/>
              </a:rPr>
              <a:t>hamurhaneden</a:t>
            </a:r>
            <a:r>
              <a:rPr lang="tr-TR" b="0" i="0" dirty="0">
                <a:effectLst/>
                <a:latin typeface="Arial" panose="020B0604020202020204" pitchFamily="34" charset="0"/>
              </a:rPr>
              <a:t> uzak bir yerde yapılması,</a:t>
            </a:r>
            <a:br>
              <a:rPr lang="tr-TR" b="0" i="0" dirty="0">
                <a:effectLst/>
                <a:latin typeface="Arial" panose="020B0604020202020204" pitchFamily="34" charset="0"/>
              </a:rPr>
            </a:br>
            <a:r>
              <a:rPr lang="tr-TR" b="0" i="0" dirty="0">
                <a:effectLst/>
                <a:latin typeface="Arial" panose="020B0604020202020204" pitchFamily="34" charset="0"/>
              </a:rPr>
              <a:t>- Aynı şekilde yemekhane, yatakhane, dinlenme ve soyunma odaları diğer bölümlerden duvarla ayrılmış olmalı,</a:t>
            </a:r>
            <a:br>
              <a:rPr lang="tr-TR" b="0" i="0" dirty="0">
                <a:effectLst/>
                <a:latin typeface="Arial" panose="020B0604020202020204" pitchFamily="34" charset="0"/>
              </a:rPr>
            </a:br>
            <a:r>
              <a:rPr lang="tr-TR" b="0" i="0" dirty="0">
                <a:effectLst/>
                <a:latin typeface="Arial" panose="020B0604020202020204" pitchFamily="34" charset="0"/>
              </a:rPr>
              <a:t>- Sinek, böcek ve kemirici gibi canlılarla mücadele edilmesi,</a:t>
            </a:r>
            <a:br>
              <a:rPr lang="tr-TR" b="0" i="0" dirty="0">
                <a:effectLst/>
                <a:latin typeface="Arial" panose="020B0604020202020204" pitchFamily="34" charset="0"/>
              </a:rPr>
            </a:br>
            <a:r>
              <a:rPr lang="tr-TR" b="0" i="0" dirty="0">
                <a:effectLst/>
                <a:latin typeface="Arial" panose="020B0604020202020204" pitchFamily="34" charset="0"/>
              </a:rPr>
              <a:t>- Ekmeklerin fırından çıkarıldıktan sonra soğutulması ve üst üste yığılmaması,</a:t>
            </a:r>
            <a:br>
              <a:rPr lang="tr-TR" b="0" i="0" dirty="0">
                <a:effectLst/>
                <a:latin typeface="Arial" panose="020B0604020202020204" pitchFamily="34" charset="0"/>
              </a:rPr>
            </a:br>
            <a:r>
              <a:rPr lang="tr-TR" b="0" i="0" dirty="0">
                <a:effectLst/>
                <a:latin typeface="Arial" panose="020B0604020202020204" pitchFamily="34" charset="0"/>
              </a:rPr>
              <a:t>- Soğutmanın ekmeklerin buharını atacak gözenekleri olan raflarda yapılması,</a:t>
            </a:r>
            <a:br>
              <a:rPr lang="tr-TR" b="0" i="0" dirty="0">
                <a:effectLst/>
                <a:latin typeface="Arial" panose="020B0604020202020204" pitchFamily="34" charset="0"/>
              </a:rPr>
            </a:br>
            <a:r>
              <a:rPr lang="tr-TR" b="0" i="0" dirty="0">
                <a:effectLst/>
                <a:latin typeface="Arial" panose="020B0604020202020204" pitchFamily="34" charset="0"/>
              </a:rPr>
              <a:t>- Soğutulan ekmeklerin paketlenmesi Ekmeklerin paketlenmesinde dayanma ömrünün artırılması ve hijyenik koşulların sağlanabilmesi için, vakumlu ambalajlamanın son yıllarda giderek arttığı görülmektedir.</a:t>
            </a:r>
          </a:p>
          <a:p>
            <a:endParaRPr lang="tr-TR" dirty="0"/>
          </a:p>
        </p:txBody>
      </p:sp>
    </p:spTree>
    <p:extLst>
      <p:ext uri="{BB962C8B-B14F-4D97-AF65-F5344CB8AC3E}">
        <p14:creationId xmlns:p14="http://schemas.microsoft.com/office/powerpoint/2010/main" val="25462247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C2783C46-E1CE-DCB0-6370-EB22DA94555B}"/>
              </a:ext>
            </a:extLst>
          </p:cNvPr>
          <p:cNvSpPr>
            <a:spLocks noGrp="1"/>
          </p:cNvSpPr>
          <p:nvPr>
            <p:ph type="title"/>
          </p:nvPr>
        </p:nvSpPr>
        <p:spPr/>
        <p:txBody>
          <a:bodyPr/>
          <a:lstStyle/>
          <a:p>
            <a:endParaRPr lang="tr-TR"/>
          </a:p>
        </p:txBody>
      </p:sp>
      <p:sp>
        <p:nvSpPr>
          <p:cNvPr id="3" name="İçerik Yer Tutucusu 2">
            <a:extLst>
              <a:ext uri="{FF2B5EF4-FFF2-40B4-BE49-F238E27FC236}">
                <a16:creationId xmlns:a16="http://schemas.microsoft.com/office/drawing/2014/main" id="{50A6A2AF-69CA-9960-6F61-D964940352F5}"/>
              </a:ext>
            </a:extLst>
          </p:cNvPr>
          <p:cNvSpPr>
            <a:spLocks noGrp="1"/>
          </p:cNvSpPr>
          <p:nvPr>
            <p:ph idx="1"/>
          </p:nvPr>
        </p:nvSpPr>
        <p:spPr/>
        <p:txBody>
          <a:bodyPr/>
          <a:lstStyle/>
          <a:p>
            <a:endParaRPr lang="tr-TR"/>
          </a:p>
        </p:txBody>
      </p:sp>
      <p:pic>
        <p:nvPicPr>
          <p:cNvPr id="5" name="Resim 4">
            <a:extLst>
              <a:ext uri="{FF2B5EF4-FFF2-40B4-BE49-F238E27FC236}">
                <a16:creationId xmlns:a16="http://schemas.microsoft.com/office/drawing/2014/main" id="{175B6B4A-D166-FC5D-11A2-B7591D1842FD}"/>
              </a:ext>
            </a:extLst>
          </p:cNvPr>
          <p:cNvPicPr>
            <a:picLocks noChangeAspect="1"/>
          </p:cNvPicPr>
          <p:nvPr/>
        </p:nvPicPr>
        <p:blipFill>
          <a:blip r:embed="rId2"/>
          <a:stretch>
            <a:fillRect/>
          </a:stretch>
        </p:blipFill>
        <p:spPr>
          <a:xfrm>
            <a:off x="486097" y="365125"/>
            <a:ext cx="11401103" cy="6127750"/>
          </a:xfrm>
          <a:prstGeom prst="rect">
            <a:avLst/>
          </a:prstGeom>
        </p:spPr>
      </p:pic>
    </p:spTree>
    <p:extLst>
      <p:ext uri="{BB962C8B-B14F-4D97-AF65-F5344CB8AC3E}">
        <p14:creationId xmlns:p14="http://schemas.microsoft.com/office/powerpoint/2010/main" val="116144121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272955" y="214292"/>
            <a:ext cx="11723427" cy="5531416"/>
          </a:xfrm>
        </p:spPr>
        <p:txBody>
          <a:bodyPr>
            <a:normAutofit lnSpcReduction="10000"/>
          </a:bodyPr>
          <a:lstStyle/>
          <a:p>
            <a:pPr algn="just"/>
            <a:r>
              <a:rPr lang="tr-TR" b="1" dirty="0"/>
              <a:t>Su: </a:t>
            </a:r>
            <a:r>
              <a:rPr lang="tr-TR" dirty="0"/>
              <a:t>17/2/2005 tarihli ve 25730 sayılı Resmî Gazete’de yayımlanan İnsani Tüketim Amaçlı Sular Hakkında Yönetmelik’te yer alan özelliklere uygun, </a:t>
            </a:r>
          </a:p>
          <a:p>
            <a:pPr algn="just"/>
            <a:r>
              <a:rPr lang="tr-TR" dirty="0"/>
              <a:t>insani tüketim amaçlı suların teknik ve hijyenik şartlara uygunluğu ile suların kalite standartlarının sağlanmış,</a:t>
            </a:r>
          </a:p>
          <a:p>
            <a:pPr algn="just"/>
            <a:r>
              <a:rPr lang="tr-TR" dirty="0"/>
              <a:t>kaynak suları ve içme sularının istihsali, ambalajlanması, etiketlenmesi, satışı, denetlenmesi ile ilgili usul ve esasları düzenlenmiş, insani tüketim amaçlı sular  olmalıdır. </a:t>
            </a:r>
          </a:p>
          <a:p>
            <a:pPr marL="0" indent="0" algn="just">
              <a:buNone/>
            </a:pPr>
            <a:endParaRPr lang="tr-TR" dirty="0"/>
          </a:p>
          <a:p>
            <a:pPr algn="just"/>
            <a:r>
              <a:rPr lang="tr-TR" b="1" dirty="0"/>
              <a:t>Maya:</a:t>
            </a:r>
          </a:p>
          <a:p>
            <a:pPr lvl="1" algn="just"/>
            <a:r>
              <a:rPr lang="tr-TR" dirty="0"/>
              <a:t>Pres maya: 1 gramında 25 milyar hücre</a:t>
            </a:r>
          </a:p>
          <a:p>
            <a:pPr lvl="1" algn="just"/>
            <a:r>
              <a:rPr lang="tr-TR" dirty="0"/>
              <a:t>Regüler aktif maya: 40-43C’de </a:t>
            </a:r>
            <a:r>
              <a:rPr lang="tr-TR" dirty="0" err="1"/>
              <a:t>rehidre</a:t>
            </a:r>
            <a:endParaRPr lang="tr-TR" dirty="0"/>
          </a:p>
          <a:p>
            <a:pPr lvl="1" algn="just"/>
            <a:r>
              <a:rPr lang="tr-TR" dirty="0" err="1"/>
              <a:t>İnstant</a:t>
            </a:r>
            <a:r>
              <a:rPr lang="tr-TR" dirty="0"/>
              <a:t> aktif kuru maya: oda </a:t>
            </a:r>
            <a:r>
              <a:rPr lang="tr-TR" dirty="0" err="1"/>
              <a:t>sıc</a:t>
            </a:r>
            <a:r>
              <a:rPr lang="tr-TR" dirty="0"/>
              <a:t>. 1 yıl, açıldıktan sonra 3-5 gün</a:t>
            </a:r>
          </a:p>
          <a:p>
            <a:pPr lvl="1" algn="just"/>
            <a:r>
              <a:rPr lang="tr-TR" dirty="0" err="1"/>
              <a:t>Protected</a:t>
            </a:r>
            <a:r>
              <a:rPr lang="tr-TR" dirty="0"/>
              <a:t> aktif kuru maya: O2 ye karşı koruyucu antioksidanlar içerir</a:t>
            </a:r>
          </a:p>
          <a:p>
            <a:pPr algn="just"/>
            <a:endParaRPr lang="tr-TR"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354841" y="357167"/>
            <a:ext cx="11464119" cy="6016337"/>
          </a:xfrm>
        </p:spPr>
        <p:txBody>
          <a:bodyPr>
            <a:normAutofit/>
          </a:bodyPr>
          <a:lstStyle/>
          <a:p>
            <a:pPr algn="just"/>
            <a:r>
              <a:rPr lang="tr-TR" b="1" dirty="0"/>
              <a:t>Şeker: </a:t>
            </a:r>
            <a:r>
              <a:rPr lang="tr-TR" dirty="0"/>
              <a:t>23/8/2006 tarihli ve 26268 sayılı Resmî Gazete’de yayımlanan Türk Gıda Kodeksi Şeker Tebliğde belirtilen, yarı beyaz şeker, beyaz şeker, rafine şeker, şeker çözeltisi, </a:t>
            </a:r>
            <a:r>
              <a:rPr lang="tr-TR" dirty="0" err="1"/>
              <a:t>invert</a:t>
            </a:r>
            <a:r>
              <a:rPr lang="tr-TR" dirty="0"/>
              <a:t> şeker çözeltisi, </a:t>
            </a:r>
            <a:r>
              <a:rPr lang="tr-TR" dirty="0" err="1"/>
              <a:t>invert</a:t>
            </a:r>
            <a:r>
              <a:rPr lang="tr-TR" dirty="0"/>
              <a:t> şeker şurubu, </a:t>
            </a:r>
            <a:r>
              <a:rPr lang="tr-TR" dirty="0" err="1"/>
              <a:t>glukoz</a:t>
            </a:r>
            <a:r>
              <a:rPr lang="tr-TR" dirty="0"/>
              <a:t> şurubu, kurutulmuş </a:t>
            </a:r>
            <a:r>
              <a:rPr lang="tr-TR" dirty="0" err="1"/>
              <a:t>glukoz</a:t>
            </a:r>
            <a:r>
              <a:rPr lang="tr-TR" dirty="0"/>
              <a:t> şurubu, dekstroz veya dekstroz </a:t>
            </a:r>
            <a:r>
              <a:rPr lang="tr-TR" dirty="0" err="1"/>
              <a:t>monohidrat</a:t>
            </a:r>
            <a:r>
              <a:rPr lang="tr-TR" dirty="0"/>
              <a:t>, dekstroz veya susuz dekstroz, </a:t>
            </a:r>
            <a:r>
              <a:rPr lang="tr-TR" dirty="0" err="1"/>
              <a:t>fruktoz</a:t>
            </a:r>
            <a:r>
              <a:rPr lang="tr-TR" dirty="0"/>
              <a:t> ile pudra şekerini kapsayan  uygun şeker olmalıdır. </a:t>
            </a:r>
          </a:p>
          <a:p>
            <a:pPr algn="just"/>
            <a:r>
              <a:rPr lang="tr-TR" b="1" dirty="0"/>
              <a:t> Tuz: </a:t>
            </a:r>
            <a:r>
              <a:rPr lang="tr-TR" dirty="0"/>
              <a:t>Geleneksel hâli ile tuz ilave edilerek üretilen ürünlerin bileşimine tuz eklenmediği takdirde Tuz ilave edilmemiştir. ifadesi etikette yer alabilir. </a:t>
            </a:r>
          </a:p>
          <a:p>
            <a:pPr algn="just"/>
            <a:r>
              <a:rPr lang="tr-TR" b="1" dirty="0"/>
              <a:t>Maya gıdası: </a:t>
            </a:r>
            <a:r>
              <a:rPr lang="tr-TR" dirty="0" err="1"/>
              <a:t>Ca</a:t>
            </a:r>
            <a:r>
              <a:rPr lang="tr-TR" dirty="0"/>
              <a:t>, alkali sular için, </a:t>
            </a:r>
            <a:r>
              <a:rPr lang="tr-TR" i="1" dirty="0">
                <a:solidFill>
                  <a:srgbClr val="00B0F0"/>
                </a:solidFill>
              </a:rPr>
              <a:t>orta sert, 50-100 ppm mineral</a:t>
            </a:r>
          </a:p>
          <a:p>
            <a:pPr algn="just"/>
            <a:r>
              <a:rPr lang="tr-TR" b="1" dirty="0"/>
              <a:t>Enzimatik katkılar: </a:t>
            </a:r>
            <a:r>
              <a:rPr lang="tr-TR" dirty="0" err="1"/>
              <a:t>lipoksidaz</a:t>
            </a:r>
            <a:r>
              <a:rPr lang="tr-TR" dirty="0"/>
              <a:t>, proteaz, </a:t>
            </a:r>
            <a:r>
              <a:rPr lang="tr-TR" dirty="0" err="1"/>
              <a:t>fungal</a:t>
            </a:r>
            <a:r>
              <a:rPr lang="tr-TR" dirty="0"/>
              <a:t> amilaz; optimum değilse sert, yapışkan, düşük hacimli ekmek</a:t>
            </a:r>
          </a:p>
          <a:p>
            <a:pPr algn="just"/>
            <a:endParaRPr lang="tr-TR" dirty="0"/>
          </a:p>
          <a:p>
            <a:pPr algn="just"/>
            <a:endParaRPr lang="tr-TR"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a:extLst>
              <a:ext uri="{FF2B5EF4-FFF2-40B4-BE49-F238E27FC236}">
                <a16:creationId xmlns:a16="http://schemas.microsoft.com/office/drawing/2014/main" id="{C265CC08-BE0E-C0E3-49BA-BEE340047E40}"/>
              </a:ext>
            </a:extLst>
          </p:cNvPr>
          <p:cNvSpPr>
            <a:spLocks noGrp="1"/>
          </p:cNvSpPr>
          <p:nvPr>
            <p:ph idx="1"/>
          </p:nvPr>
        </p:nvSpPr>
        <p:spPr>
          <a:xfrm>
            <a:off x="838200" y="382138"/>
            <a:ext cx="10515600" cy="5863064"/>
          </a:xfrm>
        </p:spPr>
        <p:txBody>
          <a:bodyPr/>
          <a:lstStyle/>
          <a:p>
            <a:pPr algn="just"/>
            <a:r>
              <a:rPr lang="tr-TR" b="1" dirty="0"/>
              <a:t>Oksidanlar : </a:t>
            </a:r>
            <a:r>
              <a:rPr lang="tr-TR" dirty="0"/>
              <a:t>protein yapısını kuvvetlendirir, hamur işlenebilirlik kazanır, hacim artar, gözenek ve tekstür iyileşir/ kalsiyum </a:t>
            </a:r>
            <a:r>
              <a:rPr lang="tr-TR" dirty="0" err="1"/>
              <a:t>iyodat</a:t>
            </a:r>
            <a:r>
              <a:rPr lang="tr-TR" dirty="0"/>
              <a:t>/</a:t>
            </a:r>
            <a:r>
              <a:rPr lang="tr-TR" dirty="0" err="1"/>
              <a:t>bromat</a:t>
            </a:r>
            <a:r>
              <a:rPr lang="tr-TR" dirty="0"/>
              <a:t>/</a:t>
            </a:r>
            <a:r>
              <a:rPr lang="tr-TR" dirty="0" err="1"/>
              <a:t>azodikarbonamid</a:t>
            </a:r>
            <a:endParaRPr lang="tr-TR" dirty="0"/>
          </a:p>
          <a:p>
            <a:pPr algn="just"/>
            <a:r>
              <a:rPr lang="tr-TR" b="1" dirty="0"/>
              <a:t>İndirgen maddeler: </a:t>
            </a:r>
            <a:r>
              <a:rPr lang="tr-TR" dirty="0"/>
              <a:t>hamuru zayıflatır, hızlı hamur gelişimi sağlar; L-</a:t>
            </a:r>
            <a:r>
              <a:rPr lang="tr-TR" dirty="0" err="1"/>
              <a:t>sistein</a:t>
            </a:r>
            <a:r>
              <a:rPr lang="tr-TR" dirty="0"/>
              <a:t>, </a:t>
            </a:r>
            <a:r>
              <a:rPr lang="tr-TR" dirty="0" err="1"/>
              <a:t>sorbik</a:t>
            </a:r>
            <a:r>
              <a:rPr lang="tr-TR" dirty="0"/>
              <a:t> asit, </a:t>
            </a:r>
            <a:r>
              <a:rPr lang="tr-TR" dirty="0" err="1"/>
              <a:t>askorbik</a:t>
            </a:r>
            <a:r>
              <a:rPr lang="tr-TR" dirty="0"/>
              <a:t> asit</a:t>
            </a:r>
          </a:p>
          <a:p>
            <a:pPr marL="0" indent="0" algn="just">
              <a:buNone/>
            </a:pPr>
            <a:endParaRPr lang="tr-TR" dirty="0"/>
          </a:p>
          <a:p>
            <a:pPr marL="0" indent="0">
              <a:buNone/>
            </a:pPr>
            <a:endParaRPr lang="tr-TR" dirty="0"/>
          </a:p>
          <a:p>
            <a:pPr algn="just"/>
            <a:r>
              <a:rPr lang="tr-TR" b="1" dirty="0"/>
              <a:t>Yüzey aktif maddeler: </a:t>
            </a:r>
            <a:r>
              <a:rPr lang="tr-TR" dirty="0"/>
              <a:t>depolamada bayatlamayı geciktirir, hamur yapısını kuvvetlendirir, hamuru iyileştirir; DATEM, SSL, CSL: hamur güçlendirici/</a:t>
            </a:r>
            <a:r>
              <a:rPr lang="tr-TR" dirty="0" err="1"/>
              <a:t>Lesitin</a:t>
            </a:r>
            <a:r>
              <a:rPr lang="tr-TR" dirty="0"/>
              <a:t>: bayatlamayı geciktirici</a:t>
            </a:r>
          </a:p>
          <a:p>
            <a:pPr algn="just"/>
            <a:r>
              <a:rPr lang="tr-TR" dirty="0"/>
              <a:t>Antimikrobiyal madde: kalsiyum </a:t>
            </a:r>
            <a:r>
              <a:rPr lang="tr-TR" dirty="0" err="1"/>
              <a:t>propiyonat</a:t>
            </a:r>
            <a:r>
              <a:rPr lang="tr-TR" dirty="0"/>
              <a:t>, </a:t>
            </a:r>
            <a:r>
              <a:rPr lang="tr-TR" dirty="0" err="1"/>
              <a:t>sorbatlar</a:t>
            </a:r>
            <a:r>
              <a:rPr lang="tr-TR" dirty="0"/>
              <a:t>, sodyum benzoat, metil paraben, sodyum </a:t>
            </a:r>
            <a:r>
              <a:rPr lang="tr-TR" dirty="0" err="1"/>
              <a:t>diasetat</a:t>
            </a:r>
            <a:endParaRPr lang="tr-TR" dirty="0"/>
          </a:p>
          <a:p>
            <a:endParaRPr lang="tr-TR" dirty="0"/>
          </a:p>
        </p:txBody>
      </p:sp>
    </p:spTree>
    <p:extLst>
      <p:ext uri="{BB962C8B-B14F-4D97-AF65-F5344CB8AC3E}">
        <p14:creationId xmlns:p14="http://schemas.microsoft.com/office/powerpoint/2010/main" val="200553299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423081" y="285729"/>
            <a:ext cx="11341289" cy="6237901"/>
          </a:xfrm>
        </p:spPr>
        <p:txBody>
          <a:bodyPr>
            <a:normAutofit/>
          </a:bodyPr>
          <a:lstStyle/>
          <a:p>
            <a:pPr algn="just"/>
            <a:r>
              <a:rPr lang="tr-TR" b="1" dirty="0"/>
              <a:t>Ekmek çeşitleri: </a:t>
            </a:r>
            <a:r>
              <a:rPr lang="tr-TR" dirty="0"/>
              <a:t>Ekmek tanımında geçen bileşenlere ilave olarak  tahıl ürünlerini ve istenildiğinde çeşni maddelerini de içeren ve tekniğine uygun olarak üretilen ekmeklerdir. </a:t>
            </a:r>
          </a:p>
          <a:p>
            <a:pPr algn="just"/>
            <a:r>
              <a:rPr lang="tr-TR" b="1" dirty="0"/>
              <a:t>Diğer ekmek çeşitleri: </a:t>
            </a:r>
            <a:r>
              <a:rPr lang="tr-TR" dirty="0"/>
              <a:t>Bir veya birden fazla tahıl unu, tahıl ezmesi, tahıl tanesi, tahıl kırması, tahıl irmiği, soya unu, </a:t>
            </a:r>
            <a:r>
              <a:rPr lang="tr-TR" dirty="0" err="1"/>
              <a:t>baklagil</a:t>
            </a:r>
            <a:r>
              <a:rPr lang="tr-TR" dirty="0"/>
              <a:t> unları, kepek, bitkisel yağ, süt ve/veya süt ürünleri, bitkisel lif veya diğer çeşni maddelerinden bir veya birkaçının ilave edilmesinden sonra tekniğine uygun olarak üretilen ekmeklerdir. </a:t>
            </a:r>
          </a:p>
          <a:p>
            <a:pPr algn="just"/>
            <a:r>
              <a:rPr lang="tr-TR" b="1" dirty="0"/>
              <a:t>Tam buğday unlu ekmek: </a:t>
            </a:r>
            <a:r>
              <a:rPr lang="tr-TR" dirty="0"/>
              <a:t>Buğday ununa en az % 60 oranında tam buğday unu ilave edilip tekniğine uygun olarak üretilen ekmek çeşididir. </a:t>
            </a:r>
          </a:p>
          <a:p>
            <a:pPr algn="just"/>
            <a:r>
              <a:rPr lang="tr-TR" b="1" dirty="0"/>
              <a:t>Ekşi hamur ekmekleri: </a:t>
            </a:r>
            <a:r>
              <a:rPr lang="tr-TR" dirty="0"/>
              <a:t>Tahıl unlarına su, tuz, maya, geleneksel veya endüstriyel yöntemlerle elde edilen ekşi veya ekşi hamur ilavesiyle hazırlanan hamurun tekniğine uygun olarak yoğrulması, şekillendirilmesi, fermantasyona bırakılması ve pişirilmesi ile üretilen ekmek ve ekmek çeşitleridir</a:t>
            </a:r>
          </a:p>
          <a:p>
            <a:pPr algn="just"/>
            <a:endParaRPr lang="tr-TR" dirty="0"/>
          </a:p>
          <a:p>
            <a:pPr algn="just"/>
            <a:endParaRPr lang="tr-TR"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341194" y="285729"/>
            <a:ext cx="11532358" cy="6415322"/>
          </a:xfrm>
        </p:spPr>
        <p:txBody>
          <a:bodyPr>
            <a:normAutofit/>
          </a:bodyPr>
          <a:lstStyle/>
          <a:p>
            <a:r>
              <a:rPr lang="tr-TR" dirty="0"/>
              <a:t>Tahıl: Buğday, arpa, mısır, pirinç, çavdar, darı, yulaf ve </a:t>
            </a:r>
            <a:r>
              <a:rPr lang="tr-TR" dirty="0" err="1"/>
              <a:t>tritikaleyi</a:t>
            </a:r>
            <a:r>
              <a:rPr lang="tr-TR" dirty="0"/>
              <a:t> ifade eder. </a:t>
            </a:r>
          </a:p>
          <a:p>
            <a:r>
              <a:rPr lang="tr-TR" dirty="0"/>
              <a:t> </a:t>
            </a:r>
            <a:r>
              <a:rPr lang="tr-TR" b="1" dirty="0"/>
              <a:t>Karışık tahıllı ekmek:</a:t>
            </a:r>
            <a:r>
              <a:rPr lang="tr-TR" dirty="0"/>
              <a:t> Buğday unu, tam buğday unu veya bunların karışımına, her birinden en az %5 oranında olmak üzere; mısır, arpa, yulaf, çavdar, pirinç, darı, </a:t>
            </a:r>
            <a:r>
              <a:rPr lang="tr-TR" dirty="0" err="1"/>
              <a:t>tritikale</a:t>
            </a:r>
            <a:r>
              <a:rPr lang="tr-TR" dirty="0"/>
              <a:t> unları, kırmaları, kırık taneleri veya ezmelerinden en az üçü ilave edilip tekniğine uygun olarak üretilen ekmek çeşididir. </a:t>
            </a:r>
          </a:p>
          <a:p>
            <a:r>
              <a:rPr lang="tr-TR" dirty="0"/>
              <a:t>Kepek: Gıda amaçlı kullanılan buğday kepeği ve diğer tahıl kepekleridir.</a:t>
            </a:r>
          </a:p>
          <a:p>
            <a:r>
              <a:rPr lang="tr-TR" b="1" dirty="0"/>
              <a:t> Kepekli ekmek: </a:t>
            </a:r>
            <a:r>
              <a:rPr lang="tr-TR" dirty="0"/>
              <a:t>Buğday ununa en az %10 en fazla %30 oranında kepek ilave edilip tekniğine uygun olarak üretilen ekmek çeşididir. </a:t>
            </a:r>
          </a:p>
          <a:p>
            <a:r>
              <a:rPr lang="tr-TR" b="1" dirty="0"/>
              <a:t>Yulaflı ekmek: </a:t>
            </a:r>
            <a:r>
              <a:rPr lang="tr-TR" dirty="0"/>
              <a:t>Buğday ununa en az %15 oranında yulaf unu, yulaf kırması, yulaf kırığı, yulaf ezmesi veya bunların karışımı ilave edilip tekniğine uygun olarak üretilen ekmek çeşididir. </a:t>
            </a:r>
          </a:p>
          <a:p>
            <a:r>
              <a:rPr lang="tr-TR" b="1" dirty="0"/>
              <a:t>Mısırlı ekmek: </a:t>
            </a:r>
            <a:r>
              <a:rPr lang="tr-TR" dirty="0"/>
              <a:t>Buğday ununa en az %20 mısır unu ve/veya mısır irmiği ilave edilip tekniğine uygun olarak üretilen ekmek çeşididir. </a:t>
            </a:r>
          </a:p>
        </p:txBody>
      </p:sp>
    </p:spTree>
  </p:cSld>
  <p:clrMapOvr>
    <a:masterClrMapping/>
  </p:clrMapOvr>
</p:sld>
</file>

<file path=ppt/theme/theme1.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871</TotalTime>
  <Words>2341</Words>
  <Application>Microsoft Office PowerPoint</Application>
  <PresentationFormat>Geniş ekran</PresentationFormat>
  <Paragraphs>205</Paragraphs>
  <Slides>39</Slides>
  <Notes>0</Notes>
  <HiddenSlides>0</HiddenSlides>
  <MMClips>0</MMClips>
  <ScaleCrop>false</ScaleCrop>
  <HeadingPairs>
    <vt:vector size="6" baseType="variant">
      <vt:variant>
        <vt:lpstr>Kullanılan Yazı Tipleri</vt:lpstr>
      </vt:variant>
      <vt:variant>
        <vt:i4>5</vt:i4>
      </vt:variant>
      <vt:variant>
        <vt:lpstr>Tema</vt:lpstr>
      </vt:variant>
      <vt:variant>
        <vt:i4>1</vt:i4>
      </vt:variant>
      <vt:variant>
        <vt:lpstr>Slayt Başlıkları</vt:lpstr>
      </vt:variant>
      <vt:variant>
        <vt:i4>39</vt:i4>
      </vt:variant>
    </vt:vector>
  </HeadingPairs>
  <TitlesOfParts>
    <vt:vector size="45" baseType="lpstr">
      <vt:lpstr>Arial</vt:lpstr>
      <vt:lpstr>Calibri</vt:lpstr>
      <vt:lpstr>Calibri Light</vt:lpstr>
      <vt:lpstr>Times New Roman</vt:lpstr>
      <vt:lpstr>Wingdings</vt:lpstr>
      <vt:lpstr>Office Teması</vt:lpstr>
      <vt:lpstr>EKMEK</vt:lpstr>
      <vt:lpstr>TSE 5000</vt:lpstr>
      <vt:lpstr>Türk Gıda Kodeksi Ekmek ve Ekmek Çeşitleri Tebliği </vt:lpstr>
      <vt:lpstr>PowerPoint Sunusu</vt:lpstr>
      <vt:lpstr>PowerPoint Sunusu</vt:lpstr>
      <vt:lpstr>PowerPoint Sunusu</vt:lpstr>
      <vt:lpstr>PowerPoint Sunusu</vt:lpstr>
      <vt:lpstr>PowerPoint Sunusu</vt:lpstr>
      <vt:lpstr>PowerPoint Sunusu</vt:lpstr>
      <vt:lpstr>PowerPoint Sunusu</vt:lpstr>
      <vt:lpstr>Ekmeğin besin değeri</vt:lpstr>
      <vt:lpstr>Ekmek üretimi</vt:lpstr>
      <vt:lpstr>Yoğurma </vt:lpstr>
      <vt:lpstr>Yoğurma  </vt:lpstr>
      <vt:lpstr>Fermantasyon hızını etkileyen faktörler</vt:lpstr>
      <vt:lpstr>Fermantasyon süresini etkileyen faktörler</vt:lpstr>
      <vt:lpstr>Hamur işleme</vt:lpstr>
      <vt:lpstr>Pişirme </vt:lpstr>
      <vt:lpstr>Pişirme kaybı</vt:lpstr>
      <vt:lpstr>Pişirme hataları</vt:lpstr>
      <vt:lpstr>Soğutma ve ambalajlama</vt:lpstr>
      <vt:lpstr>Ekmeğin raf ömrü</vt:lpstr>
      <vt:lpstr>PowerPoint Sunusu</vt:lpstr>
      <vt:lpstr>Ekmeğin Bayatlaması </vt:lpstr>
      <vt:lpstr>Ekmekte tat ve aromayı etkileyen faktörler</vt:lpstr>
      <vt:lpstr>Ekmek hataları</vt:lpstr>
      <vt:lpstr>Hamurun yetersiz gaz oluşturma gücü</vt:lpstr>
      <vt:lpstr>Hamurun gaz tutma kapasitesi yetersiz</vt:lpstr>
      <vt:lpstr>Diğer hata ve yetersizlikler</vt:lpstr>
      <vt:lpstr>Ekmeğin dış görünüşündeki hatalar</vt:lpstr>
      <vt:lpstr>Kabuktaki hatalar: homojen sarı-kahve renkte olmalı</vt:lpstr>
      <vt:lpstr>Şekil ve simetri hataları</vt:lpstr>
      <vt:lpstr>Ekmekte Görülen Bozulmalar</vt:lpstr>
      <vt:lpstr>Küflenme </vt:lpstr>
      <vt:lpstr>Rope hastalığı  ekmek içi pH 5.2 den az olmalı</vt:lpstr>
      <vt:lpstr>Kanayan ekmek hastalığı</vt:lpstr>
      <vt:lpstr>Tebeşir hastalığı</vt:lpstr>
      <vt:lpstr>EKMEKLERİN KORUNMASI ve AMBALAJLANMASI </vt:lpstr>
      <vt:lpstr>PowerPoint Sunusu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EKMEK</dc:title>
  <dc:creator>SULTAN ACUN</dc:creator>
  <cp:lastModifiedBy>SULTAN ACUN</cp:lastModifiedBy>
  <cp:revision>27</cp:revision>
  <dcterms:created xsi:type="dcterms:W3CDTF">2024-04-16T12:12:39Z</dcterms:created>
  <dcterms:modified xsi:type="dcterms:W3CDTF">2024-04-18T08:42:42Z</dcterms:modified>
</cp:coreProperties>
</file>