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A439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439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439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439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9575" y="12699"/>
            <a:ext cx="3389629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5370" y="358267"/>
            <a:ext cx="517829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A439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9230" y="1101928"/>
            <a:ext cx="5267959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3409950" cy="6858000"/>
            <a:chOff x="0" y="0"/>
            <a:chExt cx="340995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409950" cy="6858000"/>
            </a:xfrm>
            <a:custGeom>
              <a:avLst/>
              <a:gdLst/>
              <a:ahLst/>
              <a:cxnLst/>
              <a:rect l="l" t="t" r="r" b="b"/>
              <a:pathLst>
                <a:path w="3409950" h="6858000">
                  <a:moveTo>
                    <a:pt x="34099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09950" y="6858000"/>
                  </a:lnTo>
                  <a:lnTo>
                    <a:pt x="3409950" y="0"/>
                  </a:lnTo>
                  <a:close/>
                </a:path>
              </a:pathLst>
            </a:custGeom>
            <a:solidFill>
              <a:srgbClr val="D2523B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765300"/>
              <a:ext cx="2518664" cy="50927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521964" y="603504"/>
            <a:ext cx="5591810" cy="5560060"/>
            <a:chOff x="3521964" y="603504"/>
            <a:chExt cx="5591810" cy="55600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2312" y="603504"/>
              <a:ext cx="2903219" cy="14432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8780" y="1426464"/>
              <a:ext cx="1850135" cy="14432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1964" y="2249424"/>
              <a:ext cx="5591555" cy="14432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6928" y="3072383"/>
              <a:ext cx="3880104" cy="1443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1920" y="3896868"/>
              <a:ext cx="2657855" cy="14432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3768" y="3890771"/>
              <a:ext cx="1092708" cy="1443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0468" y="3896868"/>
              <a:ext cx="2673095" cy="1443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0060" y="4719827"/>
              <a:ext cx="2887980" cy="14432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2032" y="4713732"/>
              <a:ext cx="1092708" cy="144322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23157" y="769111"/>
            <a:ext cx="4624070" cy="496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-484" dirty="0">
                <a:solidFill>
                  <a:srgbClr val="A43925"/>
                </a:solidFill>
                <a:latin typeface="Times New Roman"/>
                <a:cs typeface="Times New Roman"/>
              </a:rPr>
              <a:t>REÇEL</a:t>
            </a:r>
            <a:endParaRPr sz="5400" dirty="0">
              <a:latin typeface="Times New Roman"/>
              <a:cs typeface="Times New Roman"/>
            </a:endParaRPr>
          </a:p>
          <a:p>
            <a:pPr marL="12065" marR="5080" indent="167640" algn="ctr">
              <a:lnSpc>
                <a:spcPct val="100000"/>
              </a:lnSpc>
            </a:pPr>
            <a:r>
              <a:rPr sz="5400" b="1" spc="-440" dirty="0">
                <a:solidFill>
                  <a:srgbClr val="A43925"/>
                </a:solidFill>
                <a:latin typeface="Times New Roman"/>
                <a:cs typeface="Times New Roman"/>
              </a:rPr>
              <a:t>VE </a:t>
            </a:r>
            <a:r>
              <a:rPr sz="5400" b="1" spc="-425" dirty="0">
                <a:solidFill>
                  <a:srgbClr val="A43925"/>
                </a:solidFill>
                <a:latin typeface="Times New Roman"/>
                <a:cs typeface="Times New Roman"/>
              </a:rPr>
              <a:t>MARMELATTA </a:t>
            </a:r>
            <a:r>
              <a:rPr sz="5400" b="1" spc="-295" dirty="0">
                <a:solidFill>
                  <a:srgbClr val="A43925"/>
                </a:solidFill>
                <a:latin typeface="Times New Roman"/>
                <a:cs typeface="Times New Roman"/>
              </a:rPr>
              <a:t>YAPILAN</a:t>
            </a:r>
            <a:endParaRPr sz="5400" dirty="0">
              <a:latin typeface="Times New Roman"/>
              <a:cs typeface="Times New Roman"/>
            </a:endParaRPr>
          </a:p>
          <a:p>
            <a:pPr marL="422909" marR="417195" algn="ctr">
              <a:lnSpc>
                <a:spcPct val="100000"/>
              </a:lnSpc>
              <a:spcBef>
                <a:spcPts val="15"/>
              </a:spcBef>
            </a:pPr>
            <a:r>
              <a:rPr sz="5400" b="1" spc="-300" dirty="0">
                <a:solidFill>
                  <a:srgbClr val="A43925"/>
                </a:solidFill>
                <a:latin typeface="Times New Roman"/>
                <a:cs typeface="Times New Roman"/>
              </a:rPr>
              <a:t>ANALİZLER </a:t>
            </a:r>
            <a:r>
              <a:rPr sz="5400" b="1" spc="-434" dirty="0">
                <a:solidFill>
                  <a:srgbClr val="A43925"/>
                </a:solidFill>
                <a:latin typeface="Times New Roman"/>
                <a:cs typeface="Times New Roman"/>
              </a:rPr>
              <a:t>NELEDİR?</a:t>
            </a:r>
            <a:endParaRPr sz="54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18731" y="4719828"/>
            <a:ext cx="1560576" cy="1443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5489" y="3599543"/>
            <a:ext cx="3744467" cy="31892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495046"/>
            <a:ext cx="453390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1097915" indent="1047115">
              <a:lnSpc>
                <a:spcPct val="120800"/>
              </a:lnSpc>
              <a:spcBef>
                <a:spcPts val="100"/>
              </a:spcBef>
            </a:pPr>
            <a:r>
              <a:rPr sz="2400" dirty="0">
                <a:solidFill>
                  <a:srgbClr val="A43925"/>
                </a:solidFill>
                <a:latin typeface="Times New Roman"/>
                <a:cs typeface="Times New Roman"/>
              </a:rPr>
              <a:t>Fiziksel</a:t>
            </a:r>
            <a:r>
              <a:rPr sz="2400" spc="65" dirty="0">
                <a:solidFill>
                  <a:srgbClr val="A439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A43925"/>
                </a:solidFill>
                <a:latin typeface="Times New Roman"/>
                <a:cs typeface="Times New Roman"/>
              </a:rPr>
              <a:t>Analizler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Brüt</a:t>
            </a:r>
            <a:r>
              <a:rPr sz="2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Net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Ağırlık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Brüt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ağırlık,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ambalajın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açılmadan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önce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tartılmasıyla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bulunur.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Net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ağırlığı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bulmak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için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brüt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ağırlıktan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içeriği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boşaltılmış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yıkanıp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kurutulmuş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boş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kavanozun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kapağıyla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birlikte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ağırlığı</a:t>
            </a:r>
            <a:r>
              <a:rPr sz="2400" spc="2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çıkarılır.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80" y="355219"/>
            <a:ext cx="2951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Doldurma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Oranı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798703"/>
            <a:ext cx="840676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başka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yere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boşaltılır,boşalan</a:t>
            </a:r>
            <a:r>
              <a:rPr sz="22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kavanoz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iyice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yıkanıp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kurutulup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darası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alınır.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Daha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tepe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boşluğuna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200C’de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ile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doldurularak</a:t>
            </a:r>
            <a:r>
              <a:rPr sz="22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tartılır.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Kavanoz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yine</a:t>
            </a:r>
            <a:r>
              <a:rPr sz="22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200C’de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kenet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alt</a:t>
            </a:r>
            <a:r>
              <a:rPr sz="2200" spc="5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düzeyine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doldurulup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tartılmış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formülde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yerine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konup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kavanoz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doldurma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oranı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bulunur.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2727134"/>
            <a:ext cx="4536440" cy="12618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370" y="4100576"/>
            <a:ext cx="75393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m1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: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Boş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kavanozun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ağırlığı(g)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m2 :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Kavanozun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tepe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boşluğuna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suyla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doldurulunca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saptanan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ağırlık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(g).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m3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: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Kavanozun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kenet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alt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düzeyine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doldurulunca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saptanan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ağırlık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(g).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495046"/>
            <a:ext cx="8420735" cy="27393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Meyve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Oranı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örneklerinden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reçelin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tamamı</a:t>
            </a:r>
            <a:r>
              <a:rPr sz="24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alınır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litrelik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behere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aktarılır.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Üzerine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ağırlığı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konur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meyveler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zarar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görmeyecek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şekilde</a:t>
            </a:r>
            <a:r>
              <a:rPr sz="2400" spc="25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karıştırılıp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5</a:t>
            </a:r>
            <a:r>
              <a:rPr sz="24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dakika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beklendikten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sonra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delik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çapları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mm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olan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elekten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süzülür.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Elek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üzerindeki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5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dakika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tartılarak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miktarı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belirlenir,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daha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bulunan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tüm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değerler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formülde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yerine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konularak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%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oranı</a:t>
            </a:r>
            <a:r>
              <a:rPr sz="2400" spc="2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hesaplanır.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3573005"/>
            <a:ext cx="3816477" cy="3090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5" y="3688956"/>
            <a:ext cx="3909060" cy="29748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422844"/>
            <a:ext cx="5503545" cy="3105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Taç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Yaprağı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Miktarı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İşlem,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oranı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tayini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gibidir,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ancak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buradaki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fark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elek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üzerindeki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yapraklar</a:t>
            </a:r>
            <a:r>
              <a:rPr sz="2400" spc="2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su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altında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tutularak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veya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suya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daldırılarak</a:t>
            </a:r>
            <a:r>
              <a:rPr sz="2400" spc="600" dirty="0">
                <a:solidFill>
                  <a:srgbClr val="292934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taç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yapraklar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dışındakilerin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elekten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geçmesinin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sağlanmasıdır.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Burada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elek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üzerindeki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kısım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tartıldıktan</a:t>
            </a:r>
            <a:r>
              <a:rPr sz="24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sonra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sonuçlar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g/kg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cinsinden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ifade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edilir.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3789057"/>
            <a:ext cx="4320540" cy="26926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9002" y="783082"/>
            <a:ext cx="5390515" cy="2738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Çekirdek</a:t>
            </a:r>
            <a:r>
              <a:rPr sz="24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4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Parçalarının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Aranması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analiz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vişne</a:t>
            </a:r>
            <a:r>
              <a:rPr sz="24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kayısı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reçellerine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uygulanır.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Reçeller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iyice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karıştırıldıktan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100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tartılıp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beyaz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fayans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üzerine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düzgün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ince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tabaka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halinde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yayılır,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bulunan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çekirdek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parçaları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ayrılıp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sayılır,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sonuç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%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ifade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edilir.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79385"/>
            <a:ext cx="3119568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5" y="3501034"/>
            <a:ext cx="3936364" cy="30476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859282"/>
            <a:ext cx="4261485" cy="302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820" indent="787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Sap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4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Çanak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Yapraklı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Meyve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Ham</a:t>
            </a:r>
            <a:r>
              <a:rPr sz="24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4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Kusurlu</a:t>
            </a:r>
            <a:r>
              <a:rPr sz="2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Meyve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Oranı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tayin</a:t>
            </a:r>
            <a:r>
              <a:rPr sz="24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</a:t>
            </a:r>
            <a:r>
              <a:rPr sz="2400" spc="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TS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4186’ya</a:t>
            </a:r>
            <a:r>
              <a:rPr sz="24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göre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çilek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reçelinde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uygulanmıştır.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Sap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çanak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yapraklı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meyveler,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ayrıca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ham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kusurlu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meyveler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sayılarak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yüzde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değerler bulunur.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427101"/>
            <a:ext cx="8065770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Kimyasal</a:t>
            </a:r>
            <a:r>
              <a:rPr sz="24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Analizler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Suda</a:t>
            </a:r>
            <a:r>
              <a:rPr sz="24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Çözünür</a:t>
            </a:r>
            <a:r>
              <a:rPr sz="24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Kuru</a:t>
            </a:r>
            <a:r>
              <a:rPr sz="24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Madde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Blendırda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homojenize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hale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getirilen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kaba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filtre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kağıdından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süzüldükten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400" spc="25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masa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tipi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Abbe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refraktometresi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okuma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yapılmış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değerler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%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ifade</a:t>
            </a:r>
            <a:r>
              <a:rPr sz="2400" spc="2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edilir.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3573005"/>
            <a:ext cx="2857500" cy="27659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8079" y="4582033"/>
            <a:ext cx="4407535" cy="513080"/>
            <a:chOff x="3688079" y="4582033"/>
            <a:chExt cx="4407535" cy="513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79" y="4786884"/>
              <a:ext cx="1205484" cy="307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4859" y="4786884"/>
              <a:ext cx="3500628" cy="307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5531" y="4582414"/>
              <a:ext cx="821182" cy="2151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5613" y="4582033"/>
              <a:ext cx="3118866" cy="220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329" y="711200"/>
            <a:ext cx="4450715" cy="3104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pH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Blendırda</a:t>
            </a:r>
            <a:r>
              <a:rPr sz="2400" spc="2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homojenize</a:t>
            </a:r>
            <a:r>
              <a:rPr sz="2400" spc="2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hale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getirilen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örneklerden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10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gram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alınıp</a:t>
            </a:r>
            <a:r>
              <a:rPr sz="2400" spc="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25</a:t>
            </a:r>
            <a:r>
              <a:rPr sz="24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mL’ye</a:t>
            </a:r>
            <a:r>
              <a:rPr sz="2400" spc="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400" spc="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4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ile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seyreltildikten</a:t>
            </a:r>
            <a:r>
              <a:rPr sz="24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WTW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marka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(330/Set-1)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pH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metrenin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cam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elektrodu</a:t>
            </a:r>
            <a:r>
              <a:rPr sz="24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örneğe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daldırılarak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okuma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yapılır.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852953"/>
            <a:ext cx="3754374" cy="37543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35000"/>
            <a:ext cx="8519160" cy="6199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Toplam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Asitlik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Blendırda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homojenize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hale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getirilen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örneklerden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10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gram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alınıp</a:t>
            </a:r>
            <a:r>
              <a:rPr sz="2400" spc="6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25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mL’ye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seyreltildikten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sonra,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pH: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8,1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oluncaya</a:t>
            </a:r>
            <a:r>
              <a:rPr sz="24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kadar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0,1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NaOH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titre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edilmek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suretiyle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yapılır.Toplam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asit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miktarı;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sitrik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asit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cinsinden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g/100g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olacak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şekilde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aşağıdaki</a:t>
            </a:r>
            <a:r>
              <a:rPr sz="2400" spc="3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formül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yardımıyla</a:t>
            </a:r>
            <a:r>
              <a:rPr sz="2400" spc="2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hesaplanır;</a:t>
            </a:r>
            <a:endParaRPr sz="2400" dirty="0">
              <a:latin typeface="Times New Roman"/>
              <a:cs typeface="Times New Roman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605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Titrasyon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asitliği</a:t>
            </a:r>
            <a:r>
              <a:rPr sz="2400" spc="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(%</a:t>
            </a:r>
            <a:r>
              <a:rPr sz="24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)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=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V.F.E.100/M</a:t>
            </a:r>
            <a:endParaRPr sz="2400" dirty="0">
              <a:latin typeface="Times New Roman"/>
              <a:cs typeface="Times New Roman"/>
            </a:endParaRPr>
          </a:p>
          <a:p>
            <a:pPr marL="185420" indent="-1727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Burada;</a:t>
            </a:r>
            <a:endParaRPr sz="2400" dirty="0">
              <a:latin typeface="Times New Roman"/>
              <a:cs typeface="Times New Roman"/>
            </a:endParaRPr>
          </a:p>
          <a:p>
            <a:pPr marL="251460" indent="-243204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V=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Harcanan</a:t>
            </a:r>
            <a:r>
              <a:rPr sz="24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0,1</a:t>
            </a:r>
            <a:r>
              <a:rPr sz="24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NaOH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miktarı,</a:t>
            </a:r>
            <a:r>
              <a:rPr sz="24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ml</a:t>
            </a:r>
            <a:endParaRPr sz="2400" dirty="0">
              <a:latin typeface="Times New Roman"/>
              <a:cs typeface="Times New Roman"/>
            </a:endParaRPr>
          </a:p>
          <a:p>
            <a:pPr marL="184785" marR="163830" indent="-17716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184785" algn="l"/>
                <a:tab pos="25082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	F=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Titrasyonda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kullanılan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bazın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normalitesi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eğer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tam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0,1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değilse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çözeltinin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faktörü.</a:t>
            </a:r>
            <a:endParaRPr sz="2400" dirty="0">
              <a:latin typeface="Times New Roman"/>
              <a:cs typeface="Times New Roman"/>
            </a:endParaRPr>
          </a:p>
          <a:p>
            <a:pPr marL="251460" indent="-243204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Çözeltinin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normalitesi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tam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0,1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ise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F=1’dir.</a:t>
            </a:r>
            <a:endParaRPr sz="2400" dirty="0">
              <a:latin typeface="Times New Roman"/>
              <a:cs typeface="Times New Roman"/>
            </a:endParaRPr>
          </a:p>
          <a:p>
            <a:pPr marL="184785" marR="1291590" indent="-17716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184785" algn="l"/>
                <a:tab pos="25082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	E=1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ml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0,1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NaOH’</a:t>
            </a:r>
            <a:r>
              <a:rPr sz="2400" spc="-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eşdeğer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asit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miktarı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(sitrik</a:t>
            </a:r>
            <a:r>
              <a:rPr sz="24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asit, susuz:0,006404)</a:t>
            </a:r>
            <a:endParaRPr sz="2400" dirty="0">
              <a:latin typeface="Times New Roman"/>
              <a:cs typeface="Times New Roman"/>
            </a:endParaRPr>
          </a:p>
          <a:p>
            <a:pPr marL="251460" indent="-243204">
              <a:lnSpc>
                <a:spcPct val="100000"/>
              </a:lnSpc>
              <a:spcBef>
                <a:spcPts val="605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M=</a:t>
            </a:r>
            <a:r>
              <a:rPr sz="24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Titre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edilen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örneğin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gerçek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miktarı,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ml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veya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g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077" y="207596"/>
            <a:ext cx="5427980" cy="5544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700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Kül</a:t>
            </a:r>
            <a:r>
              <a:rPr sz="22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Sabit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ağırlığa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getirilen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boş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krozelerin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darası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alındıktan</a:t>
            </a:r>
            <a:r>
              <a:rPr sz="22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içlerine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hazırlanan</a:t>
            </a:r>
            <a:r>
              <a:rPr sz="2200" spc="2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reçel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örneklerinden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3-5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tartılıp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kül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fırınına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yerleştirilir,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sıcaklık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kabarıp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taşmayı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önleyecek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şekilde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yavaş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yavaş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yükseltilir.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Özellikle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100-200</a:t>
            </a:r>
            <a:r>
              <a:rPr sz="2200" baseline="30000" dirty="0">
                <a:solidFill>
                  <a:srgbClr val="292934"/>
                </a:solidFill>
                <a:latin typeface="Times New Roman"/>
                <a:cs typeface="Times New Roman"/>
              </a:rPr>
              <a:t>0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C’ler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arasında</a:t>
            </a:r>
            <a:r>
              <a:rPr sz="22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kül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fırınında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uzun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süre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bekletildikten</a:t>
            </a:r>
            <a:r>
              <a:rPr sz="22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sonra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sıcaklık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kademeli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525</a:t>
            </a:r>
            <a:r>
              <a:rPr sz="2200" baseline="30000" dirty="0">
                <a:solidFill>
                  <a:srgbClr val="292934"/>
                </a:solidFill>
                <a:latin typeface="Times New Roman"/>
                <a:cs typeface="Times New Roman"/>
              </a:rPr>
              <a:t>0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C’ye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kadar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çıkarılır.</a:t>
            </a:r>
            <a:r>
              <a:rPr sz="22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Tamamen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beyaz</a:t>
            </a:r>
            <a:r>
              <a:rPr sz="2200" spc="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renkli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kül</a:t>
            </a:r>
            <a:r>
              <a:rPr sz="2200" spc="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Times New Roman"/>
                <a:cs typeface="Times New Roman"/>
              </a:rPr>
              <a:t>elde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edilince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yakma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durdurulur,105</a:t>
            </a:r>
            <a:r>
              <a:rPr sz="2200" spc="-10" baseline="30000" dirty="0">
                <a:solidFill>
                  <a:srgbClr val="292934"/>
                </a:solidFill>
                <a:latin typeface="Times New Roman"/>
                <a:cs typeface="Times New Roman"/>
              </a:rPr>
              <a:t>0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C’ye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soğutulduktan</a:t>
            </a:r>
            <a:r>
              <a:rPr sz="22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desikatöre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alınır.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Burada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oda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sıcaklığına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soğutulup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tartılır.Krozelerin</a:t>
            </a:r>
            <a:r>
              <a:rPr sz="22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boş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ağırlığı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tartım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arasındaki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fark,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alınan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miktarına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bölünüp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100</a:t>
            </a:r>
            <a:r>
              <a:rPr sz="22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2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çarpılmış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%</a:t>
            </a:r>
            <a:r>
              <a:rPr sz="22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kül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bulunur.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3222"/>
            <a:ext cx="2849880" cy="2595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01034"/>
            <a:ext cx="2849880" cy="2713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04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Reçel</a:t>
            </a:r>
            <a:r>
              <a:rPr sz="2800" spc="-10" dirty="0"/>
              <a:t> </a:t>
            </a:r>
            <a:r>
              <a:rPr sz="2800" spc="-20" dirty="0"/>
              <a:t>ve</a:t>
            </a:r>
            <a:r>
              <a:rPr sz="2800" spc="-30" dirty="0"/>
              <a:t> </a:t>
            </a:r>
            <a:r>
              <a:rPr sz="2800" spc="-10" dirty="0"/>
              <a:t>Marmelat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3059" y="1075690"/>
            <a:ext cx="8223884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sebzeler;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çeşitli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vitaminler,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mineral</a:t>
            </a:r>
            <a:r>
              <a:rPr sz="22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maddeler,fenolik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maddeler</a:t>
            </a:r>
            <a:r>
              <a:rPr sz="22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gıda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lifi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adlandırılan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maddelerce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zengin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olduklarından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önemli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yere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sahiptirler;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ancak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taze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sebzeler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normal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koşullarda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uzun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süre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dayanıklılığı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az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olan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ürünlerdir.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Taze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meyvelerin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uzun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süre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dayanıklı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olmayışları,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bileşimlerinde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fazla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miktarda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içermeleri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böylece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aktif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bakımından,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hemen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her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türden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mikroorganizma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için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uygun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ortam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oluşturmalarından kaynaklanır.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02" y="3861052"/>
            <a:ext cx="5038598" cy="29969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423750"/>
            <a:ext cx="8379459" cy="3425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700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Renk</a:t>
            </a:r>
            <a:r>
              <a:rPr sz="22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Meyve,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marmelat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örneklerinde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üç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boyutlu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ölçümü</a:t>
            </a:r>
            <a:r>
              <a:rPr sz="2200" spc="550" dirty="0">
                <a:solidFill>
                  <a:srgbClr val="292934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esasına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dayanan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minolta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ölçme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cihazı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(Chroma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Meter,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CR-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Times New Roman"/>
                <a:cs typeface="Times New Roman"/>
              </a:rPr>
              <a:t>300,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Japan)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yoğunluğu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ölçülür.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okumadan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önce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cihaza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ait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standart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kalibrasyon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skalası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cihaz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kalibre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edilmiştir.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Örnekler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beyaz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zemine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konularak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ölçümü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yapılır.</a:t>
            </a:r>
            <a:endParaRPr sz="2200" dirty="0">
              <a:latin typeface="Times New Roman"/>
              <a:cs typeface="Times New Roman"/>
            </a:endParaRPr>
          </a:p>
          <a:p>
            <a:pPr marL="231775" indent="-222250">
              <a:lnSpc>
                <a:spcPct val="100000"/>
              </a:lnSpc>
              <a:spcBef>
                <a:spcPts val="605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L;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0=siyah,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100=beyaz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(koyuluk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/açıklık),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(Y)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ekseninde</a:t>
            </a:r>
            <a:endParaRPr sz="2200" dirty="0">
              <a:latin typeface="Times New Roman"/>
              <a:cs typeface="Times New Roman"/>
            </a:endParaRPr>
          </a:p>
          <a:p>
            <a:pPr marL="231775" indent="-222250">
              <a:lnSpc>
                <a:spcPct val="100000"/>
              </a:lnSpc>
              <a:spcBef>
                <a:spcPts val="600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a;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+a</a:t>
            </a:r>
            <a:r>
              <a:rPr sz="22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kırmızı,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-a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yesil,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(X)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ekseninde</a:t>
            </a:r>
            <a:endParaRPr sz="2200" dirty="0">
              <a:latin typeface="Times New Roman"/>
              <a:cs typeface="Times New Roman"/>
            </a:endParaRPr>
          </a:p>
          <a:p>
            <a:pPr marL="231775" indent="-222250">
              <a:lnSpc>
                <a:spcPct val="100000"/>
              </a:lnSpc>
              <a:spcBef>
                <a:spcPts val="600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b;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+b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sarı,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-b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mavi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(Z)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ekseninde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yoğunluklarını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göstermektedir.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4437123"/>
            <a:ext cx="3744467" cy="24208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351822"/>
            <a:ext cx="8057515" cy="3867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700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Toplam</a:t>
            </a:r>
            <a:r>
              <a:rPr sz="22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Fenolik</a:t>
            </a:r>
            <a:r>
              <a:rPr sz="22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Maddeler</a:t>
            </a:r>
            <a:r>
              <a:rPr sz="22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Homojenize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edilen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örnekten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3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alınarak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aseton,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asetik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Times New Roman"/>
                <a:cs typeface="Times New Roman"/>
              </a:rPr>
              <a:t>asit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(70:29,5:0,5)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çözeltisi</a:t>
            </a:r>
            <a:r>
              <a:rPr sz="22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kullanılarak</a:t>
            </a:r>
            <a:r>
              <a:rPr sz="22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saat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boyunca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ekstraksiyonu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sağlanır.Daha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ekstraktı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üzerine,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folin-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ciocalteu’s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kimyasalı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saf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1:1:20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oranlarında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ilave</a:t>
            </a:r>
            <a:r>
              <a:rPr sz="22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edilerek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8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dakika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bekletilir.Sonra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10</a:t>
            </a:r>
            <a:r>
              <a:rPr sz="22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mL</a:t>
            </a:r>
            <a:r>
              <a:rPr sz="2200" spc="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%7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lik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sodyum</a:t>
            </a:r>
            <a:r>
              <a:rPr sz="2200" spc="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karbonat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ilave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edilip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2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Times New Roman"/>
                <a:cs typeface="Times New Roman"/>
              </a:rPr>
              <a:t>saat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inkübasyondan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mavimsi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alan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çözeltinin</a:t>
            </a:r>
            <a:r>
              <a:rPr sz="22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absorbansı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spektrofotometrede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750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nm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dalga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boyunda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ölçülür.Standart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olarak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gallik</a:t>
            </a:r>
            <a:r>
              <a:rPr sz="22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asit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kullanılmıştır.Standartlarla</a:t>
            </a:r>
            <a:r>
              <a:rPr sz="2200" spc="3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hazırlanan</a:t>
            </a:r>
            <a:r>
              <a:rPr sz="2200" spc="2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grafikten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faydalanılarak</a:t>
            </a:r>
            <a:r>
              <a:rPr sz="22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örneklerin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fenolik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madde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miktarı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gallik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asit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eş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değeri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(µg</a:t>
            </a:r>
            <a:r>
              <a:rPr sz="22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GAE/g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örnek)ya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</a:t>
            </a:r>
            <a:r>
              <a:rPr sz="2200" spc="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mg/kg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2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hesaplanır.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83" y="4653152"/>
            <a:ext cx="2628900" cy="22048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9148" y="711200"/>
            <a:ext cx="4731385" cy="4933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Toplam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Antosiyanin</a:t>
            </a:r>
            <a:r>
              <a:rPr sz="24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400" dirty="0">
              <a:latin typeface="Times New Roman"/>
              <a:cs typeface="Times New Roman"/>
            </a:endParaRPr>
          </a:p>
          <a:p>
            <a:pPr marL="184785" marR="118745" indent="-1727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Ürünlerdeki</a:t>
            </a:r>
            <a:r>
              <a:rPr sz="2400" spc="2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antosiyanin</a:t>
            </a:r>
            <a:r>
              <a:rPr sz="2400" spc="2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analizi</a:t>
            </a:r>
            <a:r>
              <a:rPr sz="2400" spc="2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pH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farkı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metodu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kullanılarak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yapılmıştır.Ekstraklar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pH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4,5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algn="just">
              <a:lnSpc>
                <a:spcPct val="100000"/>
              </a:lnSpc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tamponlarıyla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hazırlanıp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520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700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nm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dalga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boylarında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spektrofotometrede</a:t>
            </a:r>
            <a:r>
              <a:rPr sz="2400" spc="48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absorbansları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ölçülür.</a:t>
            </a:r>
            <a:r>
              <a:rPr sz="2400" spc="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Toplam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antosiyanin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miktarı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(molar</a:t>
            </a:r>
            <a:r>
              <a:rPr sz="24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extinction</a:t>
            </a:r>
            <a:r>
              <a:rPr sz="24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coefficient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cyanidin-3-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glucoside)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absorbanslarından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[(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pH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 A520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–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A700)</a:t>
            </a:r>
            <a:r>
              <a:rPr sz="2400" spc="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–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pH</a:t>
            </a:r>
            <a:r>
              <a:rPr sz="24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4,5</a:t>
            </a:r>
            <a:r>
              <a:rPr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A520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A700)</a:t>
            </a:r>
            <a:r>
              <a:rPr sz="2400" spc="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]</a:t>
            </a:r>
            <a:endParaRPr sz="2400" dirty="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µg/g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hesaplanır.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2060829"/>
            <a:ext cx="3425444" cy="25203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2482" y="3715156"/>
            <a:ext cx="3501516" cy="31428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3059" y="639142"/>
            <a:ext cx="5064760" cy="360870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HMF</a:t>
            </a:r>
            <a:r>
              <a:rPr sz="22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Tayini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dirty="0">
                <a:solidFill>
                  <a:srgbClr val="A43925"/>
                </a:solidFill>
                <a:latin typeface="Times New Roman"/>
                <a:cs typeface="Times New Roman"/>
              </a:rPr>
              <a:t>Prensip</a:t>
            </a:r>
            <a:r>
              <a:rPr sz="2200" spc="155" dirty="0">
                <a:solidFill>
                  <a:srgbClr val="A439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A43925"/>
                </a:solidFill>
                <a:latin typeface="Times New Roman"/>
                <a:cs typeface="Times New Roman"/>
              </a:rPr>
              <a:t>:</a:t>
            </a:r>
            <a:endParaRPr sz="2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Deney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numunesine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ilavesiyle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deney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çözeltisi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hazırlanır.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Deney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çözeltisinin</a:t>
            </a:r>
            <a:r>
              <a:rPr sz="2200" spc="2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bir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kısmına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p-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toluidin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barbütirik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Times New Roman"/>
                <a:cs typeface="Times New Roman"/>
              </a:rPr>
              <a:t>asit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çözeltisi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ilave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edilir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böylece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5-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hidroksimetilfurfural</a:t>
            </a:r>
            <a:r>
              <a:rPr sz="2200" spc="3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varlığında</a:t>
            </a:r>
            <a:r>
              <a:rPr sz="2200" spc="3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tepkime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sonucu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kırmızı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renklenme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oluşur.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Çözeltinin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absorbansı</a:t>
            </a:r>
            <a:r>
              <a:rPr sz="22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550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nm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dalga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boyunda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spektrofotometrik</a:t>
            </a:r>
            <a:r>
              <a:rPr sz="2200" spc="2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2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ölçülür.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8357" y="276885"/>
            <a:ext cx="5079365" cy="32512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Sakkaroz</a:t>
            </a:r>
            <a:r>
              <a:rPr sz="28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Miktarı: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Sakkaroz</a:t>
            </a:r>
            <a:r>
              <a:rPr sz="28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miktarını</a:t>
            </a:r>
            <a:r>
              <a:rPr sz="28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92934"/>
                </a:solidFill>
                <a:latin typeface="Times New Roman"/>
                <a:cs typeface="Times New Roman"/>
              </a:rPr>
              <a:t>hesaplamak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için,</a:t>
            </a:r>
            <a:r>
              <a:rPr sz="28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reçelde</a:t>
            </a:r>
            <a:r>
              <a:rPr sz="28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inversiyondan</a:t>
            </a:r>
            <a:r>
              <a:rPr sz="28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92934"/>
                </a:solidFill>
                <a:latin typeface="Times New Roman"/>
                <a:cs typeface="Times New Roman"/>
              </a:rPr>
              <a:t>önce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bulunan</a:t>
            </a:r>
            <a:r>
              <a:rPr sz="2800" spc="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‘‘g/l</a:t>
            </a:r>
            <a:r>
              <a:rPr sz="28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800" spc="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92934"/>
                </a:solidFill>
                <a:latin typeface="Times New Roman"/>
                <a:cs typeface="Times New Roman"/>
              </a:rPr>
              <a:t>miktarı’’</a:t>
            </a:r>
            <a:r>
              <a:rPr sz="2800" spc="-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92934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inversiyondan</a:t>
            </a:r>
            <a:r>
              <a:rPr sz="28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sonra</a:t>
            </a:r>
            <a:r>
              <a:rPr sz="28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92934"/>
                </a:solidFill>
                <a:latin typeface="Times New Roman"/>
                <a:cs typeface="Times New Roman"/>
              </a:rPr>
              <a:t>bulunan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‘‘g/l</a:t>
            </a:r>
            <a:r>
              <a:rPr sz="28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8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92934"/>
                </a:solidFill>
                <a:latin typeface="Times New Roman"/>
                <a:cs typeface="Times New Roman"/>
              </a:rPr>
              <a:t>miktarından’’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çıkarılarak</a:t>
            </a:r>
            <a:r>
              <a:rPr sz="28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bulunan</a:t>
            </a:r>
            <a:r>
              <a:rPr sz="28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değer,</a:t>
            </a:r>
            <a:r>
              <a:rPr sz="28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92934"/>
                </a:solidFill>
                <a:latin typeface="Times New Roman"/>
                <a:cs typeface="Times New Roman"/>
              </a:rPr>
              <a:t>0,95 </a:t>
            </a:r>
            <a:r>
              <a:rPr sz="28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8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92934"/>
                </a:solidFill>
                <a:latin typeface="Times New Roman"/>
                <a:cs typeface="Times New Roman"/>
              </a:rPr>
              <a:t>çarpılır.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61083"/>
            <a:ext cx="4355973" cy="29969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90" y="3644989"/>
            <a:ext cx="3528441" cy="2304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3059" y="999235"/>
            <a:ext cx="4670425" cy="2738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Viskozite</a:t>
            </a:r>
            <a:r>
              <a:rPr sz="2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Ölçümleri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Rion</a:t>
            </a:r>
            <a:r>
              <a:rPr sz="2400" spc="2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viscotester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VT_04E</a:t>
            </a:r>
            <a:r>
              <a:rPr sz="2400" spc="25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(3-20-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41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Higashimotomachi,</a:t>
            </a:r>
            <a:r>
              <a:rPr sz="2400" spc="43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Kokubunji,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Tokyo/Japan)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model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cihazın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3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nolu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rotoru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ölçümler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oda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sıcaklığında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yapılır.Sonuclar</a:t>
            </a:r>
            <a:r>
              <a:rPr sz="2400" spc="2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d.Pa.s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birimiyle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ifade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edilir.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566800"/>
            <a:ext cx="8231505" cy="27393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Duyusal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Değerlendirme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tipi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ürünlerin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düzenli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tüketicileri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oldukları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belirlenen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10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katılımcı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ile,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hazırlanan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tüm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örnekleri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292934"/>
                </a:solidFill>
                <a:latin typeface="Times New Roman"/>
                <a:cs typeface="Times New Roman"/>
              </a:rPr>
              <a:t>9-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aralıklı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hedonik</a:t>
            </a:r>
            <a:r>
              <a:rPr sz="24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test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2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değerlendirilir.Çalışmada</a:t>
            </a:r>
            <a:r>
              <a:rPr sz="2400" spc="2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görünüş,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renk,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koku,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tekstür,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tat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lezzet,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akışkanlık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özellikleri</a:t>
            </a:r>
            <a:r>
              <a:rPr sz="2400" spc="2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değerlendirilir.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Örneklerinin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konulduğu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plastik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kaplar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rastgele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seçilen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3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basamaklı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sayılarla</a:t>
            </a:r>
            <a:r>
              <a:rPr sz="2400" spc="2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kodlanır.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65" y="3644976"/>
            <a:ext cx="5370068" cy="30243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143061"/>
            <a:ext cx="7725409" cy="16421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BULGULAR</a:t>
            </a:r>
            <a:r>
              <a:rPr sz="24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TARTIŞMA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Yapılan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çalışmada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marmelatta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ait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fiziksel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analizler,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kimyasal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analizler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,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duyusal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analizler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sonucu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elde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edilen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bulgular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tartışılır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istatistiksel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yorumlanır.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571" y="3284994"/>
            <a:ext cx="3097149" cy="28529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1" y="3284944"/>
            <a:ext cx="3289173" cy="29523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5048" y="12699"/>
            <a:ext cx="8114665" cy="6845300"/>
            <a:chOff x="765048" y="12699"/>
            <a:chExt cx="8114665" cy="6845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48" y="2916936"/>
              <a:ext cx="1845564" cy="1176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7004" y="2951987"/>
              <a:ext cx="890016" cy="1176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8004" y="2916936"/>
              <a:ext cx="1068323" cy="1176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2720" y="2951987"/>
              <a:ext cx="891540" cy="1176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0652" y="2916936"/>
              <a:ext cx="2161031" cy="1176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8076" y="2951987"/>
              <a:ext cx="1542288" cy="1176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6756" y="2916936"/>
              <a:ext cx="1124712" cy="1176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7859" y="2951987"/>
              <a:ext cx="891539" cy="11765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5792" y="2916936"/>
              <a:ext cx="1205484" cy="1176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7668" y="2951987"/>
              <a:ext cx="891539" cy="11765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5600" y="2916936"/>
              <a:ext cx="1072896" cy="1176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4888" y="2951987"/>
              <a:ext cx="891540" cy="11765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2819" y="2916936"/>
              <a:ext cx="1290827" cy="11765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5123" y="3587496"/>
              <a:ext cx="1351788" cy="1176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3304" y="3622548"/>
              <a:ext cx="984504" cy="117652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89761" y="3088970"/>
            <a:ext cx="70358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5"/>
              </a:spcBef>
            </a:pPr>
            <a:r>
              <a:rPr sz="4400" b="1" spc="-170" dirty="0">
                <a:solidFill>
                  <a:srgbClr val="A43925"/>
                </a:solidFill>
                <a:latin typeface="Verdana"/>
                <a:cs typeface="Verdana"/>
              </a:rPr>
              <a:t>BEN</a:t>
            </a:r>
            <a:r>
              <a:rPr sz="4400" b="1" spc="-170" dirty="0">
                <a:solidFill>
                  <a:srgbClr val="A43925"/>
                </a:solidFill>
                <a:latin typeface="Times New Roman"/>
                <a:cs typeface="Times New Roman"/>
              </a:rPr>
              <a:t>İ</a:t>
            </a:r>
            <a:r>
              <a:rPr sz="4400" b="1" spc="5" dirty="0">
                <a:solidFill>
                  <a:srgbClr val="A43925"/>
                </a:solidFill>
                <a:latin typeface="Times New Roman"/>
                <a:cs typeface="Times New Roman"/>
              </a:rPr>
              <a:t> </a:t>
            </a:r>
            <a:r>
              <a:rPr sz="4400" b="1" spc="-210" dirty="0">
                <a:solidFill>
                  <a:srgbClr val="A43925"/>
                </a:solidFill>
                <a:latin typeface="Verdana"/>
                <a:cs typeface="Verdana"/>
              </a:rPr>
              <a:t>D</a:t>
            </a:r>
            <a:r>
              <a:rPr sz="4400" b="1" spc="-210" dirty="0">
                <a:solidFill>
                  <a:srgbClr val="A43925"/>
                </a:solidFill>
                <a:latin typeface="Times New Roman"/>
                <a:cs typeface="Times New Roman"/>
              </a:rPr>
              <a:t>İ</a:t>
            </a:r>
            <a:r>
              <a:rPr sz="4400" b="1" spc="-210" dirty="0">
                <a:solidFill>
                  <a:srgbClr val="A43925"/>
                </a:solidFill>
                <a:latin typeface="Verdana"/>
                <a:cs typeface="Verdana"/>
              </a:rPr>
              <a:t>NLED</a:t>
            </a:r>
            <a:r>
              <a:rPr sz="4400" b="1" spc="-210" dirty="0">
                <a:solidFill>
                  <a:srgbClr val="A43925"/>
                </a:solidFill>
                <a:latin typeface="Times New Roman"/>
                <a:cs typeface="Times New Roman"/>
              </a:rPr>
              <a:t>İĞİ</a:t>
            </a:r>
            <a:r>
              <a:rPr sz="4400" b="1" spc="-210" dirty="0">
                <a:solidFill>
                  <a:srgbClr val="A43925"/>
                </a:solidFill>
                <a:latin typeface="Verdana"/>
                <a:cs typeface="Verdana"/>
              </a:rPr>
              <a:t>N</a:t>
            </a:r>
            <a:r>
              <a:rPr sz="4400" b="1" spc="-210" dirty="0">
                <a:solidFill>
                  <a:srgbClr val="A43925"/>
                </a:solidFill>
                <a:latin typeface="Times New Roman"/>
                <a:cs typeface="Times New Roman"/>
              </a:rPr>
              <a:t>İ</a:t>
            </a:r>
            <a:r>
              <a:rPr sz="4400" b="1" spc="-210" dirty="0">
                <a:solidFill>
                  <a:srgbClr val="A43925"/>
                </a:solidFill>
                <a:latin typeface="Verdana"/>
                <a:cs typeface="Verdana"/>
              </a:rPr>
              <a:t>Z</a:t>
            </a:r>
            <a:r>
              <a:rPr sz="4400" b="1" spc="-220" dirty="0">
                <a:solidFill>
                  <a:srgbClr val="A43925"/>
                </a:solidFill>
                <a:latin typeface="Verdana"/>
                <a:cs typeface="Verdana"/>
              </a:rPr>
              <a:t> </a:t>
            </a:r>
            <a:r>
              <a:rPr sz="4400" b="1" spc="-20" dirty="0">
                <a:solidFill>
                  <a:srgbClr val="A43925"/>
                </a:solidFill>
                <a:latin typeface="Times New Roman"/>
                <a:cs typeface="Times New Roman"/>
              </a:rPr>
              <a:t>İ</a:t>
            </a:r>
            <a:r>
              <a:rPr sz="4400" b="1" spc="-20" dirty="0">
                <a:solidFill>
                  <a:srgbClr val="A43925"/>
                </a:solidFill>
                <a:latin typeface="Verdana"/>
                <a:cs typeface="Verdana"/>
              </a:rPr>
              <a:t>Ç</a:t>
            </a:r>
            <a:r>
              <a:rPr sz="4400" b="1" spc="-20" dirty="0">
                <a:solidFill>
                  <a:srgbClr val="A43925"/>
                </a:solidFill>
                <a:latin typeface="Times New Roman"/>
                <a:cs typeface="Times New Roman"/>
              </a:rPr>
              <a:t>İ</a:t>
            </a:r>
            <a:r>
              <a:rPr sz="4400" b="1" spc="-20" dirty="0">
                <a:solidFill>
                  <a:srgbClr val="A43925"/>
                </a:solidFill>
                <a:latin typeface="Verdana"/>
                <a:cs typeface="Verdana"/>
              </a:rPr>
              <a:t>N </a:t>
            </a:r>
            <a:r>
              <a:rPr sz="4400" b="1" spc="-345" dirty="0">
                <a:solidFill>
                  <a:srgbClr val="A43925"/>
                </a:solidFill>
                <a:latin typeface="Verdana"/>
                <a:cs typeface="Verdana"/>
              </a:rPr>
              <a:t>TE</a:t>
            </a:r>
            <a:r>
              <a:rPr sz="4400" b="1" spc="-345" dirty="0">
                <a:solidFill>
                  <a:srgbClr val="A43925"/>
                </a:solidFill>
                <a:latin typeface="Times New Roman"/>
                <a:cs typeface="Times New Roman"/>
              </a:rPr>
              <a:t>Ş</a:t>
            </a:r>
            <a:r>
              <a:rPr sz="4400" b="1" spc="-345" dirty="0">
                <a:solidFill>
                  <a:srgbClr val="A43925"/>
                </a:solidFill>
                <a:latin typeface="Verdana"/>
                <a:cs typeface="Verdana"/>
              </a:rPr>
              <a:t>EKKÜRLER..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24200" y="3587496"/>
            <a:ext cx="3954779" cy="1176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572" y="250901"/>
            <a:ext cx="4947285" cy="601036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4785" marR="100330" indent="-172720" algn="just">
              <a:lnSpc>
                <a:spcPct val="90000"/>
              </a:lnSpc>
              <a:spcBef>
                <a:spcPts val="360"/>
              </a:spcBef>
              <a:buFont typeface="Wingdings"/>
              <a:buChar char=""/>
              <a:tabLst>
                <a:tab pos="184785" algn="l"/>
                <a:tab pos="18605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	Ayrıca</a:t>
            </a:r>
            <a:r>
              <a:rPr sz="2200" spc="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bunların</a:t>
            </a:r>
            <a:r>
              <a:rPr sz="22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bileşimindeki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karbonhidratlar,</a:t>
            </a:r>
            <a:r>
              <a:rPr sz="22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azotlu</a:t>
            </a:r>
            <a:r>
              <a:rPr sz="22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bileşikler</a:t>
            </a:r>
            <a:r>
              <a:rPr sz="22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mineral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maddeler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insanların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beslenmesindeki</a:t>
            </a:r>
            <a:r>
              <a:rPr sz="2200" spc="2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önemi</a:t>
            </a:r>
            <a:r>
              <a:rPr sz="2200" spc="22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yanında,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mikroorganizmalar</a:t>
            </a:r>
            <a:r>
              <a:rPr sz="22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için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de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bulunmaz</a:t>
            </a:r>
            <a:r>
              <a:rPr sz="22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34"/>
                </a:solidFill>
                <a:latin typeface="Times New Roman"/>
                <a:cs typeface="Times New Roman"/>
              </a:rPr>
              <a:t>bir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ortam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yaratır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Reçel,</a:t>
            </a:r>
            <a:r>
              <a:rPr sz="22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aslında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şekerle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dayandırılmış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2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mamulüdür.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Meyveye</a:t>
            </a:r>
            <a:r>
              <a:rPr sz="22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belli</a:t>
            </a:r>
            <a:r>
              <a:rPr sz="22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konsantrasyona</a:t>
            </a:r>
            <a:r>
              <a:rPr sz="2200" spc="2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ulaşana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ilavesiyle,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onu</a:t>
            </a:r>
            <a:r>
              <a:rPr sz="22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bozan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mikroorganizmaların</a:t>
            </a:r>
            <a:r>
              <a:rPr sz="2200" spc="3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faaliyetine</a:t>
            </a:r>
            <a:r>
              <a:rPr sz="2200" spc="3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engel olunmakta.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292934"/>
              </a:buClr>
              <a:buFont typeface="Wingdings"/>
              <a:buChar char=""/>
            </a:pPr>
            <a:endParaRPr sz="2200" dirty="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90000"/>
              </a:lnSpc>
              <a:buFont typeface="Wingdings"/>
              <a:buChar char=""/>
              <a:tabLst>
                <a:tab pos="184785" algn="l"/>
                <a:tab pos="186055" algn="l"/>
              </a:tabLst>
            </a:pP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	Reçel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marmelât</a:t>
            </a:r>
            <a:r>
              <a:rPr sz="22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gibi</a:t>
            </a:r>
            <a:r>
              <a:rPr sz="22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ürünlerde</a:t>
            </a:r>
            <a:r>
              <a:rPr sz="2200" spc="5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bulunan</a:t>
            </a:r>
            <a:r>
              <a:rPr sz="22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şekerin,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su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aktivitesini</a:t>
            </a:r>
            <a:r>
              <a:rPr sz="22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0,75</a:t>
            </a:r>
            <a:r>
              <a:rPr sz="22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92934"/>
                </a:solidFill>
                <a:latin typeface="Times New Roman"/>
                <a:cs typeface="Times New Roman"/>
              </a:rPr>
              <a:t>–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0,82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dolaylarında</a:t>
            </a:r>
            <a:r>
              <a:rPr sz="22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tutacak</a:t>
            </a:r>
            <a:r>
              <a:rPr sz="22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yüksek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olduğunu,</a:t>
            </a:r>
            <a:r>
              <a:rPr sz="22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2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nedenle</a:t>
            </a:r>
            <a:r>
              <a:rPr sz="22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2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ürünlerde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ozmofil</a:t>
            </a:r>
            <a:r>
              <a:rPr sz="22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200" spc="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ozmotolerant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mikroorganizmaların</a:t>
            </a:r>
            <a:r>
              <a:rPr sz="2200" spc="3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gelişmesinin</a:t>
            </a:r>
            <a:r>
              <a:rPr sz="2200" spc="3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büyük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oranda</a:t>
            </a:r>
            <a:r>
              <a:rPr sz="22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engellenmiş</a:t>
            </a:r>
            <a:r>
              <a:rPr sz="2200" spc="2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34"/>
                </a:solidFill>
                <a:latin typeface="Times New Roman"/>
                <a:cs typeface="Times New Roman"/>
              </a:rPr>
              <a:t>olduğunu</a:t>
            </a:r>
            <a:r>
              <a:rPr sz="22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34"/>
                </a:solidFill>
                <a:latin typeface="Times New Roman"/>
                <a:cs typeface="Times New Roman"/>
              </a:rPr>
              <a:t>bildirir.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4622"/>
            <a:ext cx="3635883" cy="2808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28962"/>
            <a:ext cx="3635883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427101"/>
            <a:ext cx="550799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Yapıldığı</a:t>
            </a:r>
            <a:r>
              <a:rPr sz="2400" spc="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meyveye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göre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farklı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miktar</a:t>
            </a:r>
            <a:r>
              <a:rPr sz="2400" spc="1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çeşitte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mineral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madde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içermeleri,besleyici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değerlerini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daha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da</a:t>
            </a:r>
            <a:r>
              <a:rPr sz="2400" spc="2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arttırmakta.Reçel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gibi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islenmiş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ürünlerde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meyvelerin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vitamin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mineral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içeriklerinin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gıdalara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nasıl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yansıdığı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önem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arz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etmektedir.Reçel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marmelatlar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enerji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verici,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tatlı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yiyeceklerdir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genellikle</a:t>
            </a:r>
            <a:r>
              <a:rPr sz="2400" spc="2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kahvaltıda</a:t>
            </a:r>
            <a:r>
              <a:rPr sz="2400" spc="25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tüketilmek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üzere hazırlanırlar.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053" y="4113517"/>
            <a:ext cx="3528440" cy="2448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484" y="1533905"/>
            <a:ext cx="4204970" cy="376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0645" indent="-17526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184785" algn="l"/>
                <a:tab pos="28257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	Reçel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birbirlerine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benzeseler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bazı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farklılıklar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söz</a:t>
            </a:r>
            <a:r>
              <a:rPr sz="2400" spc="1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konusudur.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7165" algn="just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184785" algn="l"/>
                <a:tab pos="25082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	Reçel;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bütün,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yarım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veya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daha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küçük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parçalar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halindeki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meyveye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ilavesi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ile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hazırlanan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kıvamlı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üründür.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parçaları,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hangi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meyveden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yapılmış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olduğunu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kanıtlayacak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iri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olmalıdır.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511046"/>
            <a:ext cx="3794760" cy="3378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219276"/>
            <a:ext cx="82219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7165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184785" algn="l"/>
                <a:tab pos="25082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	Marmelat;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ezmesine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pulp),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ilavesi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ile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hazırlanan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kıvamlı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ürün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olup,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parçacıkları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içermez.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arasındaki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fark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parçacıklarının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iriliğine dayanmaktadır.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0" y="3140938"/>
            <a:ext cx="4464558" cy="3445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11073"/>
            <a:ext cx="5402580" cy="5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2446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marmelatlar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kullanıldığı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meyvenin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hangi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olduğunu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belirtecek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şekilde,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meyvenin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özelliklerini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(tat,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koku,</a:t>
            </a:r>
            <a:r>
              <a:rPr sz="2400" spc="1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şekil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vb.)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taşımalıdır.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Reçelde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şeker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tadının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hissedilir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olması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kısmen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akışkan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olması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gereklidir.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Reçeller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sürülebilir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özellikte</a:t>
            </a:r>
            <a:r>
              <a:rPr sz="2400" spc="1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olmalıdır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tat,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aroma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koku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özelliklerini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ne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kadar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koruyabilirlerse,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kaliteleri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derece</a:t>
            </a:r>
            <a:r>
              <a:rPr sz="2400" spc="1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yüksektir</a:t>
            </a:r>
            <a:r>
              <a:rPr sz="2400" spc="17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1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marmelatın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kısmen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akışkan</a:t>
            </a:r>
            <a:r>
              <a:rPr sz="2400" spc="1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bir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yapıda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olmalarına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karşın,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ekmek</a:t>
            </a:r>
            <a:r>
              <a:rPr sz="2400" spc="2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dilimine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sürülünce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dilim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üzerinden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akmaksızın</a:t>
            </a:r>
            <a:r>
              <a:rPr sz="2400" spc="2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bir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tabaka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halinde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kalabilecek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kıvamda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olması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gerekir.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3861041"/>
            <a:ext cx="3099943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895" y="211073"/>
            <a:ext cx="562038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yapı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ise;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meyvede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doğal</a:t>
            </a:r>
            <a:r>
              <a:rPr sz="2400" spc="11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olarak</a:t>
            </a:r>
            <a:r>
              <a:rPr sz="2400" spc="1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bulunan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yeterli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olmadığı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durumlarda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ise</a:t>
            </a:r>
            <a:r>
              <a:rPr sz="2400" spc="1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ayrıca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ilave</a:t>
            </a:r>
            <a:r>
              <a:rPr sz="2400" spc="1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edilen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pektinden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kaynaklanmaktadır.Kaliteli</a:t>
            </a:r>
            <a:r>
              <a:rPr sz="2400" spc="3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bir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reçel</a:t>
            </a:r>
            <a:r>
              <a:rPr sz="2400" spc="2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ve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benzeri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üründe,</a:t>
            </a:r>
            <a:r>
              <a:rPr sz="2400" spc="19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mutlaka</a:t>
            </a:r>
            <a:r>
              <a:rPr sz="2400" spc="1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pektin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jeli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oluşturulmalıdır.Yoksa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ürünün</a:t>
            </a:r>
            <a:r>
              <a:rPr sz="2400" spc="1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kıvamı,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sadece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şekerden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sağlanmak</a:t>
            </a:r>
            <a:r>
              <a:rPr sz="2400" spc="2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istenirse,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hem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istenilen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kıvama</a:t>
            </a:r>
            <a:r>
              <a:rPr sz="2400" spc="1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ulaşmaz</a:t>
            </a:r>
            <a:r>
              <a:rPr sz="2400" spc="1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hem</a:t>
            </a:r>
            <a:r>
              <a:rPr sz="2400" spc="1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de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kristalizasyon</a:t>
            </a:r>
            <a:r>
              <a:rPr sz="2400" spc="2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gibi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çeşitli</a:t>
            </a:r>
            <a:r>
              <a:rPr sz="2400" spc="20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sorunlar</a:t>
            </a:r>
            <a:r>
              <a:rPr sz="2400" spc="2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oluşur.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81" y="3861066"/>
            <a:ext cx="4604639" cy="27957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8690" marR="5080" indent="-1297305">
              <a:lnSpc>
                <a:spcPct val="100000"/>
              </a:lnSpc>
              <a:spcBef>
                <a:spcPts val="95"/>
              </a:spcBef>
            </a:pPr>
            <a:r>
              <a:rPr dirty="0"/>
              <a:t>Örnek</a:t>
            </a:r>
            <a:r>
              <a:rPr spc="35" dirty="0"/>
              <a:t> </a:t>
            </a:r>
            <a:r>
              <a:rPr dirty="0"/>
              <a:t>Alma</a:t>
            </a:r>
            <a:r>
              <a:rPr spc="10" dirty="0"/>
              <a:t> </a:t>
            </a:r>
            <a:r>
              <a:rPr dirty="0"/>
              <a:t>ve</a:t>
            </a:r>
            <a:r>
              <a:rPr spc="5" dirty="0"/>
              <a:t> </a:t>
            </a:r>
            <a:r>
              <a:rPr spc="50" dirty="0"/>
              <a:t>Örneklerin</a:t>
            </a:r>
            <a:r>
              <a:rPr spc="40" dirty="0"/>
              <a:t> </a:t>
            </a:r>
            <a:r>
              <a:rPr spc="-10" dirty="0"/>
              <a:t>Analize </a:t>
            </a:r>
            <a:r>
              <a:rPr spc="-10" dirty="0">
                <a:latin typeface="Trebuchet MS"/>
                <a:cs typeface="Trebuchet MS"/>
              </a:rPr>
              <a:t>Hazırlanması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dirty="0"/>
              <a:t>Tüm</a:t>
            </a:r>
            <a:r>
              <a:rPr spc="165" dirty="0"/>
              <a:t> </a:t>
            </a:r>
            <a:r>
              <a:rPr dirty="0"/>
              <a:t>kitleyi</a:t>
            </a:r>
            <a:r>
              <a:rPr spc="150" dirty="0"/>
              <a:t> </a:t>
            </a:r>
            <a:r>
              <a:rPr dirty="0"/>
              <a:t>temsil</a:t>
            </a:r>
            <a:r>
              <a:rPr spc="150" dirty="0"/>
              <a:t> </a:t>
            </a:r>
            <a:r>
              <a:rPr dirty="0"/>
              <a:t>edecek</a:t>
            </a:r>
            <a:r>
              <a:rPr spc="145" dirty="0"/>
              <a:t> </a:t>
            </a:r>
            <a:r>
              <a:rPr dirty="0"/>
              <a:t>şekilde</a:t>
            </a:r>
            <a:r>
              <a:rPr spc="165" dirty="0"/>
              <a:t> </a:t>
            </a:r>
            <a:r>
              <a:rPr spc="-10" dirty="0"/>
              <a:t>alınan </a:t>
            </a:r>
            <a:r>
              <a:rPr dirty="0"/>
              <a:t>meyve,</a:t>
            </a:r>
            <a:r>
              <a:rPr spc="160" dirty="0"/>
              <a:t> </a:t>
            </a:r>
            <a:r>
              <a:rPr dirty="0"/>
              <a:t>gerekli</a:t>
            </a:r>
            <a:r>
              <a:rPr spc="135" dirty="0"/>
              <a:t> </a:t>
            </a:r>
            <a:r>
              <a:rPr dirty="0"/>
              <a:t>ön</a:t>
            </a:r>
            <a:r>
              <a:rPr spc="175" dirty="0"/>
              <a:t> </a:t>
            </a:r>
            <a:r>
              <a:rPr dirty="0"/>
              <a:t>işlemler</a:t>
            </a:r>
            <a:r>
              <a:rPr spc="150" dirty="0"/>
              <a:t> </a:t>
            </a:r>
            <a:r>
              <a:rPr spc="-10" dirty="0"/>
              <a:t>yapıldıktan </a:t>
            </a:r>
            <a:r>
              <a:rPr dirty="0"/>
              <a:t>sonra</a:t>
            </a:r>
            <a:r>
              <a:rPr spc="220" dirty="0"/>
              <a:t> </a:t>
            </a:r>
            <a:r>
              <a:rPr dirty="0"/>
              <a:t>analizlerde</a:t>
            </a:r>
            <a:r>
              <a:rPr spc="225" dirty="0"/>
              <a:t> </a:t>
            </a:r>
            <a:r>
              <a:rPr spc="-10" dirty="0"/>
              <a:t>kullanılır.Reçellerde</a:t>
            </a:r>
            <a:r>
              <a:rPr spc="600" dirty="0"/>
              <a:t> </a:t>
            </a:r>
            <a:r>
              <a:rPr dirty="0"/>
              <a:t>ise</a:t>
            </a:r>
            <a:r>
              <a:rPr spc="155" dirty="0"/>
              <a:t> </a:t>
            </a:r>
            <a:r>
              <a:rPr dirty="0"/>
              <a:t>rastgele</a:t>
            </a:r>
            <a:r>
              <a:rPr spc="130" dirty="0"/>
              <a:t> </a:t>
            </a:r>
            <a:r>
              <a:rPr dirty="0"/>
              <a:t>seçilen</a:t>
            </a:r>
            <a:r>
              <a:rPr spc="140" dirty="0"/>
              <a:t> </a:t>
            </a:r>
            <a:r>
              <a:rPr dirty="0"/>
              <a:t>cam</a:t>
            </a:r>
            <a:r>
              <a:rPr spc="155" dirty="0"/>
              <a:t> </a:t>
            </a:r>
            <a:r>
              <a:rPr spc="-10" dirty="0"/>
              <a:t>ambalajlardaki </a:t>
            </a:r>
            <a:r>
              <a:rPr dirty="0"/>
              <a:t>reçel</a:t>
            </a:r>
            <a:r>
              <a:rPr spc="110" dirty="0"/>
              <a:t> </a:t>
            </a:r>
            <a:r>
              <a:rPr dirty="0"/>
              <a:t>ve</a:t>
            </a:r>
            <a:r>
              <a:rPr spc="185" dirty="0"/>
              <a:t> </a:t>
            </a:r>
            <a:r>
              <a:rPr dirty="0"/>
              <a:t>marmelat</a:t>
            </a:r>
            <a:r>
              <a:rPr spc="145" dirty="0"/>
              <a:t> </a:t>
            </a:r>
            <a:r>
              <a:rPr dirty="0"/>
              <a:t>örneği</a:t>
            </a:r>
            <a:r>
              <a:rPr spc="110" dirty="0"/>
              <a:t> </a:t>
            </a:r>
            <a:r>
              <a:rPr dirty="0"/>
              <a:t>her</a:t>
            </a:r>
            <a:r>
              <a:rPr spc="140" dirty="0"/>
              <a:t> </a:t>
            </a:r>
            <a:r>
              <a:rPr spc="-10" dirty="0"/>
              <a:t>analizden </a:t>
            </a:r>
            <a:r>
              <a:rPr dirty="0"/>
              <a:t>önce</a:t>
            </a:r>
            <a:r>
              <a:rPr spc="210" dirty="0"/>
              <a:t> </a:t>
            </a:r>
            <a:r>
              <a:rPr dirty="0"/>
              <a:t>iyice</a:t>
            </a:r>
            <a:r>
              <a:rPr spc="175" dirty="0"/>
              <a:t> </a:t>
            </a:r>
            <a:r>
              <a:rPr dirty="0"/>
              <a:t>karıştırılarak</a:t>
            </a:r>
            <a:r>
              <a:rPr spc="195" dirty="0"/>
              <a:t> </a:t>
            </a:r>
            <a:r>
              <a:rPr dirty="0"/>
              <a:t>homojen</a:t>
            </a:r>
            <a:r>
              <a:rPr spc="190" dirty="0"/>
              <a:t> </a:t>
            </a:r>
            <a:r>
              <a:rPr spc="-20" dirty="0"/>
              <a:t>hale </a:t>
            </a:r>
            <a:r>
              <a:rPr dirty="0"/>
              <a:t>(blendırda)</a:t>
            </a:r>
            <a:r>
              <a:rPr spc="240" dirty="0"/>
              <a:t> </a:t>
            </a:r>
            <a:r>
              <a:rPr dirty="0"/>
              <a:t>getirildikten</a:t>
            </a:r>
            <a:r>
              <a:rPr spc="300" dirty="0"/>
              <a:t> </a:t>
            </a:r>
            <a:r>
              <a:rPr dirty="0"/>
              <a:t>sonra</a:t>
            </a:r>
            <a:r>
              <a:rPr spc="254" dirty="0"/>
              <a:t> </a:t>
            </a:r>
            <a:r>
              <a:rPr spc="-10" dirty="0"/>
              <a:t>analizler </a:t>
            </a:r>
            <a:r>
              <a:rPr dirty="0"/>
              <a:t>yapılır.</a:t>
            </a:r>
            <a:r>
              <a:rPr spc="150" dirty="0"/>
              <a:t> </a:t>
            </a:r>
            <a:r>
              <a:rPr dirty="0"/>
              <a:t>Kapağı</a:t>
            </a:r>
            <a:r>
              <a:rPr spc="145" dirty="0"/>
              <a:t> </a:t>
            </a:r>
            <a:r>
              <a:rPr dirty="0"/>
              <a:t>açılan</a:t>
            </a:r>
            <a:r>
              <a:rPr spc="130" dirty="0"/>
              <a:t> </a:t>
            </a:r>
            <a:r>
              <a:rPr dirty="0"/>
              <a:t>cam</a:t>
            </a:r>
            <a:r>
              <a:rPr spc="145" dirty="0"/>
              <a:t> </a:t>
            </a:r>
            <a:r>
              <a:rPr dirty="0"/>
              <a:t>kavanoz</a:t>
            </a:r>
            <a:r>
              <a:rPr spc="125" dirty="0"/>
              <a:t> </a:t>
            </a:r>
            <a:r>
              <a:rPr spc="-25" dirty="0"/>
              <a:t>her </a:t>
            </a:r>
            <a:r>
              <a:rPr dirty="0"/>
              <a:t>bir</a:t>
            </a:r>
            <a:r>
              <a:rPr spc="135" dirty="0"/>
              <a:t> </a:t>
            </a:r>
            <a:r>
              <a:rPr dirty="0"/>
              <a:t>analiz</a:t>
            </a:r>
            <a:r>
              <a:rPr spc="110" dirty="0"/>
              <a:t> </a:t>
            </a:r>
            <a:r>
              <a:rPr dirty="0"/>
              <a:t>süreci</a:t>
            </a:r>
            <a:r>
              <a:rPr spc="160" dirty="0"/>
              <a:t> </a:t>
            </a:r>
            <a:r>
              <a:rPr dirty="0"/>
              <a:t>sonuna</a:t>
            </a:r>
            <a:r>
              <a:rPr spc="145" dirty="0"/>
              <a:t> </a:t>
            </a:r>
            <a:r>
              <a:rPr dirty="0"/>
              <a:t>kadar</a:t>
            </a:r>
            <a:r>
              <a:rPr spc="125" dirty="0"/>
              <a:t> </a:t>
            </a:r>
            <a:r>
              <a:rPr dirty="0"/>
              <a:t>4</a:t>
            </a:r>
            <a:r>
              <a:rPr spc="180" dirty="0"/>
              <a:t> </a:t>
            </a:r>
            <a:r>
              <a:rPr spc="-10" dirty="0">
                <a:latin typeface="Tahoma"/>
                <a:cs typeface="Tahoma"/>
              </a:rPr>
              <a:t>°</a:t>
            </a:r>
            <a:r>
              <a:rPr spc="-10" dirty="0"/>
              <a:t>C’de </a:t>
            </a:r>
            <a:r>
              <a:rPr dirty="0"/>
              <a:t>muhafaza</a:t>
            </a:r>
            <a:r>
              <a:rPr spc="235" dirty="0"/>
              <a:t> </a:t>
            </a:r>
            <a:r>
              <a:rPr spc="-10" dirty="0"/>
              <a:t>edilir.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35886"/>
            <a:ext cx="3419863" cy="3089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1550</Words>
  <Application>Microsoft Office PowerPoint</Application>
  <PresentationFormat>Ekran Gösterisi (4:3)</PresentationFormat>
  <Paragraphs>73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Tahoma</vt:lpstr>
      <vt:lpstr>Times New Roman</vt:lpstr>
      <vt:lpstr>Trebuchet MS</vt:lpstr>
      <vt:lpstr>Verdana</vt:lpstr>
      <vt:lpstr>Wingdings</vt:lpstr>
      <vt:lpstr>Office Theme</vt:lpstr>
      <vt:lpstr>PowerPoint Sunusu</vt:lpstr>
      <vt:lpstr>Reçel ve Marmelat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Alma ve Örneklerin Analize Hazırlanması</vt:lpstr>
      <vt:lpstr>PowerPoint Sunusu</vt:lpstr>
      <vt:lpstr>Doldurma Oranı Tayini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Emre</dc:creator>
  <cp:lastModifiedBy>fadime tokatlı</cp:lastModifiedBy>
  <cp:revision>3</cp:revision>
  <dcterms:created xsi:type="dcterms:W3CDTF">2024-05-13T09:23:10Z</dcterms:created>
  <dcterms:modified xsi:type="dcterms:W3CDTF">2024-05-13T19:15:19Z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2024-05-13T00:00:00Z</vt:filetime>
  </property>
  <property fmtid="{D5CDD505-2E9C-101B-9397-08002B2CF9AE}" pid="5" name="Producer">
    <vt:lpwstr>Microsoft® PowerPoint® 2010</vt:lpwstr>
  </property>
</Properties>
</file>